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73" r:id="rId2"/>
    <p:sldMasterId id="2147483674" r:id="rId3"/>
  </p:sldMasterIdLst>
  <p:notesMasterIdLst>
    <p:notesMasterId r:id="rId125"/>
  </p:notesMasterIdLst>
  <p:handoutMasterIdLst>
    <p:handoutMasterId r:id="rId126"/>
  </p:handoutMasterIdLst>
  <p:sldIdLst>
    <p:sldId id="256" r:id="rId4"/>
    <p:sldId id="257" r:id="rId5"/>
    <p:sldId id="286" r:id="rId6"/>
    <p:sldId id="288" r:id="rId7"/>
    <p:sldId id="289" r:id="rId8"/>
    <p:sldId id="290" r:id="rId9"/>
    <p:sldId id="291" r:id="rId10"/>
    <p:sldId id="293" r:id="rId11"/>
    <p:sldId id="294" r:id="rId12"/>
    <p:sldId id="296" r:id="rId13"/>
    <p:sldId id="299" r:id="rId14"/>
    <p:sldId id="297" r:id="rId15"/>
    <p:sldId id="301" r:id="rId16"/>
    <p:sldId id="303" r:id="rId17"/>
    <p:sldId id="302" r:id="rId18"/>
    <p:sldId id="305" r:id="rId19"/>
    <p:sldId id="306" r:id="rId20"/>
    <p:sldId id="307" r:id="rId21"/>
    <p:sldId id="308" r:id="rId22"/>
    <p:sldId id="309" r:id="rId23"/>
    <p:sldId id="311" r:id="rId24"/>
    <p:sldId id="312" r:id="rId25"/>
    <p:sldId id="313" r:id="rId26"/>
    <p:sldId id="315" r:id="rId27"/>
    <p:sldId id="316" r:id="rId28"/>
    <p:sldId id="317" r:id="rId29"/>
    <p:sldId id="318" r:id="rId30"/>
    <p:sldId id="319" r:id="rId31"/>
    <p:sldId id="320" r:id="rId32"/>
    <p:sldId id="321" r:id="rId33"/>
    <p:sldId id="322" r:id="rId34"/>
    <p:sldId id="323" r:id="rId35"/>
    <p:sldId id="461" r:id="rId36"/>
    <p:sldId id="324" r:id="rId37"/>
    <p:sldId id="325" r:id="rId38"/>
    <p:sldId id="327" r:id="rId39"/>
    <p:sldId id="328" r:id="rId40"/>
    <p:sldId id="331" r:id="rId41"/>
    <p:sldId id="332" r:id="rId42"/>
    <p:sldId id="333" r:id="rId43"/>
    <p:sldId id="334" r:id="rId44"/>
    <p:sldId id="336" r:id="rId45"/>
    <p:sldId id="337" r:id="rId46"/>
    <p:sldId id="338" r:id="rId47"/>
    <p:sldId id="339" r:id="rId48"/>
    <p:sldId id="341" r:id="rId49"/>
    <p:sldId id="343" r:id="rId50"/>
    <p:sldId id="344" r:id="rId51"/>
    <p:sldId id="345" r:id="rId52"/>
    <p:sldId id="347" r:id="rId53"/>
    <p:sldId id="349" r:id="rId54"/>
    <p:sldId id="352" r:id="rId55"/>
    <p:sldId id="354" r:id="rId56"/>
    <p:sldId id="357" r:id="rId57"/>
    <p:sldId id="355" r:id="rId58"/>
    <p:sldId id="356" r:id="rId59"/>
    <p:sldId id="359" r:id="rId60"/>
    <p:sldId id="360" r:id="rId61"/>
    <p:sldId id="361" r:id="rId62"/>
    <p:sldId id="363" r:id="rId63"/>
    <p:sldId id="364" r:id="rId64"/>
    <p:sldId id="298" r:id="rId65"/>
    <p:sldId id="366" r:id="rId66"/>
    <p:sldId id="367" r:id="rId67"/>
    <p:sldId id="462" r:id="rId68"/>
    <p:sldId id="369" r:id="rId69"/>
    <p:sldId id="370" r:id="rId70"/>
    <p:sldId id="304" r:id="rId71"/>
    <p:sldId id="371" r:id="rId72"/>
    <p:sldId id="463" r:id="rId73"/>
    <p:sldId id="372" r:id="rId74"/>
    <p:sldId id="373" r:id="rId75"/>
    <p:sldId id="374" r:id="rId76"/>
    <p:sldId id="375" r:id="rId77"/>
    <p:sldId id="376" r:id="rId78"/>
    <p:sldId id="377" r:id="rId79"/>
    <p:sldId id="378" r:id="rId80"/>
    <p:sldId id="379" r:id="rId81"/>
    <p:sldId id="380" r:id="rId82"/>
    <p:sldId id="381" r:id="rId83"/>
    <p:sldId id="382" r:id="rId84"/>
    <p:sldId id="383" r:id="rId85"/>
    <p:sldId id="384" r:id="rId86"/>
    <p:sldId id="385" r:id="rId87"/>
    <p:sldId id="386" r:id="rId88"/>
    <p:sldId id="387" r:id="rId89"/>
    <p:sldId id="389" r:id="rId90"/>
    <p:sldId id="390" r:id="rId91"/>
    <p:sldId id="391" r:id="rId92"/>
    <p:sldId id="392" r:id="rId93"/>
    <p:sldId id="393" r:id="rId94"/>
    <p:sldId id="394" r:id="rId95"/>
    <p:sldId id="398" r:id="rId96"/>
    <p:sldId id="399" r:id="rId97"/>
    <p:sldId id="400" r:id="rId98"/>
    <p:sldId id="401" r:id="rId99"/>
    <p:sldId id="402" r:id="rId100"/>
    <p:sldId id="403" r:id="rId101"/>
    <p:sldId id="464" r:id="rId102"/>
    <p:sldId id="404" r:id="rId103"/>
    <p:sldId id="405" r:id="rId104"/>
    <p:sldId id="465" r:id="rId105"/>
    <p:sldId id="466" r:id="rId106"/>
    <p:sldId id="407" r:id="rId107"/>
    <p:sldId id="408" r:id="rId108"/>
    <p:sldId id="411" r:id="rId109"/>
    <p:sldId id="413" r:id="rId110"/>
    <p:sldId id="414" r:id="rId111"/>
    <p:sldId id="415" r:id="rId112"/>
    <p:sldId id="416" r:id="rId113"/>
    <p:sldId id="418" r:id="rId114"/>
    <p:sldId id="419" r:id="rId115"/>
    <p:sldId id="420" r:id="rId116"/>
    <p:sldId id="421" r:id="rId117"/>
    <p:sldId id="422" r:id="rId118"/>
    <p:sldId id="423" r:id="rId119"/>
    <p:sldId id="424" r:id="rId120"/>
    <p:sldId id="425" r:id="rId121"/>
    <p:sldId id="426" r:id="rId122"/>
    <p:sldId id="427" r:id="rId123"/>
    <p:sldId id="467" r:id="rId1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4090AB7-22E8-495C-9F24-D7410C0E3CBF}">
          <p14:sldIdLst>
            <p14:sldId id="256"/>
            <p14:sldId id="257"/>
            <p14:sldId id="286"/>
            <p14:sldId id="288"/>
            <p14:sldId id="289"/>
            <p14:sldId id="290"/>
            <p14:sldId id="291"/>
            <p14:sldId id="293"/>
            <p14:sldId id="294"/>
          </p14:sldIdLst>
        </p14:section>
        <p14:section name="Untitled Section" id="{07357B75-2B0E-45B8-99A5-A20A5E3BE877}">
          <p14:sldIdLst>
            <p14:sldId id="296"/>
            <p14:sldId id="299"/>
            <p14:sldId id="297"/>
            <p14:sldId id="301"/>
            <p14:sldId id="303"/>
            <p14:sldId id="302"/>
            <p14:sldId id="305"/>
            <p14:sldId id="306"/>
            <p14:sldId id="307"/>
            <p14:sldId id="308"/>
            <p14:sldId id="309"/>
            <p14:sldId id="311"/>
            <p14:sldId id="312"/>
            <p14:sldId id="313"/>
            <p14:sldId id="315"/>
            <p14:sldId id="316"/>
            <p14:sldId id="317"/>
            <p14:sldId id="318"/>
            <p14:sldId id="319"/>
            <p14:sldId id="320"/>
            <p14:sldId id="321"/>
            <p14:sldId id="322"/>
            <p14:sldId id="323"/>
            <p14:sldId id="461"/>
            <p14:sldId id="324"/>
            <p14:sldId id="325"/>
            <p14:sldId id="327"/>
            <p14:sldId id="328"/>
            <p14:sldId id="331"/>
            <p14:sldId id="332"/>
            <p14:sldId id="333"/>
            <p14:sldId id="334"/>
            <p14:sldId id="336"/>
            <p14:sldId id="337"/>
            <p14:sldId id="338"/>
            <p14:sldId id="339"/>
            <p14:sldId id="341"/>
            <p14:sldId id="343"/>
            <p14:sldId id="344"/>
            <p14:sldId id="345"/>
            <p14:sldId id="347"/>
            <p14:sldId id="349"/>
            <p14:sldId id="352"/>
            <p14:sldId id="354"/>
            <p14:sldId id="357"/>
            <p14:sldId id="355"/>
            <p14:sldId id="356"/>
            <p14:sldId id="359"/>
            <p14:sldId id="360"/>
            <p14:sldId id="361"/>
            <p14:sldId id="363"/>
            <p14:sldId id="364"/>
            <p14:sldId id="298"/>
            <p14:sldId id="366"/>
            <p14:sldId id="367"/>
            <p14:sldId id="462"/>
            <p14:sldId id="369"/>
            <p14:sldId id="370"/>
            <p14:sldId id="304"/>
            <p14:sldId id="371"/>
            <p14:sldId id="463"/>
            <p14:sldId id="372"/>
            <p14:sldId id="373"/>
            <p14:sldId id="374"/>
            <p14:sldId id="375"/>
            <p14:sldId id="376"/>
            <p14:sldId id="377"/>
            <p14:sldId id="378"/>
            <p14:sldId id="379"/>
            <p14:sldId id="380"/>
            <p14:sldId id="381"/>
            <p14:sldId id="382"/>
            <p14:sldId id="383"/>
            <p14:sldId id="384"/>
            <p14:sldId id="385"/>
            <p14:sldId id="386"/>
            <p14:sldId id="387"/>
            <p14:sldId id="389"/>
            <p14:sldId id="390"/>
            <p14:sldId id="391"/>
            <p14:sldId id="392"/>
            <p14:sldId id="393"/>
            <p14:sldId id="394"/>
            <p14:sldId id="398"/>
            <p14:sldId id="399"/>
            <p14:sldId id="400"/>
            <p14:sldId id="401"/>
            <p14:sldId id="402"/>
            <p14:sldId id="403"/>
            <p14:sldId id="464"/>
            <p14:sldId id="404"/>
            <p14:sldId id="405"/>
            <p14:sldId id="465"/>
            <p14:sldId id="466"/>
            <p14:sldId id="407"/>
            <p14:sldId id="408"/>
            <p14:sldId id="411"/>
            <p14:sldId id="413"/>
            <p14:sldId id="414"/>
            <p14:sldId id="415"/>
            <p14:sldId id="416"/>
            <p14:sldId id="418"/>
            <p14:sldId id="419"/>
            <p14:sldId id="420"/>
            <p14:sldId id="421"/>
            <p14:sldId id="422"/>
            <p14:sldId id="423"/>
            <p14:sldId id="424"/>
            <p14:sldId id="425"/>
            <p14:sldId id="426"/>
            <p14:sldId id="427"/>
            <p14:sldId id="46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1D3"/>
    <a:srgbClr val="E6F0F5"/>
    <a:srgbClr val="7F6106"/>
    <a:srgbClr val="F3F2DF"/>
    <a:srgbClr val="985777"/>
    <a:srgbClr val="FEF4F8"/>
    <a:srgbClr val="E7E7FF"/>
    <a:srgbClr val="FBF0C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85229" autoAdjust="0"/>
  </p:normalViewPr>
  <p:slideViewPr>
    <p:cSldViewPr snapToGrid="0">
      <p:cViewPr varScale="1">
        <p:scale>
          <a:sx n="93" d="100"/>
          <a:sy n="93" d="100"/>
        </p:scale>
        <p:origin x="1176" y="67"/>
      </p:cViewPr>
      <p:guideLst>
        <p:guide orient="horz" pos="1620"/>
        <p:guide pos="2880"/>
      </p:guideLst>
    </p:cSldViewPr>
  </p:slideViewPr>
  <p:outlineViewPr>
    <p:cViewPr>
      <p:scale>
        <a:sx n="33" d="100"/>
        <a:sy n="33" d="100"/>
      </p:scale>
      <p:origin x="0" y="-6114"/>
    </p:cViewPr>
  </p:outlineViewPr>
  <p:notesTextViewPr>
    <p:cViewPr>
      <p:scale>
        <a:sx n="1" d="1"/>
        <a:sy n="1" d="1"/>
      </p:scale>
      <p:origin x="0" y="0"/>
    </p:cViewPr>
  </p:notesTextViewPr>
  <p:notesViewPr>
    <p:cSldViewPr snapToGrid="0" showGuides="1">
      <p:cViewPr varScale="1">
        <p:scale>
          <a:sx n="52" d="100"/>
          <a:sy n="52" d="100"/>
        </p:scale>
        <p:origin x="2394"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theme" Target="theme/theme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001AF8-C985-4905-BFCE-F937258472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090AB333-44B5-4C3C-8ACA-D628282F0B0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A87A73-31F0-48EC-A8E8-5D7B334567DC}" type="datetimeFigureOut">
              <a:rPr lang="en-CA" smtClean="0"/>
              <a:t>2023-10-15</a:t>
            </a:fld>
            <a:endParaRPr lang="en-CA"/>
          </a:p>
        </p:txBody>
      </p:sp>
      <p:sp>
        <p:nvSpPr>
          <p:cNvPr id="4" name="Footer Placeholder 3">
            <a:extLst>
              <a:ext uri="{FF2B5EF4-FFF2-40B4-BE49-F238E27FC236}">
                <a16:creationId xmlns:a16="http://schemas.microsoft.com/office/drawing/2014/main" id="{0A870138-B636-4D8D-8858-FC251EAC3F7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4A33AA1B-045C-4E3E-9F61-C52FE44C25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A5B16B-00BA-4A97-B620-702CFA3172E0}" type="slidenum">
              <a:rPr lang="en-CA" smtClean="0"/>
              <a:t>‹#›</a:t>
            </a:fld>
            <a:endParaRPr lang="en-CA"/>
          </a:p>
        </p:txBody>
      </p:sp>
    </p:spTree>
    <p:extLst>
      <p:ext uri="{BB962C8B-B14F-4D97-AF65-F5344CB8AC3E}">
        <p14:creationId xmlns:p14="http://schemas.microsoft.com/office/powerpoint/2010/main" val="1164317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eveloper.mozilla.org/en-US/docs/Web/API/Element/innerHTML#security_considerations"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developer.mozilla.org/en-US/docs/Web/API/Element/set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c9e4af8306_2_23: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c9e4af8306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33897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c9e4af8306_2_23: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c9e4af8306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Jquery</a:t>
            </a:r>
            <a:r>
              <a:rPr lang="en-US" dirty="0"/>
              <a:t> Vs query selection : This </a:t>
            </a:r>
            <a:r>
              <a:rPr lang="en-US" dirty="0" err="1"/>
              <a:t>stackOverFlow</a:t>
            </a:r>
            <a:r>
              <a:rPr lang="en-US" dirty="0"/>
              <a:t> thread is very interesting to read (all answers are interesting but pay attention to the dates of the answers, newer answers are talking about the current state of both technologies):</a:t>
            </a:r>
          </a:p>
          <a:p>
            <a:pPr marL="158750" indent="0">
              <a:buNone/>
            </a:pPr>
            <a:r>
              <a:rPr lang="en-GB" dirty="0"/>
              <a:t>	https://stackoverflow.com/questions/11503534/jquery-vs-document-queryselectorall</a:t>
            </a:r>
          </a:p>
          <a:p>
            <a:pPr marL="158750" indent="0">
              <a:buNone/>
            </a:pPr>
            <a:r>
              <a:rPr lang="en-GB" dirty="0"/>
              <a:t>Read especially this one:</a:t>
            </a:r>
          </a:p>
          <a:p>
            <a:pPr marL="158750" indent="0" algn="l" fontAlgn="base">
              <a:buNone/>
            </a:pPr>
            <a:r>
              <a:rPr lang="en-GB" b="0" i="0" dirty="0">
                <a:solidFill>
                  <a:srgbClr val="232629"/>
                </a:solidFill>
                <a:effectLst/>
                <a:latin typeface="-apple-system"/>
              </a:rPr>
              <a:t>“I transformed a div-</a:t>
            </a:r>
            <a:r>
              <a:rPr lang="en-GB" b="0" i="0" dirty="0" err="1">
                <a:solidFill>
                  <a:srgbClr val="232629"/>
                </a:solidFill>
                <a:effectLst/>
                <a:latin typeface="-apple-system"/>
              </a:rPr>
              <a:t>tagcloud</a:t>
            </a:r>
            <a:r>
              <a:rPr lang="en-GB" b="0" i="0" dirty="0">
                <a:solidFill>
                  <a:srgbClr val="232629"/>
                </a:solidFill>
                <a:effectLst/>
                <a:latin typeface="-apple-system"/>
              </a:rPr>
              <a:t> from </a:t>
            </a:r>
            <a:r>
              <a:rPr lang="en-GB" b="0" i="1" dirty="0" err="1">
                <a:solidFill>
                  <a:srgbClr val="232629"/>
                </a:solidFill>
                <a:effectLst/>
                <a:latin typeface="inherit"/>
              </a:rPr>
              <a:t>jquery</a:t>
            </a:r>
            <a:r>
              <a:rPr lang="en-GB" b="0" i="0" dirty="0">
                <a:solidFill>
                  <a:srgbClr val="232629"/>
                </a:solidFill>
                <a:effectLst/>
                <a:latin typeface="-apple-system"/>
              </a:rPr>
              <a:t> to </a:t>
            </a:r>
            <a:r>
              <a:rPr lang="en-GB" b="0" i="1" dirty="0">
                <a:solidFill>
                  <a:srgbClr val="232629"/>
                </a:solidFill>
                <a:effectLst/>
                <a:latin typeface="inherit"/>
              </a:rPr>
              <a:t>native </a:t>
            </a:r>
            <a:r>
              <a:rPr lang="en-GB" b="0" i="1" dirty="0" err="1">
                <a:solidFill>
                  <a:srgbClr val="232629"/>
                </a:solidFill>
                <a:effectLst/>
                <a:latin typeface="inherit"/>
              </a:rPr>
              <a:t>javascript</a:t>
            </a:r>
            <a:r>
              <a:rPr lang="en-GB" b="0" i="0" dirty="0">
                <a:solidFill>
                  <a:srgbClr val="232629"/>
                </a:solidFill>
                <a:effectLst/>
                <a:latin typeface="-apple-system"/>
              </a:rPr>
              <a:t> (IE8+ compatible), the results are impressive. </a:t>
            </a:r>
            <a:r>
              <a:rPr lang="en-GB" b="0" i="0" strike="sngStrike" dirty="0">
                <a:solidFill>
                  <a:srgbClr val="232629"/>
                </a:solidFill>
                <a:effectLst/>
                <a:latin typeface="-apple-system"/>
              </a:rPr>
              <a:t>4</a:t>
            </a:r>
            <a:r>
              <a:rPr lang="en-GB" b="0" i="0" strike="noStrike" dirty="0">
                <a:solidFill>
                  <a:srgbClr val="232629"/>
                </a:solidFill>
                <a:effectLst/>
                <a:latin typeface="-apple-system"/>
              </a:rPr>
              <a:t> (5.74 in reality)</a:t>
            </a:r>
            <a:r>
              <a:rPr lang="en-GB" b="0" i="0" dirty="0">
                <a:solidFill>
                  <a:srgbClr val="232629"/>
                </a:solidFill>
                <a:effectLst/>
                <a:latin typeface="-apple-system"/>
              </a:rPr>
              <a:t> times faster with just a little overhead.</a:t>
            </a:r>
          </a:p>
          <a:p>
            <a:pPr marL="158750" indent="0">
              <a:buNone/>
            </a:pPr>
            <a:r>
              <a:rPr lang="en-GB" dirty="0">
                <a:effectLst/>
                <a:latin typeface="inherit"/>
              </a:rPr>
              <a:t> Number</a:t>
            </a:r>
            <a:r>
              <a:rPr lang="en-GB" dirty="0"/>
              <a:t> </a:t>
            </a:r>
            <a:r>
              <a:rPr lang="en-GB" dirty="0">
                <a:effectLst/>
                <a:latin typeface="inherit"/>
              </a:rPr>
              <a:t>of</a:t>
            </a:r>
            <a:r>
              <a:rPr lang="en-GB" dirty="0"/>
              <a:t> </a:t>
            </a:r>
            <a:r>
              <a:rPr lang="en-GB" dirty="0">
                <a:effectLst/>
                <a:latin typeface="inherit"/>
              </a:rPr>
              <a:t>lines</a:t>
            </a:r>
            <a:r>
              <a:rPr lang="en-GB" dirty="0"/>
              <a:t> </a:t>
            </a:r>
            <a:r>
              <a:rPr lang="en-GB" dirty="0">
                <a:effectLst/>
                <a:latin typeface="inherit"/>
              </a:rPr>
              <a:t>Execution</a:t>
            </a:r>
            <a:r>
              <a:rPr lang="en-GB" dirty="0"/>
              <a:t> </a:t>
            </a:r>
            <a:r>
              <a:rPr lang="en-GB" dirty="0">
                <a:effectLst/>
                <a:latin typeface="inherit"/>
              </a:rPr>
              <a:t>Time</a:t>
            </a:r>
            <a:r>
              <a:rPr lang="en-GB" dirty="0"/>
              <a:t> </a:t>
            </a:r>
          </a:p>
          <a:p>
            <a:pPr marL="158750" indent="0">
              <a:buNone/>
            </a:pPr>
            <a:r>
              <a:rPr lang="en-GB" dirty="0">
                <a:effectLst/>
                <a:latin typeface="inherit"/>
              </a:rPr>
              <a:t>                </a:t>
            </a:r>
            <a:r>
              <a:rPr lang="en-GB" dirty="0" err="1">
                <a:effectLst/>
                <a:latin typeface="inherit"/>
              </a:rPr>
              <a:t>Jquery</a:t>
            </a:r>
            <a:r>
              <a:rPr lang="en-GB" dirty="0">
                <a:effectLst/>
                <a:latin typeface="inherit"/>
              </a:rPr>
              <a:t> version :</a:t>
            </a:r>
            <a:r>
              <a:rPr lang="en-GB" dirty="0"/>
              <a:t> </a:t>
            </a:r>
            <a:r>
              <a:rPr lang="en-GB" dirty="0">
                <a:effectLst/>
                <a:latin typeface="inherit"/>
              </a:rPr>
              <a:t>340</a:t>
            </a:r>
            <a:r>
              <a:rPr lang="en-GB" dirty="0"/>
              <a:t> </a:t>
            </a:r>
            <a:r>
              <a:rPr lang="en-GB" dirty="0">
                <a:effectLst/>
                <a:latin typeface="inherit"/>
              </a:rPr>
              <a:t>155ms</a:t>
            </a:r>
            <a:r>
              <a:rPr lang="en-GB" dirty="0"/>
              <a:t> </a:t>
            </a:r>
          </a:p>
          <a:p>
            <a:pPr marL="158750" indent="0">
              <a:buNone/>
            </a:pPr>
            <a:r>
              <a:rPr lang="en-GB" dirty="0">
                <a:effectLst/>
                <a:latin typeface="inherit"/>
              </a:rPr>
              <a:t>                Native version :</a:t>
            </a:r>
            <a:r>
              <a:rPr lang="en-GB" dirty="0"/>
              <a:t> </a:t>
            </a:r>
            <a:r>
              <a:rPr lang="en-GB" dirty="0">
                <a:effectLst/>
                <a:latin typeface="inherit"/>
              </a:rPr>
              <a:t>370</a:t>
            </a:r>
            <a:r>
              <a:rPr lang="en-GB" dirty="0"/>
              <a:t> </a:t>
            </a:r>
            <a:r>
              <a:rPr lang="en-GB" dirty="0">
                <a:effectLst/>
                <a:latin typeface="inherit"/>
              </a:rPr>
              <a:t>27ms</a:t>
            </a:r>
          </a:p>
          <a:p>
            <a:pPr marL="158750" indent="0">
              <a:buNone/>
            </a:pPr>
            <a:r>
              <a:rPr lang="en-GB" dirty="0">
                <a:effectLst/>
                <a:latin typeface="inherit"/>
              </a:rPr>
              <a:t>“…..</a:t>
            </a:r>
            <a:endParaRPr lang="en-GB" dirty="0"/>
          </a:p>
        </p:txBody>
      </p:sp>
    </p:spTree>
    <p:extLst>
      <p:ext uri="{BB962C8B-B14F-4D97-AF65-F5344CB8AC3E}">
        <p14:creationId xmlns:p14="http://schemas.microsoft.com/office/powerpoint/2010/main" val="88380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92963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for( let e of </a:t>
            </a:r>
            <a:r>
              <a:rPr lang="en-GB" dirty="0" err="1"/>
              <a:t>document.getElementsByTagName</a:t>
            </a:r>
            <a:r>
              <a:rPr lang="en-GB" dirty="0"/>
              <a:t>("div") ) { if(</a:t>
            </a:r>
            <a:r>
              <a:rPr lang="en-GB" dirty="0" err="1"/>
              <a:t>e.style</a:t>
            </a:r>
            <a:r>
              <a:rPr lang="en-GB" dirty="0"/>
              <a:t>) </a:t>
            </a:r>
            <a:r>
              <a:rPr lang="en-GB" dirty="0" err="1"/>
              <a:t>e.style.backgroundColor</a:t>
            </a:r>
            <a:r>
              <a:rPr lang="en-GB" dirty="0"/>
              <a:t> = "#456115"};</a:t>
            </a:r>
          </a:p>
        </p:txBody>
      </p:sp>
    </p:spTree>
    <p:extLst>
      <p:ext uri="{BB962C8B-B14F-4D97-AF65-F5344CB8AC3E}">
        <p14:creationId xmlns:p14="http://schemas.microsoft.com/office/powerpoint/2010/main" val="4283828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r>
              <a:rPr lang="en-GB" b="0" i="0" dirty="0">
                <a:solidFill>
                  <a:srgbClr val="232629"/>
                </a:solidFill>
                <a:effectLst/>
                <a:latin typeface="-apple-system"/>
              </a:rPr>
              <a:t>https://stackoverflow.com/questions/11515383/why-is-element-innerhtml-bad-code :</a:t>
            </a:r>
          </a:p>
          <a:p>
            <a:pPr algn="l" fontAlgn="base"/>
            <a:r>
              <a:rPr lang="en-GB" b="0" i="0" dirty="0">
                <a:solidFill>
                  <a:srgbClr val="232629"/>
                </a:solidFill>
                <a:effectLst/>
                <a:latin typeface="-apple-system"/>
              </a:rPr>
              <a:t>Every time </a:t>
            </a:r>
            <a:r>
              <a:rPr lang="en-GB" b="0" i="0" dirty="0" err="1">
                <a:solidFill>
                  <a:srgbClr val="232629"/>
                </a:solidFill>
                <a:effectLst/>
                <a:latin typeface="-apple-system"/>
              </a:rPr>
              <a:t>innerHTML</a:t>
            </a:r>
            <a:r>
              <a:rPr lang="en-GB" b="0" i="0" dirty="0">
                <a:solidFill>
                  <a:srgbClr val="232629"/>
                </a:solidFill>
                <a:effectLst/>
                <a:latin typeface="-apple-system"/>
              </a:rPr>
              <a:t> is set, the HTML has to be parsed, a DOM constructed, and inserted into the document. This takes time.</a:t>
            </a:r>
          </a:p>
          <a:p>
            <a:pPr algn="l" fontAlgn="base"/>
            <a:r>
              <a:rPr lang="en-GB" b="0" i="0" dirty="0">
                <a:solidFill>
                  <a:srgbClr val="232629"/>
                </a:solidFill>
                <a:effectLst/>
                <a:latin typeface="-apple-system"/>
              </a:rPr>
              <a:t>For example, if </a:t>
            </a:r>
            <a:r>
              <a:rPr lang="en-GB" b="0" i="0" dirty="0" err="1">
                <a:solidFill>
                  <a:srgbClr val="232629"/>
                </a:solidFill>
                <a:effectLst/>
                <a:latin typeface="-apple-system"/>
              </a:rPr>
              <a:t>elm.innerHTML</a:t>
            </a:r>
            <a:r>
              <a:rPr lang="en-GB" b="0" i="0" dirty="0">
                <a:solidFill>
                  <a:srgbClr val="232629"/>
                </a:solidFill>
                <a:effectLst/>
                <a:latin typeface="-apple-system"/>
              </a:rPr>
              <a:t> has thousands of </a:t>
            </a:r>
            <a:r>
              <a:rPr lang="en-GB" b="0" i="0" dirty="0" err="1">
                <a:solidFill>
                  <a:srgbClr val="232629"/>
                </a:solidFill>
                <a:effectLst/>
                <a:latin typeface="-apple-system"/>
              </a:rPr>
              <a:t>divs</a:t>
            </a:r>
            <a:r>
              <a:rPr lang="en-GB" b="0" i="0" dirty="0">
                <a:solidFill>
                  <a:srgbClr val="232629"/>
                </a:solidFill>
                <a:effectLst/>
                <a:latin typeface="-apple-system"/>
              </a:rPr>
              <a:t>, tables, lists, images, etc, then calling .</a:t>
            </a:r>
            <a:r>
              <a:rPr lang="en-GB" b="0" i="0" dirty="0" err="1">
                <a:solidFill>
                  <a:srgbClr val="232629"/>
                </a:solidFill>
                <a:effectLst/>
                <a:latin typeface="-apple-system"/>
              </a:rPr>
              <a:t>innerHTML</a:t>
            </a:r>
            <a:r>
              <a:rPr lang="en-GB" b="0" i="0" dirty="0">
                <a:solidFill>
                  <a:srgbClr val="232629"/>
                </a:solidFill>
                <a:effectLst/>
                <a:latin typeface="-apple-system"/>
              </a:rPr>
              <a:t> += ... is going to cause the parser to re-parse </a:t>
            </a:r>
            <a:r>
              <a:rPr lang="en-GB" b="0" i="1" dirty="0">
                <a:solidFill>
                  <a:srgbClr val="232629"/>
                </a:solidFill>
                <a:effectLst/>
                <a:latin typeface="inherit"/>
              </a:rPr>
              <a:t>all that stuff</a:t>
            </a:r>
            <a:r>
              <a:rPr lang="en-GB" b="0" i="0" dirty="0">
                <a:solidFill>
                  <a:srgbClr val="232629"/>
                </a:solidFill>
                <a:effectLst/>
                <a:latin typeface="-apple-system"/>
              </a:rPr>
              <a:t> over again. This could also break references to already constructed DOM elements and cause other chaos. In reality, all you want to do is append a single new element to the end.</a:t>
            </a:r>
          </a:p>
          <a:p>
            <a:pPr algn="l" fontAlgn="base"/>
            <a:r>
              <a:rPr lang="en-GB" b="0" i="0" dirty="0">
                <a:solidFill>
                  <a:srgbClr val="232629"/>
                </a:solidFill>
                <a:effectLst/>
                <a:latin typeface="-apple-system"/>
              </a:rPr>
              <a:t>It's better to just call </a:t>
            </a:r>
            <a:r>
              <a:rPr lang="en-GB" b="0" i="0" dirty="0" err="1">
                <a:solidFill>
                  <a:srgbClr val="232629"/>
                </a:solidFill>
                <a:effectLst/>
                <a:latin typeface="-apple-system"/>
              </a:rPr>
              <a:t>appendChild</a:t>
            </a:r>
            <a:endParaRPr lang="en-GB" b="0" i="0" dirty="0">
              <a:solidFill>
                <a:srgbClr val="232629"/>
              </a:solidFill>
              <a:effectLst/>
              <a:latin typeface="-apple-system"/>
            </a:endParaRPr>
          </a:p>
          <a:p>
            <a:pPr algn="l" fontAlgn="base"/>
            <a:endParaRPr lang="en-GB" b="0" i="0" dirty="0">
              <a:solidFill>
                <a:srgbClr val="232629"/>
              </a:solidFill>
              <a:effectLst/>
              <a:latin typeface="-apple-system"/>
            </a:endParaRPr>
          </a:p>
          <a:p>
            <a:pPr marL="158750" indent="0" algn="l" fontAlgn="base">
              <a:buNone/>
            </a:pPr>
            <a:r>
              <a:rPr lang="en-GB" b="0" i="0" dirty="0">
                <a:solidFill>
                  <a:srgbClr val="232629"/>
                </a:solidFill>
                <a:effectLst/>
                <a:latin typeface="-apple-system"/>
              </a:rPr>
              <a:t>Security Risk:</a:t>
            </a:r>
          </a:p>
          <a:p>
            <a:pPr algn="l"/>
            <a:r>
              <a:rPr lang="en-GB" b="0" i="0" dirty="0">
                <a:solidFill>
                  <a:srgbClr val="FFFFFF"/>
                </a:solidFill>
                <a:effectLst/>
                <a:latin typeface="Inter"/>
              </a:rPr>
              <a:t>Setting the value of </a:t>
            </a:r>
            <a:r>
              <a:rPr lang="en-GB" b="0" i="0" dirty="0" err="1">
                <a:solidFill>
                  <a:srgbClr val="FFFFFF"/>
                </a:solidFill>
                <a:effectLst/>
                <a:latin typeface="Inter"/>
              </a:rPr>
              <a:t>innerHTML</a:t>
            </a:r>
            <a:r>
              <a:rPr lang="en-GB" b="0" i="0" dirty="0">
                <a:solidFill>
                  <a:srgbClr val="FFFFFF"/>
                </a:solidFill>
                <a:effectLst/>
                <a:latin typeface="Inter"/>
              </a:rPr>
              <a:t> lets you replace the existing contents of an element with new content:</a:t>
            </a:r>
          </a:p>
          <a:p>
            <a:pPr marL="158750" indent="0" algn="l">
              <a:buNone/>
            </a:pPr>
            <a:r>
              <a:rPr lang="en-GB" b="0" i="0" dirty="0">
                <a:effectLst/>
                <a:latin typeface="Inter"/>
              </a:rPr>
              <a:t>This is a </a:t>
            </a:r>
            <a:r>
              <a:rPr lang="en-GB" b="0" i="0" u="sng" dirty="0">
                <a:effectLst/>
                <a:latin typeface="Inter"/>
                <a:hlinkClick r:id="rId3"/>
              </a:rPr>
              <a:t>security risk</a:t>
            </a:r>
            <a:r>
              <a:rPr lang="en-GB" b="0" i="0" dirty="0">
                <a:effectLst/>
                <a:latin typeface="Inter"/>
              </a:rPr>
              <a:t> as the string to be inserted might contain potentially malicious content. When inserting user-supplied data you should always consider using </a:t>
            </a:r>
            <a:r>
              <a:rPr lang="en-GB" b="0" i="0" u="sng" dirty="0" err="1">
                <a:effectLst/>
                <a:latin typeface="Inter"/>
                <a:hlinkClick r:id="rId4"/>
              </a:rPr>
              <a:t>Element.SetHTML</a:t>
            </a:r>
            <a:r>
              <a:rPr lang="en-GB" b="0" i="0" u="sng" dirty="0">
                <a:effectLst/>
                <a:latin typeface="Inter"/>
                <a:hlinkClick r:id="rId4"/>
              </a:rPr>
              <a:t>()</a:t>
            </a:r>
            <a:r>
              <a:rPr lang="en-GB" b="0" i="0" dirty="0">
                <a:effectLst/>
                <a:latin typeface="Inter"/>
              </a:rPr>
              <a:t> instead, in order to sanitize the content before it is inserted.</a:t>
            </a:r>
          </a:p>
          <a:p>
            <a:pPr marL="158750" indent="0" algn="l" fontAlgn="base">
              <a:buNone/>
            </a:pPr>
            <a:endParaRPr lang="en-GB" b="0" i="0" dirty="0">
              <a:solidFill>
                <a:srgbClr val="232629"/>
              </a:solidFill>
              <a:effectLst/>
              <a:latin typeface="-apple-system"/>
            </a:endParaRPr>
          </a:p>
        </p:txBody>
      </p:sp>
    </p:spTree>
    <p:extLst>
      <p:ext uri="{BB962C8B-B14F-4D97-AF65-F5344CB8AC3E}">
        <p14:creationId xmlns:p14="http://schemas.microsoft.com/office/powerpoint/2010/main" val="4113757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1032266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en-GB" b="0" i="0" dirty="0">
                <a:solidFill>
                  <a:srgbClr val="232629"/>
                </a:solidFill>
                <a:effectLst/>
                <a:latin typeface="-apple-system"/>
              </a:rPr>
              <a:t>The only difference is this:</a:t>
            </a:r>
          </a:p>
          <a:p>
            <a:pPr marL="158750" indent="0">
              <a:buNone/>
            </a:pPr>
            <a:r>
              <a:rPr lang="en-GB" dirty="0"/>
              <a:t>!</a:t>
            </a:r>
            <a:r>
              <a:rPr lang="en-GB" dirty="0" err="1">
                <a:effectLst/>
                <a:latin typeface="inherit"/>
              </a:rPr>
              <a:t>isNaN</a:t>
            </a:r>
            <a:r>
              <a:rPr lang="en-GB" dirty="0"/>
              <a:t>(</a:t>
            </a:r>
            <a:r>
              <a:rPr lang="en-GB" dirty="0">
                <a:effectLst/>
                <a:latin typeface="inherit"/>
              </a:rPr>
              <a:t>1</a:t>
            </a:r>
            <a:r>
              <a:rPr lang="en-GB" dirty="0"/>
              <a:t>/</a:t>
            </a:r>
            <a:r>
              <a:rPr lang="en-GB" dirty="0">
                <a:effectLst/>
                <a:latin typeface="inherit"/>
              </a:rPr>
              <a:t>0</a:t>
            </a:r>
            <a:r>
              <a:rPr lang="en-GB" dirty="0"/>
              <a:t>) </a:t>
            </a:r>
            <a:r>
              <a:rPr lang="en-GB" dirty="0">
                <a:effectLst/>
                <a:latin typeface="inherit"/>
              </a:rPr>
              <a:t>// --&gt; true</a:t>
            </a:r>
            <a:r>
              <a:rPr lang="en-GB" dirty="0"/>
              <a:t> </a:t>
            </a:r>
          </a:p>
          <a:p>
            <a:pPr marL="158750" indent="0">
              <a:buNone/>
            </a:pPr>
            <a:r>
              <a:rPr lang="en-GB" dirty="0" err="1">
                <a:effectLst/>
                <a:latin typeface="inherit"/>
              </a:rPr>
              <a:t>isFinite</a:t>
            </a:r>
            <a:r>
              <a:rPr lang="en-GB" dirty="0"/>
              <a:t>(</a:t>
            </a:r>
            <a:r>
              <a:rPr lang="en-GB" dirty="0">
                <a:effectLst/>
                <a:latin typeface="inherit"/>
              </a:rPr>
              <a:t>1</a:t>
            </a:r>
            <a:r>
              <a:rPr lang="en-GB" dirty="0"/>
              <a:t>/</a:t>
            </a:r>
            <a:r>
              <a:rPr lang="en-GB" dirty="0">
                <a:effectLst/>
                <a:latin typeface="inherit"/>
              </a:rPr>
              <a:t>0</a:t>
            </a:r>
            <a:r>
              <a:rPr lang="en-GB" dirty="0"/>
              <a:t>) </a:t>
            </a:r>
            <a:r>
              <a:rPr lang="en-GB" dirty="0">
                <a:effectLst/>
                <a:latin typeface="inherit"/>
              </a:rPr>
              <a:t>// --&gt; false</a:t>
            </a:r>
            <a:endParaRPr lang="en-GB" dirty="0"/>
          </a:p>
        </p:txBody>
      </p:sp>
    </p:spTree>
    <p:extLst>
      <p:ext uri="{BB962C8B-B14F-4D97-AF65-F5344CB8AC3E}">
        <p14:creationId xmlns:p14="http://schemas.microsoft.com/office/powerpoint/2010/main" val="2261942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c9e4af8306_2_23: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c9e4af8306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c9e4af8306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c9e4af8306_2_124: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
        <p:nvSpPr>
          <p:cNvPr id="177" name="Google Shape;177;gc9e4af8306_2_124: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n" sz="1200" b="0" i="0" u="none" strike="noStrike" cap="none">
                <a:solidFill>
                  <a:schemeClr val="dk1"/>
                </a:solidFill>
                <a:latin typeface="Arial"/>
                <a:ea typeface="Arial"/>
                <a:cs typeface="Arial"/>
                <a:sym typeface="Arial"/>
              </a:rPr>
              <a:t>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ECMA: European Computer Manufacturers Association</a:t>
            </a:r>
            <a:endParaRPr lang="en-GB" dirty="0"/>
          </a:p>
        </p:txBody>
      </p:sp>
    </p:spTree>
    <p:extLst>
      <p:ext uri="{BB962C8B-B14F-4D97-AF65-F5344CB8AC3E}">
        <p14:creationId xmlns:p14="http://schemas.microsoft.com/office/powerpoint/2010/main" val="3539281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18047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Read about sanitizing HTML to prevent XSS attacks: https://github.com/cure53/DOMPurify</a:t>
            </a:r>
            <a:endParaRPr lang="en-GB" dirty="0"/>
          </a:p>
        </p:txBody>
      </p:sp>
    </p:spTree>
    <p:extLst>
      <p:ext uri="{BB962C8B-B14F-4D97-AF65-F5344CB8AC3E}">
        <p14:creationId xmlns:p14="http://schemas.microsoft.com/office/powerpoint/2010/main" val="2725112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 tries to convert types before comparison so always use === as == can have strange behavior:</a:t>
            </a:r>
          </a:p>
          <a:p>
            <a:pPr marL="158750" indent="0">
              <a:buNone/>
            </a:pPr>
            <a:r>
              <a:rPr lang="da-DK" dirty="0">
                <a:effectLst/>
                <a:latin typeface="inherit"/>
              </a:rPr>
              <a:t>''</a:t>
            </a:r>
            <a:r>
              <a:rPr lang="da-DK" dirty="0"/>
              <a:t> == </a:t>
            </a:r>
            <a:r>
              <a:rPr lang="da-DK" dirty="0">
                <a:effectLst/>
                <a:latin typeface="inherit"/>
              </a:rPr>
              <a:t>'0'</a:t>
            </a:r>
            <a:r>
              <a:rPr lang="da-DK" dirty="0"/>
              <a:t> </a:t>
            </a:r>
            <a:r>
              <a:rPr lang="da-DK" dirty="0">
                <a:effectLst/>
                <a:latin typeface="inherit"/>
              </a:rPr>
              <a:t>// false</a:t>
            </a:r>
            <a:r>
              <a:rPr lang="da-DK" dirty="0"/>
              <a:t> </a:t>
            </a:r>
          </a:p>
          <a:p>
            <a:pPr marL="158750" indent="0">
              <a:buNone/>
            </a:pPr>
            <a:r>
              <a:rPr lang="da-DK" dirty="0">
                <a:effectLst/>
                <a:latin typeface="inherit"/>
              </a:rPr>
              <a:t>0</a:t>
            </a:r>
            <a:r>
              <a:rPr lang="da-DK" dirty="0"/>
              <a:t> == </a:t>
            </a:r>
            <a:r>
              <a:rPr lang="da-DK" dirty="0">
                <a:effectLst/>
                <a:latin typeface="inherit"/>
              </a:rPr>
              <a:t>''</a:t>
            </a:r>
            <a:r>
              <a:rPr lang="da-DK" dirty="0"/>
              <a:t> </a:t>
            </a:r>
            <a:r>
              <a:rPr lang="da-DK" dirty="0">
                <a:effectLst/>
                <a:latin typeface="inherit"/>
              </a:rPr>
              <a:t>// true</a:t>
            </a:r>
            <a:r>
              <a:rPr lang="da-DK" dirty="0"/>
              <a:t> </a:t>
            </a:r>
          </a:p>
          <a:p>
            <a:pPr marL="158750" indent="0">
              <a:buNone/>
            </a:pPr>
            <a:r>
              <a:rPr lang="da-DK" dirty="0">
                <a:effectLst/>
                <a:latin typeface="inherit"/>
              </a:rPr>
              <a:t>0</a:t>
            </a:r>
            <a:r>
              <a:rPr lang="da-DK" dirty="0"/>
              <a:t> == </a:t>
            </a:r>
            <a:r>
              <a:rPr lang="da-DK" dirty="0">
                <a:effectLst/>
                <a:latin typeface="inherit"/>
              </a:rPr>
              <a:t>'0'</a:t>
            </a:r>
            <a:r>
              <a:rPr lang="da-DK" dirty="0"/>
              <a:t> </a:t>
            </a:r>
            <a:r>
              <a:rPr lang="da-DK" dirty="0">
                <a:effectLst/>
                <a:latin typeface="inherit"/>
              </a:rPr>
              <a:t>// true</a:t>
            </a:r>
            <a:r>
              <a:rPr lang="da-DK" dirty="0"/>
              <a:t> </a:t>
            </a:r>
          </a:p>
          <a:p>
            <a:pPr marL="158750" indent="0">
              <a:buNone/>
            </a:pPr>
            <a:endParaRPr lang="da-DK" dirty="0"/>
          </a:p>
          <a:p>
            <a:pPr marL="158750" indent="0">
              <a:buNone/>
            </a:pPr>
            <a:r>
              <a:rPr lang="da-DK" dirty="0">
                <a:effectLst/>
                <a:latin typeface="inherit"/>
              </a:rPr>
              <a:t>false</a:t>
            </a:r>
            <a:r>
              <a:rPr lang="da-DK" dirty="0"/>
              <a:t> == </a:t>
            </a:r>
            <a:r>
              <a:rPr lang="da-DK" dirty="0">
                <a:effectLst/>
                <a:latin typeface="inherit"/>
              </a:rPr>
              <a:t>'false’</a:t>
            </a:r>
            <a:r>
              <a:rPr lang="da-DK" dirty="0"/>
              <a:t> </a:t>
            </a:r>
            <a:r>
              <a:rPr lang="da-DK" dirty="0">
                <a:effectLst/>
                <a:latin typeface="inherit"/>
              </a:rPr>
              <a:t>// false</a:t>
            </a:r>
            <a:r>
              <a:rPr lang="da-DK" dirty="0"/>
              <a:t> </a:t>
            </a:r>
          </a:p>
          <a:p>
            <a:pPr marL="158750" indent="0">
              <a:buNone/>
            </a:pPr>
            <a:r>
              <a:rPr lang="da-DK" dirty="0">
                <a:effectLst/>
                <a:latin typeface="inherit"/>
              </a:rPr>
              <a:t>false</a:t>
            </a:r>
            <a:r>
              <a:rPr lang="da-DK" dirty="0"/>
              <a:t> == </a:t>
            </a:r>
            <a:r>
              <a:rPr lang="da-DK" dirty="0">
                <a:effectLst/>
                <a:latin typeface="inherit"/>
              </a:rPr>
              <a:t>'0'</a:t>
            </a:r>
            <a:r>
              <a:rPr lang="da-DK" dirty="0"/>
              <a:t> </a:t>
            </a:r>
            <a:r>
              <a:rPr lang="da-DK" dirty="0">
                <a:effectLst/>
                <a:latin typeface="inherit"/>
              </a:rPr>
              <a:t>// true</a:t>
            </a:r>
            <a:r>
              <a:rPr lang="da-DK" dirty="0"/>
              <a:t> </a:t>
            </a:r>
          </a:p>
          <a:p>
            <a:pPr marL="158750" indent="0">
              <a:buNone/>
            </a:pPr>
            <a:endParaRPr lang="da-DK" dirty="0"/>
          </a:p>
          <a:p>
            <a:pPr marL="158750" indent="0">
              <a:buNone/>
            </a:pPr>
            <a:r>
              <a:rPr lang="da-DK" dirty="0">
                <a:effectLst/>
                <a:latin typeface="inherit"/>
              </a:rPr>
              <a:t>false</a:t>
            </a:r>
            <a:r>
              <a:rPr lang="da-DK" dirty="0"/>
              <a:t> == </a:t>
            </a:r>
            <a:r>
              <a:rPr lang="da-DK" dirty="0">
                <a:effectLst/>
                <a:latin typeface="inherit"/>
              </a:rPr>
              <a:t>undefined</a:t>
            </a:r>
            <a:r>
              <a:rPr lang="da-DK" dirty="0"/>
              <a:t> </a:t>
            </a:r>
            <a:r>
              <a:rPr lang="da-DK" dirty="0">
                <a:effectLst/>
                <a:latin typeface="inherit"/>
              </a:rPr>
              <a:t>// false</a:t>
            </a:r>
            <a:r>
              <a:rPr lang="da-DK" dirty="0"/>
              <a:t> </a:t>
            </a:r>
          </a:p>
          <a:p>
            <a:pPr marL="158750" indent="0">
              <a:buNone/>
            </a:pPr>
            <a:r>
              <a:rPr lang="da-DK" dirty="0">
                <a:effectLst/>
                <a:latin typeface="inherit"/>
              </a:rPr>
              <a:t>false</a:t>
            </a:r>
            <a:r>
              <a:rPr lang="da-DK" dirty="0"/>
              <a:t> == </a:t>
            </a:r>
            <a:r>
              <a:rPr lang="da-DK" dirty="0">
                <a:effectLst/>
                <a:latin typeface="inherit"/>
              </a:rPr>
              <a:t>null</a:t>
            </a:r>
            <a:r>
              <a:rPr lang="da-DK" dirty="0"/>
              <a:t> </a:t>
            </a:r>
            <a:r>
              <a:rPr lang="da-DK" dirty="0">
                <a:effectLst/>
                <a:latin typeface="inherit"/>
              </a:rPr>
              <a:t>// false</a:t>
            </a:r>
            <a:r>
              <a:rPr lang="da-DK" dirty="0"/>
              <a:t> </a:t>
            </a:r>
          </a:p>
          <a:p>
            <a:pPr marL="158750" indent="0">
              <a:buNone/>
            </a:pPr>
            <a:r>
              <a:rPr lang="da-DK" dirty="0">
                <a:effectLst/>
                <a:latin typeface="inherit"/>
              </a:rPr>
              <a:t>null</a:t>
            </a:r>
            <a:r>
              <a:rPr lang="da-DK" dirty="0"/>
              <a:t> == </a:t>
            </a:r>
            <a:r>
              <a:rPr lang="da-DK" dirty="0">
                <a:effectLst/>
                <a:latin typeface="inherit"/>
              </a:rPr>
              <a:t>undefined</a:t>
            </a:r>
            <a:r>
              <a:rPr lang="da-DK" dirty="0"/>
              <a:t> </a:t>
            </a:r>
            <a:r>
              <a:rPr lang="da-DK" dirty="0">
                <a:effectLst/>
                <a:latin typeface="inherit"/>
              </a:rPr>
              <a:t>// true</a:t>
            </a:r>
            <a:r>
              <a:rPr lang="da-DK" dirty="0"/>
              <a:t> </a:t>
            </a:r>
          </a:p>
          <a:p>
            <a:pPr marL="158750" indent="0">
              <a:buNone/>
            </a:pPr>
            <a:endParaRPr lang="da-DK" dirty="0"/>
          </a:p>
          <a:p>
            <a:pPr marL="158750" indent="0">
              <a:buNone/>
            </a:pPr>
            <a:r>
              <a:rPr lang="da-DK" dirty="0">
                <a:effectLst/>
                <a:latin typeface="inherit"/>
              </a:rPr>
              <a:t>' \t\r\n '</a:t>
            </a:r>
            <a:r>
              <a:rPr lang="da-DK" dirty="0"/>
              <a:t> == </a:t>
            </a:r>
            <a:r>
              <a:rPr lang="da-DK" dirty="0">
                <a:effectLst/>
                <a:latin typeface="inherit"/>
              </a:rPr>
              <a:t>0</a:t>
            </a:r>
            <a:r>
              <a:rPr lang="da-DK" dirty="0"/>
              <a:t> </a:t>
            </a:r>
            <a:r>
              <a:rPr lang="da-DK" dirty="0">
                <a:effectLst/>
                <a:latin typeface="inherit"/>
              </a:rPr>
              <a:t>// true</a:t>
            </a:r>
            <a:endParaRPr lang="en-GB" dirty="0"/>
          </a:p>
        </p:txBody>
      </p:sp>
    </p:spTree>
    <p:extLst>
      <p:ext uri="{BB962C8B-B14F-4D97-AF65-F5344CB8AC3E}">
        <p14:creationId xmlns:p14="http://schemas.microsoft.com/office/powerpoint/2010/main" val="139755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46712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NaN</a:t>
            </a:r>
            <a:r>
              <a:rPr lang="en-US" dirty="0"/>
              <a:t>: A number with a value that is not a legal number (0/0, sqrt(-1), ..)</a:t>
            </a:r>
            <a:endParaRPr lang="en-GB" dirty="0"/>
          </a:p>
        </p:txBody>
      </p:sp>
    </p:spTree>
    <p:extLst>
      <p:ext uri="{BB962C8B-B14F-4D97-AF65-F5344CB8AC3E}">
        <p14:creationId xmlns:p14="http://schemas.microsoft.com/office/powerpoint/2010/main" val="2965999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108707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sp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sp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sp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add copyright">
  <p:cSld name="Title Slide-add copyright">
    <p:spTree>
      <p:nvGrpSpPr>
        <p:cNvPr id="1" name="Shape 55"/>
        <p:cNvGrpSpPr/>
        <p:nvPr/>
      </p:nvGrpSpPr>
      <p:grpSpPr>
        <a:xfrm>
          <a:off x="0" y="0"/>
          <a:ext cx="0" cy="0"/>
          <a:chOff x="0" y="0"/>
          <a:chExt cx="0" cy="0"/>
        </a:xfrm>
      </p:grpSpPr>
      <p:sp>
        <p:nvSpPr>
          <p:cNvPr id="56" name="Google Shape;56;p14"/>
          <p:cNvSpPr/>
          <p:nvPr/>
        </p:nvSpPr>
        <p:spPr>
          <a:xfrm>
            <a:off x="0" y="0"/>
            <a:ext cx="9144000" cy="2914650"/>
          </a:xfrm>
          <a:prstGeom prst="rect">
            <a:avLst/>
          </a:prstGeom>
          <a:solidFill>
            <a:srgbClr val="007FA3"/>
          </a:solidFill>
          <a:ln w="25400" cap="flat" cmpd="sng">
            <a:solidFill>
              <a:srgbClr val="007F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7" name="Google Shape;57;p14"/>
          <p:cNvSpPr txBox="1">
            <a:spLocks noGrp="1"/>
          </p:cNvSpPr>
          <p:nvPr>
            <p:ph type="ctrTitle"/>
          </p:nvPr>
        </p:nvSpPr>
        <p:spPr>
          <a:xfrm>
            <a:off x="685800" y="571500"/>
            <a:ext cx="7772400" cy="2128838"/>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lt1"/>
              </a:buClr>
              <a:buSzPts val="3600"/>
              <a:buFont typeface="Times New Roman"/>
              <a:buNone/>
              <a:defRPr sz="3600" b="1" i="0" u="none" strike="noStrike" cap="none">
                <a:solidFill>
                  <a:schemeClr val="lt1"/>
                </a:solidFill>
                <a:latin typeface="Arial"/>
                <a:ea typeface="Arial"/>
                <a:cs typeface="Arial"/>
                <a:sym typeface="Aria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58" name="Google Shape;58;p14"/>
          <p:cNvSpPr txBox="1">
            <a:spLocks noGrp="1"/>
          </p:cNvSpPr>
          <p:nvPr>
            <p:ph type="subTitle" idx="1"/>
          </p:nvPr>
        </p:nvSpPr>
        <p:spPr>
          <a:xfrm>
            <a:off x="674687" y="2971800"/>
            <a:ext cx="7794625" cy="131445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007FA3"/>
              </a:buClr>
              <a:buSzPts val="2400"/>
              <a:buFont typeface="Arial"/>
              <a:buNone/>
              <a:defRPr sz="2400" b="0" i="0" u="none" strike="noStrike" cap="none">
                <a:solidFill>
                  <a:schemeClr val="dk1"/>
                </a:solidFill>
                <a:latin typeface="Arial"/>
                <a:ea typeface="Arial"/>
                <a:cs typeface="Arial"/>
                <a:sym typeface="Arial"/>
              </a:defRPr>
            </a:lvl1pPr>
            <a:lvl2pPr marR="0" lvl="1" algn="ctr">
              <a:lnSpc>
                <a:spcPct val="100000"/>
              </a:lnSpc>
              <a:spcBef>
                <a:spcPts val="600"/>
              </a:spcBef>
              <a:spcAft>
                <a:spcPts val="0"/>
              </a:spcAft>
              <a:buClr>
                <a:srgbClr val="007FA3"/>
              </a:buClr>
              <a:buSzPts val="1600"/>
              <a:buFont typeface="Arial"/>
              <a:buNone/>
              <a:defRPr sz="1600" b="0" i="0" u="none" strike="noStrike" cap="none">
                <a:solidFill>
                  <a:srgbClr val="888888"/>
                </a:solidFill>
                <a:latin typeface="Arial"/>
                <a:ea typeface="Arial"/>
                <a:cs typeface="Arial"/>
                <a:sym typeface="Arial"/>
              </a:defRPr>
            </a:lvl2pPr>
            <a:lvl3pPr marR="0" lvl="2" algn="ctr">
              <a:lnSpc>
                <a:spcPct val="100000"/>
              </a:lnSpc>
              <a:spcBef>
                <a:spcPts val="600"/>
              </a:spcBef>
              <a:spcAft>
                <a:spcPts val="0"/>
              </a:spcAft>
              <a:buClr>
                <a:srgbClr val="007FA3"/>
              </a:buClr>
              <a:buSzPts val="1600"/>
              <a:buFont typeface="Noto Sans Symbols"/>
              <a:buNone/>
              <a:defRPr sz="1600" b="0" i="0" u="none" strike="noStrike" cap="none">
                <a:solidFill>
                  <a:srgbClr val="888888"/>
                </a:solidFill>
                <a:latin typeface="Arial"/>
                <a:ea typeface="Arial"/>
                <a:cs typeface="Arial"/>
                <a:sym typeface="Arial"/>
              </a:defRPr>
            </a:lvl3pPr>
            <a:lvl4pPr marR="0" lvl="3" algn="ctr">
              <a:lnSpc>
                <a:spcPct val="100000"/>
              </a:lnSpc>
              <a:spcBef>
                <a:spcPts val="600"/>
              </a:spcBef>
              <a:spcAft>
                <a:spcPts val="0"/>
              </a:spcAft>
              <a:buClr>
                <a:srgbClr val="007FA3"/>
              </a:buClr>
              <a:buSzPts val="1600"/>
              <a:buFont typeface="Arial"/>
              <a:buNone/>
              <a:defRPr sz="1600" b="0" i="0" u="none" strike="noStrike" cap="none">
                <a:solidFill>
                  <a:srgbClr val="888888"/>
                </a:solidFill>
                <a:latin typeface="Arial"/>
                <a:ea typeface="Arial"/>
                <a:cs typeface="Arial"/>
                <a:sym typeface="Arial"/>
              </a:defRPr>
            </a:lvl4pPr>
            <a:lvl5pPr marR="0" lvl="4" algn="ctr">
              <a:lnSpc>
                <a:spcPct val="100000"/>
              </a:lnSpc>
              <a:spcBef>
                <a:spcPts val="600"/>
              </a:spcBef>
              <a:spcAft>
                <a:spcPts val="0"/>
              </a:spcAft>
              <a:buClr>
                <a:srgbClr val="007FA3"/>
              </a:buClr>
              <a:buSzPts val="1600"/>
              <a:buFont typeface="Arial"/>
              <a:buNone/>
              <a:defRPr sz="1600" b="0" i="0" u="none" strike="noStrike" cap="none">
                <a:solidFill>
                  <a:srgbClr val="888888"/>
                </a:solidFill>
                <a:latin typeface="Arial"/>
                <a:ea typeface="Arial"/>
                <a:cs typeface="Arial"/>
                <a:sym typeface="Arial"/>
              </a:defRPr>
            </a:lvl5pPr>
            <a:lvl6pPr marR="0" lvl="5" algn="ctr">
              <a:lnSpc>
                <a:spcPct val="100000"/>
              </a:lnSpc>
              <a:spcBef>
                <a:spcPts val="300"/>
              </a:spcBef>
              <a:spcAft>
                <a:spcPts val="0"/>
              </a:spcAft>
              <a:buClr>
                <a:srgbClr val="007FA3"/>
              </a:buClr>
              <a:buSzPts val="1600"/>
              <a:buFont typeface="Arial"/>
              <a:buNone/>
              <a:defRPr sz="1600" b="0" i="0" u="none" strike="noStrike" cap="none">
                <a:solidFill>
                  <a:srgbClr val="888888"/>
                </a:solidFill>
                <a:latin typeface="Arial"/>
                <a:ea typeface="Arial"/>
                <a:cs typeface="Arial"/>
                <a:sym typeface="Arial"/>
              </a:defRPr>
            </a:lvl6pPr>
            <a:lvl7pPr marR="0" lvl="6" algn="ctr">
              <a:lnSpc>
                <a:spcPct val="100000"/>
              </a:lnSpc>
              <a:spcBef>
                <a:spcPts val="300"/>
              </a:spcBef>
              <a:spcAft>
                <a:spcPts val="0"/>
              </a:spcAft>
              <a:buClr>
                <a:srgbClr val="007FA3"/>
              </a:buClr>
              <a:buSzPts val="1600"/>
              <a:buFont typeface="Arial"/>
              <a:buNone/>
              <a:defRPr sz="1600" b="0" i="0" u="none" strike="noStrike" cap="none">
                <a:solidFill>
                  <a:srgbClr val="888888"/>
                </a:solidFill>
                <a:latin typeface="Arial"/>
                <a:ea typeface="Arial"/>
                <a:cs typeface="Arial"/>
                <a:sym typeface="Arial"/>
              </a:defRPr>
            </a:lvl7pPr>
            <a:lvl8pPr marR="0" lvl="7" algn="ctr">
              <a:lnSpc>
                <a:spcPct val="100000"/>
              </a:lnSpc>
              <a:spcBef>
                <a:spcPts val="300"/>
              </a:spcBef>
              <a:spcAft>
                <a:spcPts val="0"/>
              </a:spcAft>
              <a:buClr>
                <a:srgbClr val="007FA3"/>
              </a:buClr>
              <a:buSzPts val="1600"/>
              <a:buFont typeface="Arial"/>
              <a:buNone/>
              <a:defRPr sz="1600" b="0" i="0" u="none" strike="noStrike" cap="none">
                <a:solidFill>
                  <a:srgbClr val="888888"/>
                </a:solidFill>
                <a:latin typeface="Arial"/>
                <a:ea typeface="Arial"/>
                <a:cs typeface="Arial"/>
                <a:sym typeface="Arial"/>
              </a:defRPr>
            </a:lvl8pPr>
            <a:lvl9pPr marR="0" lvl="8" algn="ctr">
              <a:lnSpc>
                <a:spcPct val="100000"/>
              </a:lnSpc>
              <a:spcBef>
                <a:spcPts val="300"/>
              </a:spcBef>
              <a:spcAft>
                <a:spcPts val="0"/>
              </a:spcAft>
              <a:buClr>
                <a:srgbClr val="007FA3"/>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59" name="Google Shape;59;p14"/>
          <p:cNvSpPr txBox="1">
            <a:spLocks noGrp="1"/>
          </p:cNvSpPr>
          <p:nvPr>
            <p:ph type="dt" idx="10"/>
          </p:nvPr>
        </p:nvSpPr>
        <p:spPr>
          <a:xfrm>
            <a:off x="6335712" y="84803"/>
            <a:ext cx="2133599" cy="137159"/>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60" name="Google Shape;60;p14"/>
          <p:cNvSpPr txBox="1">
            <a:spLocks noGrp="1"/>
          </p:cNvSpPr>
          <p:nvPr>
            <p:ph type="sldNum" idx="12"/>
          </p:nvPr>
        </p:nvSpPr>
        <p:spPr>
          <a:xfrm>
            <a:off x="8469311" y="84803"/>
            <a:ext cx="551783" cy="13715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225"/>
              <a:buFont typeface="Arial"/>
              <a:buNone/>
              <a:defRPr sz="9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225"/>
              <a:buFont typeface="Arial"/>
              <a:buNone/>
              <a:defRPr sz="9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225"/>
              <a:buFont typeface="Arial"/>
              <a:buNone/>
              <a:defRPr sz="9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225"/>
              <a:buFont typeface="Arial"/>
              <a:buNone/>
              <a:defRPr sz="9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225"/>
              <a:buFont typeface="Arial"/>
              <a:buNone/>
              <a:defRPr sz="9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225"/>
              <a:buFont typeface="Arial"/>
              <a:buNone/>
              <a:defRPr sz="9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225"/>
              <a:buFont typeface="Arial"/>
              <a:buNone/>
              <a:defRPr sz="9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225"/>
              <a:buFont typeface="Arial"/>
              <a:buNone/>
              <a:defRPr sz="9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225"/>
              <a:buFont typeface="Arial"/>
              <a:buNone/>
              <a:defRPr sz="9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1" name="Google Shape;61;p14"/>
          <p:cNvSpPr>
            <a:spLocks noGrp="1"/>
          </p:cNvSpPr>
          <p:nvPr>
            <p:ph type="pic" idx="2"/>
          </p:nvPr>
        </p:nvSpPr>
        <p:spPr>
          <a:xfrm>
            <a:off x="457200" y="4800601"/>
            <a:ext cx="1001713" cy="17145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1500"/>
              </a:spcBef>
              <a:spcAft>
                <a:spcPts val="0"/>
              </a:spcAft>
              <a:buClr>
                <a:srgbClr val="007FA3"/>
              </a:buClr>
              <a:buSzPts val="1200"/>
              <a:buFont typeface="Arial"/>
              <a:buNone/>
              <a:defRPr sz="1200" b="0" i="0" u="none" strike="noStrike" cap="none">
                <a:solidFill>
                  <a:schemeClr val="dk1"/>
                </a:solidFill>
                <a:latin typeface="Verdana"/>
                <a:ea typeface="Verdana"/>
                <a:cs typeface="Verdana"/>
                <a:sym typeface="Verdana"/>
              </a:defRPr>
            </a:lvl1pPr>
            <a:lvl2pPr marR="0" lvl="1"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R="0" lvl="3"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2" name="Google Shape;62;p14"/>
          <p:cNvSpPr txBox="1">
            <a:spLocks noGrp="1"/>
          </p:cNvSpPr>
          <p:nvPr>
            <p:ph type="body" idx="3"/>
          </p:nvPr>
        </p:nvSpPr>
        <p:spPr>
          <a:xfrm>
            <a:off x="1836402" y="4800601"/>
            <a:ext cx="6908800" cy="171450"/>
          </a:xfrm>
          <a:prstGeom prst="rect">
            <a:avLst/>
          </a:prstGeom>
          <a:noFill/>
          <a:ln>
            <a:noFill/>
          </a:ln>
        </p:spPr>
        <p:txBody>
          <a:bodyPr spcFirstLastPara="1" wrap="square" lIns="91425" tIns="91425" rIns="91425" bIns="91425" anchor="ctr" anchorCtr="0">
            <a:noAutofit/>
          </a:bodyPr>
          <a:lstStyle>
            <a:lvl1pPr marL="457200" lvl="0" indent="-228600" algn="r">
              <a:lnSpc>
                <a:spcPct val="100000"/>
              </a:lnSpc>
              <a:spcBef>
                <a:spcPts val="1500"/>
              </a:spcBef>
              <a:spcAft>
                <a:spcPts val="0"/>
              </a:spcAft>
              <a:buSzPts val="1200"/>
              <a:buNone/>
              <a:defRPr sz="1200">
                <a:latin typeface="Verdana"/>
                <a:ea typeface="Verdana"/>
                <a:cs typeface="Verdana"/>
                <a:sym typeface="Verdana"/>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hapter Opener-add copyright">
  <p:cSld name="Chapter Opener-add copyright">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457200" y="161528"/>
            <a:ext cx="8229600" cy="467121"/>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007FA3"/>
              </a:buClr>
              <a:buSzPts val="3600"/>
              <a:buFont typeface="Times New Roman"/>
              <a:buNone/>
              <a:defRPr sz="3600" b="1" i="0" u="none" strike="noStrike" cap="none">
                <a:solidFill>
                  <a:srgbClr val="007FA3"/>
                </a:solidFill>
                <a:latin typeface="Arial"/>
                <a:ea typeface="Arial"/>
                <a:cs typeface="Arial"/>
                <a:sym typeface="Aria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5" name="Google Shape;65;p15"/>
          <p:cNvSpPr txBox="1">
            <a:spLocks noGrp="1"/>
          </p:cNvSpPr>
          <p:nvPr>
            <p:ph type="body" idx="1"/>
          </p:nvPr>
        </p:nvSpPr>
        <p:spPr>
          <a:xfrm>
            <a:off x="457200" y="612322"/>
            <a:ext cx="8229600" cy="359228"/>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7FA3"/>
              </a:buClr>
              <a:buSzPts val="2000"/>
              <a:buFont typeface="Arial"/>
              <a:buNone/>
              <a:defRPr sz="2000" b="0" i="0" u="none" strike="noStrike" cap="none">
                <a:solidFill>
                  <a:srgbClr val="007FA3"/>
                </a:solidFill>
                <a:latin typeface="Arial"/>
                <a:ea typeface="Arial"/>
                <a:cs typeface="Arial"/>
                <a:sym typeface="Arial"/>
              </a:defRPr>
            </a:lvl1pPr>
            <a:lvl2pPr marL="914400" marR="0" lvl="1"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66" name="Google Shape;66;p15"/>
          <p:cNvSpPr txBox="1">
            <a:spLocks noGrp="1"/>
          </p:cNvSpPr>
          <p:nvPr>
            <p:ph type="body" idx="2"/>
          </p:nvPr>
        </p:nvSpPr>
        <p:spPr>
          <a:xfrm>
            <a:off x="457200" y="1200150"/>
            <a:ext cx="4397375" cy="3394472"/>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500"/>
              </a:spcBef>
              <a:spcAft>
                <a:spcPts val="0"/>
              </a:spcAft>
              <a:buSzPts val="16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67" name="Google Shape;67;p15"/>
          <p:cNvSpPr txBox="1">
            <a:spLocks noGrp="1"/>
          </p:cNvSpPr>
          <p:nvPr>
            <p:ph type="body" idx="3"/>
          </p:nvPr>
        </p:nvSpPr>
        <p:spPr>
          <a:xfrm>
            <a:off x="5029200" y="1200150"/>
            <a:ext cx="3657600" cy="1119188"/>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1500"/>
              </a:spcBef>
              <a:spcAft>
                <a:spcPts val="0"/>
              </a:spcAft>
              <a:buSzPts val="3000"/>
              <a:buNone/>
              <a:defRPr sz="3000"/>
            </a:lvl1pPr>
            <a:lvl2pPr marL="914400" lvl="1" indent="-228600" algn="l">
              <a:lnSpc>
                <a:spcPct val="100000"/>
              </a:lnSpc>
              <a:spcBef>
                <a:spcPts val="600"/>
              </a:spcBef>
              <a:spcAft>
                <a:spcPts val="0"/>
              </a:spcAft>
              <a:buSzPts val="1600"/>
              <a:buNone/>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68" name="Google Shape;68;p15"/>
          <p:cNvSpPr txBox="1">
            <a:spLocks noGrp="1"/>
          </p:cNvSpPr>
          <p:nvPr>
            <p:ph type="body" idx="4"/>
          </p:nvPr>
        </p:nvSpPr>
        <p:spPr>
          <a:xfrm>
            <a:off x="5029200" y="2439591"/>
            <a:ext cx="3657600" cy="2155031"/>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500"/>
              </a:spcBef>
              <a:spcAft>
                <a:spcPts val="0"/>
              </a:spcAft>
              <a:buSzPts val="2200"/>
              <a:buNone/>
              <a:defRPr sz="2200"/>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69" name="Google Shape;69;p15"/>
          <p:cNvSpPr txBox="1">
            <a:spLocks noGrp="1"/>
          </p:cNvSpPr>
          <p:nvPr>
            <p:ph type="dt" idx="10"/>
          </p:nvPr>
        </p:nvSpPr>
        <p:spPr>
          <a:xfrm>
            <a:off x="6335712" y="84803"/>
            <a:ext cx="2133599" cy="137159"/>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70" name="Google Shape;70;p15"/>
          <p:cNvSpPr txBox="1">
            <a:spLocks noGrp="1"/>
          </p:cNvSpPr>
          <p:nvPr>
            <p:ph type="sldNum" idx="12"/>
          </p:nvPr>
        </p:nvSpPr>
        <p:spPr>
          <a:xfrm>
            <a:off x="8469311" y="84803"/>
            <a:ext cx="551783" cy="13715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5"/>
          <p:cNvSpPr>
            <a:spLocks noGrp="1"/>
          </p:cNvSpPr>
          <p:nvPr>
            <p:ph type="pic" idx="5"/>
          </p:nvPr>
        </p:nvSpPr>
        <p:spPr>
          <a:xfrm>
            <a:off x="457200" y="4800601"/>
            <a:ext cx="1001713" cy="17145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1500"/>
              </a:spcBef>
              <a:spcAft>
                <a:spcPts val="0"/>
              </a:spcAft>
              <a:buClr>
                <a:srgbClr val="007FA3"/>
              </a:buClr>
              <a:buSzPts val="1200"/>
              <a:buFont typeface="Arial"/>
              <a:buNone/>
              <a:defRPr sz="1200" b="0" i="0" u="none" strike="noStrike" cap="none">
                <a:solidFill>
                  <a:schemeClr val="dk1"/>
                </a:solidFill>
                <a:latin typeface="Verdana"/>
                <a:ea typeface="Verdana"/>
                <a:cs typeface="Verdana"/>
                <a:sym typeface="Verdana"/>
              </a:defRPr>
            </a:lvl1pPr>
            <a:lvl2pPr marR="0" lvl="1"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R="0" lvl="3"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72" name="Google Shape;72;p15"/>
          <p:cNvSpPr txBox="1">
            <a:spLocks noGrp="1"/>
          </p:cNvSpPr>
          <p:nvPr>
            <p:ph type="body" idx="6"/>
          </p:nvPr>
        </p:nvSpPr>
        <p:spPr>
          <a:xfrm>
            <a:off x="2097088" y="4800600"/>
            <a:ext cx="6589712" cy="171450"/>
          </a:xfrm>
          <a:prstGeom prst="rect">
            <a:avLst/>
          </a:prstGeom>
          <a:noFill/>
          <a:ln>
            <a:noFill/>
          </a:ln>
        </p:spPr>
        <p:txBody>
          <a:bodyPr spcFirstLastPara="1" wrap="square" lIns="91425" tIns="91425" rIns="91425" bIns="91425" anchor="ctr" anchorCtr="0">
            <a:noAutofit/>
          </a:bodyPr>
          <a:lstStyle>
            <a:lvl1pPr marL="457200" lvl="0" indent="-228600" algn="r">
              <a:lnSpc>
                <a:spcPct val="100000"/>
              </a:lnSpc>
              <a:spcBef>
                <a:spcPts val="1500"/>
              </a:spcBef>
              <a:spcAft>
                <a:spcPts val="0"/>
              </a:spcAft>
              <a:buSzPts val="1200"/>
              <a:buNone/>
              <a:defRPr sz="1200">
                <a:latin typeface="Verdana"/>
                <a:ea typeface="Verdana"/>
                <a:cs typeface="Verdana"/>
                <a:sym typeface="Verdana"/>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3132">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57200" y="161528"/>
            <a:ext cx="8229600" cy="822959"/>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007FA3"/>
              </a:buClr>
              <a:buSzPts val="3600"/>
              <a:buFont typeface="Times New Roman"/>
              <a:buNone/>
              <a:defRPr sz="3600" b="1" i="0" u="none" strike="noStrike" cap="none">
                <a:solidFill>
                  <a:srgbClr val="007FA3"/>
                </a:solidFill>
                <a:latin typeface="Arial"/>
                <a:ea typeface="Arial"/>
                <a:cs typeface="Arial"/>
                <a:sym typeface="Aria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82" name="Google Shape;82;p17"/>
          <p:cNvSpPr txBox="1">
            <a:spLocks noGrp="1"/>
          </p:cNvSpPr>
          <p:nvPr>
            <p:ph type="body" idx="1"/>
          </p:nvPr>
        </p:nvSpPr>
        <p:spPr>
          <a:xfrm>
            <a:off x="457200" y="1081088"/>
            <a:ext cx="8232775" cy="3532476"/>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15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83" name="Google Shape;83;p17"/>
          <p:cNvSpPr txBox="1">
            <a:spLocks noGrp="1"/>
          </p:cNvSpPr>
          <p:nvPr>
            <p:ph type="dt" idx="10"/>
          </p:nvPr>
        </p:nvSpPr>
        <p:spPr>
          <a:xfrm>
            <a:off x="6335712" y="84803"/>
            <a:ext cx="2133599" cy="137159"/>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84" name="Google Shape;84;p17"/>
          <p:cNvSpPr txBox="1">
            <a:spLocks noGrp="1"/>
          </p:cNvSpPr>
          <p:nvPr>
            <p:ph type="sldNum" idx="12"/>
          </p:nvPr>
        </p:nvSpPr>
        <p:spPr>
          <a:xfrm>
            <a:off x="8469311" y="84803"/>
            <a:ext cx="551783" cy="13715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457200" y="161528"/>
            <a:ext cx="8229600" cy="822959"/>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007FA3"/>
              </a:buClr>
              <a:buSzPts val="3600"/>
              <a:buFont typeface="Times New Roman"/>
              <a:buNone/>
              <a:defRPr sz="3600" b="1" i="0" u="none" strike="noStrike" cap="none">
                <a:solidFill>
                  <a:srgbClr val="007FA3"/>
                </a:solidFill>
                <a:latin typeface="Arial"/>
                <a:ea typeface="Arial"/>
                <a:cs typeface="Arial"/>
                <a:sym typeface="Aria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93" name="Google Shape;93;p19"/>
          <p:cNvSpPr txBox="1">
            <a:spLocks noGrp="1"/>
          </p:cNvSpPr>
          <p:nvPr>
            <p:ph type="body" idx="1"/>
          </p:nvPr>
        </p:nvSpPr>
        <p:spPr>
          <a:xfrm>
            <a:off x="457201" y="1164431"/>
            <a:ext cx="2595603" cy="3328988"/>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15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94" name="Google Shape;94;p19"/>
          <p:cNvSpPr txBox="1">
            <a:spLocks noGrp="1"/>
          </p:cNvSpPr>
          <p:nvPr>
            <p:ph type="body" idx="2"/>
          </p:nvPr>
        </p:nvSpPr>
        <p:spPr>
          <a:xfrm>
            <a:off x="3274199" y="1164431"/>
            <a:ext cx="2595602" cy="3328988"/>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1500"/>
              </a:spcBef>
              <a:spcAft>
                <a:spcPts val="0"/>
              </a:spcAft>
              <a:buSzPts val="16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95" name="Google Shape;95;p19"/>
          <p:cNvSpPr txBox="1">
            <a:spLocks noGrp="1"/>
          </p:cNvSpPr>
          <p:nvPr>
            <p:ph type="body" idx="3"/>
          </p:nvPr>
        </p:nvSpPr>
        <p:spPr>
          <a:xfrm>
            <a:off x="6091197" y="1164431"/>
            <a:ext cx="2595603" cy="3328988"/>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15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96" name="Google Shape;96;p19"/>
          <p:cNvSpPr txBox="1">
            <a:spLocks noGrp="1"/>
          </p:cNvSpPr>
          <p:nvPr>
            <p:ph type="dt" idx="10"/>
          </p:nvPr>
        </p:nvSpPr>
        <p:spPr>
          <a:xfrm>
            <a:off x="6335712" y="84803"/>
            <a:ext cx="2133599" cy="137159"/>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97" name="Google Shape;97;p19"/>
          <p:cNvSpPr txBox="1">
            <a:spLocks noGrp="1"/>
          </p:cNvSpPr>
          <p:nvPr>
            <p:ph type="sldNum" idx="12"/>
          </p:nvPr>
        </p:nvSpPr>
        <p:spPr>
          <a:xfrm>
            <a:off x="8469311" y="84803"/>
            <a:ext cx="551783" cy="13715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ntent">
  <p:cSld name="Title and Four Content">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457200" y="161528"/>
            <a:ext cx="8229600" cy="822959"/>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007FA3"/>
              </a:buClr>
              <a:buSzPts val="3600"/>
              <a:buFont typeface="Times New Roman"/>
              <a:buNone/>
              <a:defRPr sz="3600" b="1" i="0" u="none" strike="noStrike" cap="none">
                <a:solidFill>
                  <a:srgbClr val="007FA3"/>
                </a:solidFill>
                <a:latin typeface="Arial"/>
                <a:ea typeface="Arial"/>
                <a:cs typeface="Arial"/>
                <a:sym typeface="Aria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00" name="Google Shape;100;p20"/>
          <p:cNvSpPr txBox="1">
            <a:spLocks noGrp="1"/>
          </p:cNvSpPr>
          <p:nvPr>
            <p:ph type="body" idx="1"/>
          </p:nvPr>
        </p:nvSpPr>
        <p:spPr>
          <a:xfrm>
            <a:off x="457200" y="1164431"/>
            <a:ext cx="1885950" cy="3328988"/>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1500"/>
              </a:spcBef>
              <a:spcAft>
                <a:spcPts val="0"/>
              </a:spcAft>
              <a:buSzPts val="16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01" name="Google Shape;101;p20"/>
          <p:cNvSpPr txBox="1">
            <a:spLocks noGrp="1"/>
          </p:cNvSpPr>
          <p:nvPr>
            <p:ph type="body" idx="2"/>
          </p:nvPr>
        </p:nvSpPr>
        <p:spPr>
          <a:xfrm>
            <a:off x="2572593" y="1164431"/>
            <a:ext cx="1885950" cy="3328988"/>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15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02" name="Google Shape;102;p20"/>
          <p:cNvSpPr txBox="1">
            <a:spLocks noGrp="1"/>
          </p:cNvSpPr>
          <p:nvPr>
            <p:ph type="body" idx="3"/>
          </p:nvPr>
        </p:nvSpPr>
        <p:spPr>
          <a:xfrm>
            <a:off x="4687986" y="1164431"/>
            <a:ext cx="1885950" cy="3328988"/>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15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03" name="Google Shape;103;p20"/>
          <p:cNvSpPr txBox="1">
            <a:spLocks noGrp="1"/>
          </p:cNvSpPr>
          <p:nvPr>
            <p:ph type="body" idx="4"/>
          </p:nvPr>
        </p:nvSpPr>
        <p:spPr>
          <a:xfrm>
            <a:off x="6803378" y="1164431"/>
            <a:ext cx="1885950" cy="3328988"/>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15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04" name="Google Shape;104;p20"/>
          <p:cNvSpPr txBox="1">
            <a:spLocks noGrp="1"/>
          </p:cNvSpPr>
          <p:nvPr>
            <p:ph type="dt" idx="10"/>
          </p:nvPr>
        </p:nvSpPr>
        <p:spPr>
          <a:xfrm>
            <a:off x="6335712" y="84803"/>
            <a:ext cx="2133599" cy="137159"/>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05" name="Google Shape;105;p20"/>
          <p:cNvSpPr txBox="1">
            <a:spLocks noGrp="1"/>
          </p:cNvSpPr>
          <p:nvPr>
            <p:ph type="sldNum" idx="12"/>
          </p:nvPr>
        </p:nvSpPr>
        <p:spPr>
          <a:xfrm>
            <a:off x="8469311" y="84803"/>
            <a:ext cx="551783" cy="13715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Figure + Caption">
  <p:cSld name="1_Figure + Caption">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457200" y="171450"/>
            <a:ext cx="8229600" cy="800099"/>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007FA3"/>
              </a:buClr>
              <a:buSzPts val="3600"/>
              <a:buFont typeface="Times New Roman"/>
              <a:buNone/>
              <a:defRPr sz="3600" b="1" i="0" u="none" strike="noStrike" cap="none">
                <a:solidFill>
                  <a:srgbClr val="007FA3"/>
                </a:solidFill>
                <a:latin typeface="Arial"/>
                <a:ea typeface="Arial"/>
                <a:cs typeface="Arial"/>
                <a:sym typeface="Aria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08" name="Google Shape;108;p21"/>
          <p:cNvSpPr>
            <a:spLocks noGrp="1"/>
          </p:cNvSpPr>
          <p:nvPr>
            <p:ph type="pic" idx="2"/>
          </p:nvPr>
        </p:nvSpPr>
        <p:spPr>
          <a:xfrm>
            <a:off x="457200" y="1134666"/>
            <a:ext cx="8232775" cy="256341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R="0" lvl="3"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09" name="Google Shape;109;p21"/>
          <p:cNvSpPr txBox="1">
            <a:spLocks noGrp="1"/>
          </p:cNvSpPr>
          <p:nvPr>
            <p:ph type="body" idx="1"/>
          </p:nvPr>
        </p:nvSpPr>
        <p:spPr>
          <a:xfrm>
            <a:off x="457200" y="3788228"/>
            <a:ext cx="8229600" cy="763775"/>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0"/>
              </a:spcBef>
              <a:spcAft>
                <a:spcPts val="0"/>
              </a:spcAft>
              <a:buClr>
                <a:srgbClr val="007FA3"/>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a:lnSpc>
                <a:spcPct val="100000"/>
              </a:lnSpc>
              <a:spcBef>
                <a:spcPts val="0"/>
              </a:spcBef>
              <a:spcAft>
                <a:spcPts val="0"/>
              </a:spcAft>
              <a:buClr>
                <a:srgbClr val="007FA3"/>
              </a:buClr>
              <a:buSzPts val="1600"/>
              <a:buFont typeface="Noto Sans Symbols"/>
              <a:buNone/>
              <a:defRPr sz="1600" b="0" i="0" u="none" strike="noStrike" cap="none">
                <a:solidFill>
                  <a:schemeClr val="dk1"/>
                </a:solidFill>
                <a:latin typeface="Arial"/>
                <a:ea typeface="Arial"/>
                <a:cs typeface="Arial"/>
                <a:sym typeface="Arial"/>
              </a:defRPr>
            </a:lvl3pPr>
            <a:lvl4pPr marL="1828800" marR="0" lvl="3"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10" name="Google Shape;110;p21"/>
          <p:cNvSpPr txBox="1">
            <a:spLocks noGrp="1"/>
          </p:cNvSpPr>
          <p:nvPr>
            <p:ph type="dt" idx="10"/>
          </p:nvPr>
        </p:nvSpPr>
        <p:spPr>
          <a:xfrm>
            <a:off x="6335712" y="84803"/>
            <a:ext cx="2133599" cy="137159"/>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11" name="Google Shape;111;p21"/>
          <p:cNvSpPr txBox="1">
            <a:spLocks noGrp="1"/>
          </p:cNvSpPr>
          <p:nvPr>
            <p:ph type="sldNum" idx="12"/>
          </p:nvPr>
        </p:nvSpPr>
        <p:spPr>
          <a:xfrm>
            <a:off x="8469311" y="84803"/>
            <a:ext cx="551783" cy="13715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Figure + Caption">
  <p:cSld name="2_Figure + Caption">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457200" y="161528"/>
            <a:ext cx="8229600" cy="82295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3600">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14" name="Google Shape;114;p22"/>
          <p:cNvSpPr txBox="1">
            <a:spLocks noGrp="1"/>
          </p:cNvSpPr>
          <p:nvPr>
            <p:ph type="body" idx="1"/>
          </p:nvPr>
        </p:nvSpPr>
        <p:spPr>
          <a:xfrm>
            <a:off x="457200" y="1110853"/>
            <a:ext cx="4484688" cy="2815828"/>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1500"/>
              </a:spcBef>
              <a:spcAft>
                <a:spcPts val="0"/>
              </a:spcAft>
              <a:buSzPts val="16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15" name="Google Shape;115;p22"/>
          <p:cNvSpPr txBox="1">
            <a:spLocks noGrp="1"/>
          </p:cNvSpPr>
          <p:nvPr>
            <p:ph type="body" idx="2"/>
          </p:nvPr>
        </p:nvSpPr>
        <p:spPr>
          <a:xfrm>
            <a:off x="5048250" y="1110853"/>
            <a:ext cx="3638550" cy="2815828"/>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15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16" name="Google Shape;116;p22"/>
          <p:cNvSpPr txBox="1">
            <a:spLocks noGrp="1"/>
          </p:cNvSpPr>
          <p:nvPr>
            <p:ph type="body" idx="3"/>
          </p:nvPr>
        </p:nvSpPr>
        <p:spPr>
          <a:xfrm>
            <a:off x="457200" y="4007644"/>
            <a:ext cx="8229600" cy="40005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1500"/>
              </a:spcBef>
              <a:spcAft>
                <a:spcPts val="0"/>
              </a:spcAft>
              <a:buSzPts val="16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17" name="Google Shape;117;p22"/>
          <p:cNvSpPr txBox="1">
            <a:spLocks noGrp="1"/>
          </p:cNvSpPr>
          <p:nvPr>
            <p:ph type="dt" idx="10"/>
          </p:nvPr>
        </p:nvSpPr>
        <p:spPr>
          <a:xfrm>
            <a:off x="6335712" y="84803"/>
            <a:ext cx="2133599" cy="137159"/>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18" name="Google Shape;118;p22"/>
          <p:cNvSpPr txBox="1">
            <a:spLocks noGrp="1"/>
          </p:cNvSpPr>
          <p:nvPr>
            <p:ph type="sldNum" idx="12"/>
          </p:nvPr>
        </p:nvSpPr>
        <p:spPr>
          <a:xfrm>
            <a:off x="8469311" y="84803"/>
            <a:ext cx="551783" cy="13715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abel Layout 1">
  <p:cSld name="Label Layout 1">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457200" y="161528"/>
            <a:ext cx="8229600" cy="82295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3600">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21" name="Google Shape;121;p23"/>
          <p:cNvSpPr txBox="1">
            <a:spLocks noGrp="1"/>
          </p:cNvSpPr>
          <p:nvPr>
            <p:ph type="body" idx="1"/>
          </p:nvPr>
        </p:nvSpPr>
        <p:spPr>
          <a:xfrm>
            <a:off x="2982913" y="3269456"/>
            <a:ext cx="3482975" cy="450056"/>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500"/>
              </a:spcBef>
              <a:spcAft>
                <a:spcPts val="0"/>
              </a:spcAft>
              <a:buSzPts val="16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22" name="Google Shape;122;p23"/>
          <p:cNvSpPr>
            <a:spLocks noGrp="1"/>
          </p:cNvSpPr>
          <p:nvPr>
            <p:ph type="pic" idx="2"/>
          </p:nvPr>
        </p:nvSpPr>
        <p:spPr>
          <a:xfrm>
            <a:off x="2982912" y="1260872"/>
            <a:ext cx="3482975" cy="19192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50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R="0" lvl="3"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3" name="Google Shape;123;p23"/>
          <p:cNvSpPr txBox="1">
            <a:spLocks noGrp="1"/>
          </p:cNvSpPr>
          <p:nvPr>
            <p:ph type="body" idx="3"/>
          </p:nvPr>
        </p:nvSpPr>
        <p:spPr>
          <a:xfrm>
            <a:off x="808109" y="1260872"/>
            <a:ext cx="1220716" cy="470296"/>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500"/>
              </a:spcBef>
              <a:spcAft>
                <a:spcPts val="0"/>
              </a:spcAft>
              <a:buSzPts val="16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24" name="Google Shape;124;p23"/>
          <p:cNvSpPr txBox="1">
            <a:spLocks noGrp="1"/>
          </p:cNvSpPr>
          <p:nvPr>
            <p:ph type="body" idx="4"/>
          </p:nvPr>
        </p:nvSpPr>
        <p:spPr>
          <a:xfrm>
            <a:off x="808109" y="1985368"/>
            <a:ext cx="1206500" cy="470296"/>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500"/>
              </a:spcBef>
              <a:spcAft>
                <a:spcPts val="0"/>
              </a:spcAft>
              <a:buSzPts val="16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25" name="Google Shape;125;p23"/>
          <p:cNvSpPr txBox="1">
            <a:spLocks noGrp="1"/>
          </p:cNvSpPr>
          <p:nvPr>
            <p:ph type="body" idx="5"/>
          </p:nvPr>
        </p:nvSpPr>
        <p:spPr>
          <a:xfrm>
            <a:off x="808109" y="2709863"/>
            <a:ext cx="1206500" cy="470296"/>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500"/>
              </a:spcBef>
              <a:spcAft>
                <a:spcPts val="0"/>
              </a:spcAft>
              <a:buSzPts val="16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26" name="Google Shape;126;p23"/>
          <p:cNvSpPr txBox="1">
            <a:spLocks noGrp="1"/>
          </p:cNvSpPr>
          <p:nvPr>
            <p:ph type="body" idx="6"/>
          </p:nvPr>
        </p:nvSpPr>
        <p:spPr>
          <a:xfrm>
            <a:off x="7381874" y="1260872"/>
            <a:ext cx="1304925" cy="470296"/>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500"/>
              </a:spcBef>
              <a:spcAft>
                <a:spcPts val="0"/>
              </a:spcAft>
              <a:buSzPts val="16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27" name="Google Shape;127;p23"/>
          <p:cNvSpPr txBox="1">
            <a:spLocks noGrp="1"/>
          </p:cNvSpPr>
          <p:nvPr>
            <p:ph type="body" idx="7"/>
          </p:nvPr>
        </p:nvSpPr>
        <p:spPr>
          <a:xfrm>
            <a:off x="7381874" y="1988693"/>
            <a:ext cx="1304925" cy="463647"/>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500"/>
              </a:spcBef>
              <a:spcAft>
                <a:spcPts val="0"/>
              </a:spcAft>
              <a:buSzPts val="16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28" name="Google Shape;128;p23"/>
          <p:cNvSpPr txBox="1">
            <a:spLocks noGrp="1"/>
          </p:cNvSpPr>
          <p:nvPr>
            <p:ph type="body" idx="8"/>
          </p:nvPr>
        </p:nvSpPr>
        <p:spPr>
          <a:xfrm>
            <a:off x="7381874" y="2709863"/>
            <a:ext cx="1304925" cy="470297"/>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500"/>
              </a:spcBef>
              <a:spcAft>
                <a:spcPts val="0"/>
              </a:spcAft>
              <a:buSzPts val="16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29" name="Google Shape;129;p23"/>
          <p:cNvSpPr txBox="1">
            <a:spLocks noGrp="1"/>
          </p:cNvSpPr>
          <p:nvPr>
            <p:ph type="dt" idx="10"/>
          </p:nvPr>
        </p:nvSpPr>
        <p:spPr>
          <a:xfrm>
            <a:off x="6335712" y="84803"/>
            <a:ext cx="2133599" cy="137159"/>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30" name="Google Shape;130;p23"/>
          <p:cNvSpPr txBox="1">
            <a:spLocks noGrp="1"/>
          </p:cNvSpPr>
          <p:nvPr>
            <p:ph type="sldNum" idx="12"/>
          </p:nvPr>
        </p:nvSpPr>
        <p:spPr>
          <a:xfrm>
            <a:off x="8469311" y="84803"/>
            <a:ext cx="551783" cy="13715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abel Layout 2">
  <p:cSld name="Label Layout 2">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457200" y="161528"/>
            <a:ext cx="8229600" cy="82295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3600">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33" name="Google Shape;133;p24"/>
          <p:cNvSpPr txBox="1">
            <a:spLocks noGrp="1"/>
          </p:cNvSpPr>
          <p:nvPr>
            <p:ph type="body" idx="1"/>
          </p:nvPr>
        </p:nvSpPr>
        <p:spPr>
          <a:xfrm>
            <a:off x="457201" y="3294460"/>
            <a:ext cx="2107323" cy="378619"/>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500"/>
              </a:spcBef>
              <a:spcAft>
                <a:spcPts val="0"/>
              </a:spcAft>
              <a:buSzPts val="16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34" name="Google Shape;134;p24"/>
          <p:cNvSpPr>
            <a:spLocks noGrp="1"/>
          </p:cNvSpPr>
          <p:nvPr>
            <p:ph type="pic" idx="2"/>
          </p:nvPr>
        </p:nvSpPr>
        <p:spPr>
          <a:xfrm>
            <a:off x="457200" y="1363266"/>
            <a:ext cx="2107324" cy="1789509"/>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50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R="0" lvl="3"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35" name="Google Shape;135;p24"/>
          <p:cNvSpPr txBox="1">
            <a:spLocks noGrp="1"/>
          </p:cNvSpPr>
          <p:nvPr>
            <p:ph type="body" idx="3"/>
          </p:nvPr>
        </p:nvSpPr>
        <p:spPr>
          <a:xfrm>
            <a:off x="2774622" y="1346210"/>
            <a:ext cx="1534619" cy="443891"/>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500"/>
              </a:spcBef>
              <a:spcAft>
                <a:spcPts val="0"/>
              </a:spcAft>
              <a:buSzPts val="16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36" name="Google Shape;136;p24"/>
          <p:cNvSpPr txBox="1">
            <a:spLocks noGrp="1"/>
          </p:cNvSpPr>
          <p:nvPr>
            <p:ph type="body" idx="4"/>
          </p:nvPr>
        </p:nvSpPr>
        <p:spPr>
          <a:xfrm>
            <a:off x="2774622" y="2030611"/>
            <a:ext cx="1534619" cy="454819"/>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500"/>
              </a:spcBef>
              <a:spcAft>
                <a:spcPts val="0"/>
              </a:spcAft>
              <a:buSzPts val="16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37" name="Google Shape;137;p24"/>
          <p:cNvSpPr txBox="1">
            <a:spLocks noGrp="1"/>
          </p:cNvSpPr>
          <p:nvPr>
            <p:ph type="body" idx="5"/>
          </p:nvPr>
        </p:nvSpPr>
        <p:spPr>
          <a:xfrm>
            <a:off x="2774622" y="2697956"/>
            <a:ext cx="1534619" cy="454819"/>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500"/>
              </a:spcBef>
              <a:spcAft>
                <a:spcPts val="0"/>
              </a:spcAft>
              <a:buSzPts val="16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38" name="Google Shape;138;p24"/>
          <p:cNvSpPr txBox="1">
            <a:spLocks noGrp="1"/>
          </p:cNvSpPr>
          <p:nvPr>
            <p:ph type="body" idx="6"/>
          </p:nvPr>
        </p:nvSpPr>
        <p:spPr>
          <a:xfrm>
            <a:off x="4931596" y="3260579"/>
            <a:ext cx="2107323" cy="378619"/>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500"/>
              </a:spcBef>
              <a:spcAft>
                <a:spcPts val="0"/>
              </a:spcAft>
              <a:buSzPts val="16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39" name="Google Shape;139;p24"/>
          <p:cNvSpPr>
            <a:spLocks noGrp="1"/>
          </p:cNvSpPr>
          <p:nvPr>
            <p:ph type="pic" idx="7"/>
          </p:nvPr>
        </p:nvSpPr>
        <p:spPr>
          <a:xfrm>
            <a:off x="4931596" y="1354903"/>
            <a:ext cx="2107323" cy="1797873"/>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50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R="0" lvl="3"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40" name="Google Shape;140;p24"/>
          <p:cNvSpPr txBox="1">
            <a:spLocks noGrp="1"/>
          </p:cNvSpPr>
          <p:nvPr>
            <p:ph type="body" idx="8"/>
          </p:nvPr>
        </p:nvSpPr>
        <p:spPr>
          <a:xfrm>
            <a:off x="7304580" y="1346210"/>
            <a:ext cx="1534619" cy="456393"/>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500"/>
              </a:spcBef>
              <a:spcAft>
                <a:spcPts val="0"/>
              </a:spcAft>
              <a:buSzPts val="16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41" name="Google Shape;141;p24"/>
          <p:cNvSpPr txBox="1">
            <a:spLocks noGrp="1"/>
          </p:cNvSpPr>
          <p:nvPr>
            <p:ph type="body" idx="9"/>
          </p:nvPr>
        </p:nvSpPr>
        <p:spPr>
          <a:xfrm>
            <a:off x="7304579" y="2030611"/>
            <a:ext cx="1534619" cy="456393"/>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500"/>
              </a:spcBef>
              <a:spcAft>
                <a:spcPts val="0"/>
              </a:spcAft>
              <a:buSzPts val="16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42" name="Google Shape;142;p24"/>
          <p:cNvSpPr txBox="1">
            <a:spLocks noGrp="1"/>
          </p:cNvSpPr>
          <p:nvPr>
            <p:ph type="body" idx="13"/>
          </p:nvPr>
        </p:nvSpPr>
        <p:spPr>
          <a:xfrm>
            <a:off x="7304579" y="2684863"/>
            <a:ext cx="1534620" cy="456393"/>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500"/>
              </a:spcBef>
              <a:spcAft>
                <a:spcPts val="0"/>
              </a:spcAft>
              <a:buSzPts val="16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43" name="Google Shape;143;p24"/>
          <p:cNvSpPr txBox="1">
            <a:spLocks noGrp="1"/>
          </p:cNvSpPr>
          <p:nvPr>
            <p:ph type="dt" idx="10"/>
          </p:nvPr>
        </p:nvSpPr>
        <p:spPr>
          <a:xfrm>
            <a:off x="6335712" y="84803"/>
            <a:ext cx="2133599" cy="137159"/>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44" name="Google Shape;144;p24"/>
          <p:cNvSpPr txBox="1">
            <a:spLocks noGrp="1"/>
          </p:cNvSpPr>
          <p:nvPr>
            <p:ph type="sldNum" idx="12"/>
          </p:nvPr>
        </p:nvSpPr>
        <p:spPr>
          <a:xfrm>
            <a:off x="8469311" y="84803"/>
            <a:ext cx="551783" cy="13715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ntent">
  <p:cSld name="Title and Three Content">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457200" y="161528"/>
            <a:ext cx="8229600" cy="822959"/>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007FA3"/>
              </a:buClr>
              <a:buSzPts val="3600"/>
              <a:buFont typeface="Times New Roman"/>
              <a:buNone/>
              <a:defRPr sz="3600" b="1" i="0" u="none" strike="noStrike" cap="none">
                <a:solidFill>
                  <a:srgbClr val="007FA3"/>
                </a:solidFill>
                <a:latin typeface="Arial"/>
                <a:ea typeface="Arial"/>
                <a:cs typeface="Arial"/>
                <a:sym typeface="Aria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47" name="Google Shape;147;p25"/>
          <p:cNvSpPr txBox="1">
            <a:spLocks noGrp="1"/>
          </p:cNvSpPr>
          <p:nvPr>
            <p:ph type="body" idx="1"/>
          </p:nvPr>
        </p:nvSpPr>
        <p:spPr>
          <a:xfrm>
            <a:off x="457200" y="1167245"/>
            <a:ext cx="3635375" cy="3390467"/>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15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48" name="Google Shape;148;p25"/>
          <p:cNvSpPr txBox="1">
            <a:spLocks noGrp="1"/>
          </p:cNvSpPr>
          <p:nvPr>
            <p:ph type="body" idx="2"/>
          </p:nvPr>
        </p:nvSpPr>
        <p:spPr>
          <a:xfrm>
            <a:off x="4234542" y="1167245"/>
            <a:ext cx="4452257" cy="1700646"/>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15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49" name="Google Shape;149;p25"/>
          <p:cNvSpPr txBox="1">
            <a:spLocks noGrp="1"/>
          </p:cNvSpPr>
          <p:nvPr>
            <p:ph type="body" idx="3"/>
          </p:nvPr>
        </p:nvSpPr>
        <p:spPr>
          <a:xfrm>
            <a:off x="4234542" y="2978944"/>
            <a:ext cx="4452258" cy="1578769"/>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15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50" name="Google Shape;150;p25"/>
          <p:cNvSpPr txBox="1">
            <a:spLocks noGrp="1"/>
          </p:cNvSpPr>
          <p:nvPr>
            <p:ph type="dt" idx="10"/>
          </p:nvPr>
        </p:nvSpPr>
        <p:spPr>
          <a:xfrm>
            <a:off x="6335712" y="84803"/>
            <a:ext cx="2133599" cy="137159"/>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51" name="Google Shape;151;p25"/>
          <p:cNvSpPr txBox="1">
            <a:spLocks noGrp="1"/>
          </p:cNvSpPr>
          <p:nvPr>
            <p:ph type="sldNum" idx="12"/>
          </p:nvPr>
        </p:nvSpPr>
        <p:spPr>
          <a:xfrm>
            <a:off x="8469311" y="84803"/>
            <a:ext cx="551783" cy="13715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8"/>
        <p:cNvGrpSpPr/>
        <p:nvPr/>
      </p:nvGrpSpPr>
      <p:grpSpPr>
        <a:xfrm>
          <a:off x="0" y="0"/>
          <a:ext cx="0" cy="0"/>
          <a:chOff x="0" y="0"/>
          <a:chExt cx="0" cy="0"/>
        </a:xfrm>
      </p:grpSpPr>
      <p:sp>
        <p:nvSpPr>
          <p:cNvPr id="159" name="Google Shape;159;p27"/>
          <p:cNvSpPr txBox="1">
            <a:spLocks noGrp="1"/>
          </p:cNvSpPr>
          <p:nvPr>
            <p:ph type="title"/>
          </p:nvPr>
        </p:nvSpPr>
        <p:spPr>
          <a:xfrm>
            <a:off x="685800" y="1085850"/>
            <a:ext cx="7772400" cy="1614488"/>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007FA3"/>
              </a:buClr>
              <a:buSzPts val="3600"/>
              <a:buFont typeface="Times New Roman"/>
              <a:buNone/>
              <a:defRPr sz="3600" b="1" i="0" u="none" strike="noStrike" cap="none">
                <a:solidFill>
                  <a:srgbClr val="007FA3"/>
                </a:solidFill>
                <a:latin typeface="Arial"/>
                <a:ea typeface="Arial"/>
                <a:cs typeface="Arial"/>
                <a:sym typeface="Aria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60" name="Google Shape;160;p27"/>
          <p:cNvSpPr txBox="1">
            <a:spLocks noGrp="1"/>
          </p:cNvSpPr>
          <p:nvPr>
            <p:ph type="body" idx="1"/>
          </p:nvPr>
        </p:nvSpPr>
        <p:spPr>
          <a:xfrm>
            <a:off x="674687" y="2971800"/>
            <a:ext cx="7794626" cy="131445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a:lnSpc>
                <a:spcPct val="100000"/>
              </a:lnSpc>
              <a:spcBef>
                <a:spcPts val="600"/>
              </a:spcBef>
              <a:spcAft>
                <a:spcPts val="0"/>
              </a:spcAft>
              <a:buClr>
                <a:srgbClr val="007FA3"/>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a:lnSpc>
                <a:spcPct val="100000"/>
              </a:lnSpc>
              <a:spcBef>
                <a:spcPts val="600"/>
              </a:spcBef>
              <a:spcAft>
                <a:spcPts val="0"/>
              </a:spcAft>
              <a:buClr>
                <a:srgbClr val="007FA3"/>
              </a:buClr>
              <a:buSzPts val="1600"/>
              <a:buFont typeface="Noto Sans Symbols"/>
              <a:buNone/>
              <a:defRPr sz="1600" b="0" i="0" u="none" strike="noStrike" cap="none">
                <a:solidFill>
                  <a:srgbClr val="888888"/>
                </a:solidFill>
                <a:latin typeface="Arial"/>
                <a:ea typeface="Arial"/>
                <a:cs typeface="Arial"/>
                <a:sym typeface="Arial"/>
              </a:defRPr>
            </a:lvl3pPr>
            <a:lvl4pPr marL="1828800" marR="0" lvl="3" indent="-228600" algn="l">
              <a:lnSpc>
                <a:spcPct val="100000"/>
              </a:lnSpc>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a:lnSpc>
                <a:spcPct val="100000"/>
              </a:lnSpc>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a:lnSpc>
                <a:spcPct val="100000"/>
              </a:lnSpc>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a:lnSpc>
                <a:spcPct val="100000"/>
              </a:lnSpc>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a:lnSpc>
                <a:spcPct val="100000"/>
              </a:lnSpc>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a:lnSpc>
                <a:spcPct val="100000"/>
              </a:lnSpc>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sp>
        <p:nvSpPr>
          <p:cNvPr id="161" name="Google Shape;161;p27"/>
          <p:cNvSpPr txBox="1">
            <a:spLocks noGrp="1"/>
          </p:cNvSpPr>
          <p:nvPr>
            <p:ph type="dt" idx="10"/>
          </p:nvPr>
        </p:nvSpPr>
        <p:spPr>
          <a:xfrm>
            <a:off x="6335712" y="84803"/>
            <a:ext cx="2133599" cy="137159"/>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62" name="Google Shape;162;p27"/>
          <p:cNvSpPr txBox="1">
            <a:spLocks noGrp="1"/>
          </p:cNvSpPr>
          <p:nvPr>
            <p:ph type="sldNum" idx="12"/>
          </p:nvPr>
        </p:nvSpPr>
        <p:spPr>
          <a:xfrm>
            <a:off x="8469311" y="84803"/>
            <a:ext cx="551783" cy="13715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hapter Opener-add copyright">
  <p:cSld name="Chapter Opener-add copyright">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457200" y="161528"/>
            <a:ext cx="8229600" cy="467121"/>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007FA3"/>
              </a:buClr>
              <a:buSzPts val="3600"/>
              <a:buFont typeface="Times New Roman"/>
              <a:buNone/>
              <a:defRPr sz="3600" b="1" i="0" u="none" strike="noStrike" cap="none">
                <a:solidFill>
                  <a:srgbClr val="007FA3"/>
                </a:solidFill>
                <a:latin typeface="Arial"/>
                <a:ea typeface="Arial"/>
                <a:cs typeface="Arial"/>
                <a:sym typeface="Aria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5" name="Google Shape;65;p15"/>
          <p:cNvSpPr txBox="1">
            <a:spLocks noGrp="1"/>
          </p:cNvSpPr>
          <p:nvPr>
            <p:ph type="body" idx="1"/>
          </p:nvPr>
        </p:nvSpPr>
        <p:spPr>
          <a:xfrm>
            <a:off x="457200" y="612322"/>
            <a:ext cx="8229600" cy="359228"/>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7FA3"/>
              </a:buClr>
              <a:buSzPts val="2000"/>
              <a:buFont typeface="Arial"/>
              <a:buNone/>
              <a:defRPr sz="2000" b="0" i="0" u="none" strike="noStrike" cap="none">
                <a:solidFill>
                  <a:srgbClr val="007FA3"/>
                </a:solidFill>
                <a:latin typeface="Arial"/>
                <a:ea typeface="Arial"/>
                <a:cs typeface="Arial"/>
                <a:sym typeface="Arial"/>
              </a:defRPr>
            </a:lvl1pPr>
            <a:lvl2pPr marL="914400" marR="0" lvl="1"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66" name="Google Shape;66;p15"/>
          <p:cNvSpPr txBox="1">
            <a:spLocks noGrp="1"/>
          </p:cNvSpPr>
          <p:nvPr>
            <p:ph type="body" idx="2"/>
          </p:nvPr>
        </p:nvSpPr>
        <p:spPr>
          <a:xfrm>
            <a:off x="457200" y="1200150"/>
            <a:ext cx="4397375" cy="3394472"/>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500"/>
              </a:spcBef>
              <a:spcAft>
                <a:spcPts val="0"/>
              </a:spcAft>
              <a:buSzPts val="16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67" name="Google Shape;67;p15"/>
          <p:cNvSpPr txBox="1">
            <a:spLocks noGrp="1"/>
          </p:cNvSpPr>
          <p:nvPr>
            <p:ph type="body" idx="3"/>
          </p:nvPr>
        </p:nvSpPr>
        <p:spPr>
          <a:xfrm>
            <a:off x="5029200" y="1200150"/>
            <a:ext cx="3657600" cy="1119188"/>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1500"/>
              </a:spcBef>
              <a:spcAft>
                <a:spcPts val="0"/>
              </a:spcAft>
              <a:buSzPts val="3000"/>
              <a:buNone/>
              <a:defRPr sz="3000"/>
            </a:lvl1pPr>
            <a:lvl2pPr marL="914400" lvl="1" indent="-228600" algn="l">
              <a:lnSpc>
                <a:spcPct val="100000"/>
              </a:lnSpc>
              <a:spcBef>
                <a:spcPts val="600"/>
              </a:spcBef>
              <a:spcAft>
                <a:spcPts val="0"/>
              </a:spcAft>
              <a:buSzPts val="1600"/>
              <a:buNone/>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68" name="Google Shape;68;p15"/>
          <p:cNvSpPr txBox="1">
            <a:spLocks noGrp="1"/>
          </p:cNvSpPr>
          <p:nvPr>
            <p:ph type="body" idx="4"/>
          </p:nvPr>
        </p:nvSpPr>
        <p:spPr>
          <a:xfrm>
            <a:off x="5029200" y="2439591"/>
            <a:ext cx="3657600" cy="2155031"/>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500"/>
              </a:spcBef>
              <a:spcAft>
                <a:spcPts val="0"/>
              </a:spcAft>
              <a:buSzPts val="2200"/>
              <a:buNone/>
              <a:defRPr sz="2200"/>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69" name="Google Shape;69;p15"/>
          <p:cNvSpPr txBox="1">
            <a:spLocks noGrp="1"/>
          </p:cNvSpPr>
          <p:nvPr>
            <p:ph type="dt" idx="10"/>
          </p:nvPr>
        </p:nvSpPr>
        <p:spPr>
          <a:xfrm>
            <a:off x="6335712" y="84803"/>
            <a:ext cx="2133599" cy="137159"/>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70" name="Google Shape;70;p15"/>
          <p:cNvSpPr txBox="1">
            <a:spLocks noGrp="1"/>
          </p:cNvSpPr>
          <p:nvPr>
            <p:ph type="sldNum" idx="12"/>
          </p:nvPr>
        </p:nvSpPr>
        <p:spPr>
          <a:xfrm>
            <a:off x="8469311" y="84803"/>
            <a:ext cx="551783" cy="13715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5"/>
          <p:cNvSpPr>
            <a:spLocks noGrp="1"/>
          </p:cNvSpPr>
          <p:nvPr>
            <p:ph type="pic" idx="5"/>
          </p:nvPr>
        </p:nvSpPr>
        <p:spPr>
          <a:xfrm>
            <a:off x="457200" y="4800601"/>
            <a:ext cx="1001713" cy="17145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1500"/>
              </a:spcBef>
              <a:spcAft>
                <a:spcPts val="0"/>
              </a:spcAft>
              <a:buClr>
                <a:srgbClr val="007FA3"/>
              </a:buClr>
              <a:buSzPts val="1200"/>
              <a:buFont typeface="Arial"/>
              <a:buNone/>
              <a:defRPr sz="1200" b="0" i="0" u="none" strike="noStrike" cap="none">
                <a:solidFill>
                  <a:schemeClr val="dk1"/>
                </a:solidFill>
                <a:latin typeface="Verdana"/>
                <a:ea typeface="Verdana"/>
                <a:cs typeface="Verdana"/>
                <a:sym typeface="Verdana"/>
              </a:defRPr>
            </a:lvl1pPr>
            <a:lvl2pPr marR="0" lvl="1"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R="0" lvl="3"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72" name="Google Shape;72;p15"/>
          <p:cNvSpPr txBox="1">
            <a:spLocks noGrp="1"/>
          </p:cNvSpPr>
          <p:nvPr>
            <p:ph type="body" idx="6"/>
          </p:nvPr>
        </p:nvSpPr>
        <p:spPr>
          <a:xfrm>
            <a:off x="2097088" y="4800600"/>
            <a:ext cx="6589712" cy="171450"/>
          </a:xfrm>
          <a:prstGeom prst="rect">
            <a:avLst/>
          </a:prstGeom>
          <a:noFill/>
          <a:ln>
            <a:noFill/>
          </a:ln>
        </p:spPr>
        <p:txBody>
          <a:bodyPr spcFirstLastPara="1" wrap="square" lIns="91425" tIns="91425" rIns="91425" bIns="91425" anchor="ctr" anchorCtr="0">
            <a:noAutofit/>
          </a:bodyPr>
          <a:lstStyle>
            <a:lvl1pPr marL="457200" lvl="0" indent="-228600" algn="r">
              <a:lnSpc>
                <a:spcPct val="100000"/>
              </a:lnSpc>
              <a:spcBef>
                <a:spcPts val="1500"/>
              </a:spcBef>
              <a:spcAft>
                <a:spcPts val="0"/>
              </a:spcAft>
              <a:buSzPts val="1200"/>
              <a:buNone/>
              <a:defRPr sz="1200">
                <a:latin typeface="Verdana"/>
                <a:ea typeface="Verdana"/>
                <a:cs typeface="Verdana"/>
                <a:sym typeface="Verdana"/>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Tree>
    <p:extLst>
      <p:ext uri="{BB962C8B-B14F-4D97-AF65-F5344CB8AC3E}">
        <p14:creationId xmlns:p14="http://schemas.microsoft.com/office/powerpoint/2010/main" val="2053492257"/>
      </p:ext>
    </p:extLst>
  </p:cSld>
  <p:clrMapOvr>
    <a:masterClrMapping/>
  </p:clrMapOvr>
  <p:extLst>
    <p:ext uri="{DCECCB84-F9BA-43D5-87BE-67443E8EF086}">
      <p15:sldGuideLst xmlns:p15="http://schemas.microsoft.com/office/powerpoint/2012/main">
        <p15:guide id="1" orient="horz" pos="3132">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sp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sp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sp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sp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3.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sp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sp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sp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161528"/>
            <a:ext cx="8229600" cy="822959"/>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7FA3"/>
              </a:buClr>
              <a:buSzPts val="3400"/>
              <a:buFont typeface="Times New Roman"/>
              <a:buNone/>
              <a:defRPr sz="3400" b="1" i="0" u="none" strike="noStrike" cap="none">
                <a:solidFill>
                  <a:srgbClr val="007FA3"/>
                </a:solidFill>
                <a:latin typeface="Times New Roman"/>
                <a:ea typeface="Times New Roman"/>
                <a:cs typeface="Times New Roman"/>
                <a:sym typeface="Times New Roman"/>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52" name="Google Shape;52;p13"/>
          <p:cNvSpPr txBox="1">
            <a:spLocks noGrp="1"/>
          </p:cNvSpPr>
          <p:nvPr>
            <p:ph type="body" idx="1"/>
          </p:nvPr>
        </p:nvSpPr>
        <p:spPr>
          <a:xfrm>
            <a:off x="457200" y="1200150"/>
            <a:ext cx="8229600" cy="3321308"/>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dt" idx="10"/>
          </p:nvPr>
        </p:nvSpPr>
        <p:spPr>
          <a:xfrm>
            <a:off x="6335712" y="84803"/>
            <a:ext cx="2133599" cy="137159"/>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sldNum" idx="12"/>
          </p:nvPr>
        </p:nvSpPr>
        <p:spPr>
          <a:xfrm>
            <a:off x="8469311" y="84803"/>
            <a:ext cx="551783" cy="137159"/>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225"/>
              <a:buFont typeface="Arial"/>
              <a:buNone/>
              <a:defRPr sz="9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57200" y="161528"/>
            <a:ext cx="8229600" cy="822959"/>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7FA3"/>
              </a:buClr>
              <a:buSzPts val="3400"/>
              <a:buFont typeface="Times New Roman"/>
              <a:buNone/>
              <a:defRPr sz="3400" b="1" i="0" u="none" strike="noStrike" cap="none">
                <a:solidFill>
                  <a:srgbClr val="007FA3"/>
                </a:solidFill>
                <a:latin typeface="Times New Roman"/>
                <a:ea typeface="Times New Roman"/>
                <a:cs typeface="Times New Roman"/>
                <a:sym typeface="Times New Roman"/>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75" name="Google Shape;75;p16"/>
          <p:cNvSpPr txBox="1">
            <a:spLocks noGrp="1"/>
          </p:cNvSpPr>
          <p:nvPr>
            <p:ph type="body" idx="1"/>
          </p:nvPr>
        </p:nvSpPr>
        <p:spPr>
          <a:xfrm>
            <a:off x="457200" y="1200150"/>
            <a:ext cx="8229600" cy="3321308"/>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pic>
        <p:nvPicPr>
          <p:cNvPr id="76" name="Google Shape;76;p16" descr="Pearson Logo"/>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443972" y="4822282"/>
            <a:ext cx="688499" cy="209935"/>
          </a:xfrm>
          <a:prstGeom prst="rect">
            <a:avLst/>
          </a:prstGeom>
          <a:noFill/>
          <a:ln>
            <a:noFill/>
          </a:ln>
        </p:spPr>
      </p:pic>
      <p:sp>
        <p:nvSpPr>
          <p:cNvPr id="77" name="Google Shape;77;p16"/>
          <p:cNvSpPr txBox="1"/>
          <p:nvPr/>
        </p:nvSpPr>
        <p:spPr>
          <a:xfrm>
            <a:off x="1600200" y="4822008"/>
            <a:ext cx="7162799" cy="15004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Verdana"/>
              <a:buNone/>
            </a:pPr>
            <a:r>
              <a:rPr lang="en" sz="1200" b="0" i="0" u="none" strike="noStrike" cap="none">
                <a:solidFill>
                  <a:srgbClr val="000000"/>
                </a:solidFill>
                <a:latin typeface="Verdana"/>
                <a:ea typeface="Verdana"/>
                <a:cs typeface="Verdana"/>
                <a:sym typeface="Verdana"/>
              </a:rPr>
              <a:t>Copyright © 2021, 2018, 2015 Pearson Education, Inc. All Rights Reserved</a:t>
            </a:r>
            <a:endParaRPr/>
          </a:p>
        </p:txBody>
      </p:sp>
      <p:sp>
        <p:nvSpPr>
          <p:cNvPr id="78" name="Google Shape;78;p16"/>
          <p:cNvSpPr txBox="1">
            <a:spLocks noGrp="1"/>
          </p:cNvSpPr>
          <p:nvPr>
            <p:ph type="dt" idx="10"/>
          </p:nvPr>
        </p:nvSpPr>
        <p:spPr>
          <a:xfrm>
            <a:off x="6335712" y="84803"/>
            <a:ext cx="2133599" cy="137159"/>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79" name="Google Shape;79;p16"/>
          <p:cNvSpPr txBox="1">
            <a:spLocks noGrp="1"/>
          </p:cNvSpPr>
          <p:nvPr>
            <p:ph type="sldNum" idx="12"/>
          </p:nvPr>
        </p:nvSpPr>
        <p:spPr>
          <a:xfrm>
            <a:off x="8469311" y="84803"/>
            <a:ext cx="551783" cy="137159"/>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225"/>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1"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mailto:salahabed@abc.com%3C/p" TargetMode="External"/><Relationship Id="rId2" Type="http://schemas.openxmlformats.org/officeDocument/2006/relationships/hyperlink" Target="mailto:salahabed@abc.dom" TargetMode="Externa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mailto:salahabed@abc.com%3C/p" TargetMode="Externa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a:extLst>
              <a:ext uri="{C183D7F6-B498-43B3-948B-1728B52AA6E4}">
                <adec:decorative xmlns:adec="http://schemas.microsoft.com/office/drawing/2017/decorative" val="0"/>
              </a:ext>
            </a:extLst>
          </p:cNvPr>
          <p:cNvSpPr txBox="1">
            <a:spLocks noGrp="1"/>
          </p:cNvSpPr>
          <p:nvPr>
            <p:ph type="title"/>
          </p:nvPr>
        </p:nvSpPr>
        <p:spPr>
          <a:xfrm>
            <a:off x="457200" y="161528"/>
            <a:ext cx="8229600" cy="4671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7FA3"/>
              </a:buClr>
              <a:buSzPts val="3600"/>
              <a:buFont typeface="Times New Roman"/>
              <a:buNone/>
            </a:pPr>
            <a:r>
              <a:rPr lang="en" dirty="0"/>
              <a:t>Fundamentals of Web Development</a:t>
            </a:r>
            <a:endParaRPr dirty="0"/>
          </a:p>
        </p:txBody>
      </p:sp>
      <p:sp>
        <p:nvSpPr>
          <p:cNvPr id="168" name="Google Shape;168;p28"/>
          <p:cNvSpPr txBox="1">
            <a:spLocks noGrp="1"/>
          </p:cNvSpPr>
          <p:nvPr>
            <p:ph type="body" idx="1"/>
          </p:nvPr>
        </p:nvSpPr>
        <p:spPr>
          <a:xfrm>
            <a:off x="457200" y="800098"/>
            <a:ext cx="8229600" cy="8750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7FA3"/>
              </a:buClr>
              <a:buSzPts val="2000"/>
              <a:buFont typeface="Arial"/>
              <a:buNone/>
            </a:pPr>
            <a:r>
              <a:rPr lang="en" dirty="0"/>
              <a:t>Third Edition</a:t>
            </a:r>
            <a:r>
              <a:rPr lang="en-US" dirty="0"/>
              <a:t> by Randy Connolly and Ricardo Hoar</a:t>
            </a:r>
            <a:endParaRPr dirty="0"/>
          </a:p>
        </p:txBody>
      </p:sp>
      <p:sp>
        <p:nvSpPr>
          <p:cNvPr id="169" name="Google Shape;169;p28"/>
          <p:cNvSpPr txBox="1">
            <a:spLocks noGrp="1"/>
          </p:cNvSpPr>
          <p:nvPr>
            <p:ph type="body" idx="3"/>
          </p:nvPr>
        </p:nvSpPr>
        <p:spPr>
          <a:xfrm>
            <a:off x="3911143" y="1200150"/>
            <a:ext cx="4971600" cy="1119188"/>
          </a:xfrm>
          <a:prstGeom prst="rect">
            <a:avLst/>
          </a:prstGeom>
          <a:noFill/>
          <a:ln>
            <a:noFill/>
          </a:ln>
        </p:spPr>
        <p:txBody>
          <a:bodyPr spcFirstLastPara="1" wrap="square" lIns="91425" tIns="91425" rIns="91425" bIns="91425" anchor="b" anchorCtr="0">
            <a:noAutofit/>
          </a:bodyPr>
          <a:lstStyle/>
          <a:p>
            <a:pPr marL="101600" lvl="0" indent="0" algn="ctr" rtl="0">
              <a:lnSpc>
                <a:spcPct val="100000"/>
              </a:lnSpc>
              <a:spcBef>
                <a:spcPts val="0"/>
              </a:spcBef>
              <a:spcAft>
                <a:spcPts val="0"/>
              </a:spcAft>
              <a:buSzPts val="3000"/>
              <a:buNone/>
            </a:pPr>
            <a:r>
              <a:rPr lang="en" dirty="0"/>
              <a:t>Chapter 4</a:t>
            </a:r>
          </a:p>
          <a:p>
            <a:pPr marL="101600" lvl="0" indent="0" algn="ctr" rtl="0">
              <a:lnSpc>
                <a:spcPct val="100000"/>
              </a:lnSpc>
              <a:spcBef>
                <a:spcPts val="0"/>
              </a:spcBef>
              <a:spcAft>
                <a:spcPts val="0"/>
              </a:spcAft>
              <a:buSzPts val="3000"/>
              <a:buNone/>
            </a:pPr>
            <a:r>
              <a:rPr lang="en" sz="2000" dirty="0"/>
              <a:t>(In the book this is chapters 8,9 and 10)</a:t>
            </a:r>
            <a:endParaRPr sz="2000" dirty="0"/>
          </a:p>
        </p:txBody>
      </p:sp>
      <p:sp>
        <p:nvSpPr>
          <p:cNvPr id="170" name="Google Shape;170;p28"/>
          <p:cNvSpPr txBox="1">
            <a:spLocks noGrp="1"/>
          </p:cNvSpPr>
          <p:nvPr>
            <p:ph type="body" idx="4"/>
          </p:nvPr>
        </p:nvSpPr>
        <p:spPr>
          <a:xfrm>
            <a:off x="4245429" y="2890839"/>
            <a:ext cx="4114800" cy="824604"/>
          </a:xfrm>
          <a:prstGeom prst="rect">
            <a:avLst/>
          </a:prstGeom>
          <a:noFill/>
          <a:ln>
            <a:noFill/>
          </a:ln>
        </p:spPr>
        <p:txBody>
          <a:bodyPr spcFirstLastPara="1" wrap="square" lIns="91425" tIns="91425" rIns="91425" bIns="91425" anchor="t" anchorCtr="0">
            <a:noAutofit/>
          </a:bodyPr>
          <a:lstStyle/>
          <a:p>
            <a:pPr algn="ctr"/>
            <a:r>
              <a:rPr lang="en-US" sz="1800" b="0" i="0" u="none" strike="noStrike" baseline="0" dirty="0">
                <a:solidFill>
                  <a:schemeClr val="tx1"/>
                </a:solidFill>
                <a:latin typeface="+mj-lt"/>
              </a:rPr>
              <a:t>JavaScript Part1:</a:t>
            </a:r>
          </a:p>
          <a:p>
            <a:pPr algn="ctr"/>
            <a:r>
              <a:rPr lang="en-US" sz="1800" b="0" i="0" u="none" strike="noStrike" baseline="0" dirty="0">
                <a:solidFill>
                  <a:schemeClr val="tx1"/>
                </a:solidFill>
                <a:latin typeface="+mj-lt"/>
              </a:rPr>
              <a:t>Language Fundamentals</a:t>
            </a:r>
            <a:endParaRPr lang="en-US" dirty="0">
              <a:solidFill>
                <a:schemeClr val="tx1"/>
              </a:solidFill>
              <a:latin typeface="+mj-lt"/>
            </a:endParaRPr>
          </a:p>
        </p:txBody>
      </p:sp>
      <p:pic>
        <p:nvPicPr>
          <p:cNvPr id="172" name="Google Shape;172;p28">
            <a:extLst>
              <a:ext uri="{C183D7F6-B498-43B3-948B-1728B52AA6E4}">
                <adec:decorative xmlns:adec="http://schemas.microsoft.com/office/drawing/2017/decorative" val="1"/>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57200" y="1200150"/>
            <a:ext cx="2718259" cy="3363250"/>
          </a:xfrm>
          <a:prstGeom prst="rect">
            <a:avLst/>
          </a:prstGeom>
          <a:noFill/>
          <a:ln>
            <a:noFill/>
          </a:ln>
        </p:spPr>
      </p:pic>
      <p:sp>
        <p:nvSpPr>
          <p:cNvPr id="171" name="Google Shape;171;p28"/>
          <p:cNvSpPr txBox="1">
            <a:spLocks noGrp="1"/>
          </p:cNvSpPr>
          <p:nvPr>
            <p:ph type="body" idx="6"/>
          </p:nvPr>
        </p:nvSpPr>
        <p:spPr>
          <a:xfrm>
            <a:off x="2169825" y="4816187"/>
            <a:ext cx="6589712" cy="171450"/>
          </a:xfrm>
          <a:prstGeom prst="rect">
            <a:avLst/>
          </a:prstGeom>
          <a:noFill/>
          <a:ln>
            <a:noFill/>
          </a:ln>
        </p:spPr>
        <p:txBody>
          <a:bodyPr spcFirstLastPara="1" wrap="square" lIns="91425" tIns="91425" rIns="91425" bIns="91425" anchor="ctr" anchorCtr="0">
            <a:noAutofit/>
          </a:bodyPr>
          <a:lstStyle/>
          <a:p>
            <a:pPr marL="256032" lvl="0" indent="-154432" algn="r" rtl="0">
              <a:lnSpc>
                <a:spcPct val="100000"/>
              </a:lnSpc>
              <a:spcBef>
                <a:spcPts val="0"/>
              </a:spcBef>
              <a:spcAft>
                <a:spcPts val="0"/>
              </a:spcAft>
              <a:buSzPts val="1200"/>
              <a:buNone/>
            </a:pPr>
            <a:r>
              <a:rPr lang="en" sz="1200" b="0" dirty="0">
                <a:latin typeface="Verdana"/>
                <a:ea typeface="Verdana"/>
                <a:cs typeface="Verdana"/>
                <a:sym typeface="Verdana"/>
              </a:rPr>
              <a:t>Copyright © 2021, 2018, 2015 Pearson Education, Inc. All Rights Reserved</a:t>
            </a:r>
            <a:endParaRPr dirty="0"/>
          </a:p>
        </p:txBody>
      </p:sp>
      <p:pic>
        <p:nvPicPr>
          <p:cNvPr id="173" name="Google Shape;173;p28" descr="Pearson Logo"/>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84463" y="4839954"/>
            <a:ext cx="688501" cy="20993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2DC9-EF84-455E-AE4C-3D52BA323BBB}"/>
              </a:ext>
            </a:extLst>
          </p:cNvPr>
          <p:cNvSpPr>
            <a:spLocks noGrp="1"/>
          </p:cNvSpPr>
          <p:nvPr>
            <p:ph type="title"/>
          </p:nvPr>
        </p:nvSpPr>
        <p:spPr/>
        <p:txBody>
          <a:bodyPr/>
          <a:lstStyle/>
          <a:p>
            <a:r>
              <a:rPr lang="en-CA" dirty="0"/>
              <a:t>Variables and Data Types</a:t>
            </a:r>
          </a:p>
        </p:txBody>
      </p:sp>
      <p:sp>
        <p:nvSpPr>
          <p:cNvPr id="3" name="Text Placeholder 2">
            <a:extLst>
              <a:ext uri="{FF2B5EF4-FFF2-40B4-BE49-F238E27FC236}">
                <a16:creationId xmlns:a16="http://schemas.microsoft.com/office/drawing/2014/main" id="{8FF4DE67-213F-4DC7-96DC-59A93C54DD1D}"/>
              </a:ext>
            </a:extLst>
          </p:cNvPr>
          <p:cNvSpPr>
            <a:spLocks noGrp="1"/>
          </p:cNvSpPr>
          <p:nvPr>
            <p:ph type="body" idx="1"/>
          </p:nvPr>
        </p:nvSpPr>
        <p:spPr>
          <a:xfrm>
            <a:off x="208156" y="914400"/>
            <a:ext cx="4363845" cy="2334322"/>
          </a:xfrm>
        </p:spPr>
        <p:txBody>
          <a:bodyPr/>
          <a:lstStyle/>
          <a:p>
            <a:pPr marL="114300" indent="0" algn="l">
              <a:buNone/>
            </a:pPr>
            <a:r>
              <a:rPr lang="en-US" b="1" i="0" u="none" strike="noStrike" baseline="0" dirty="0">
                <a:solidFill>
                  <a:srgbClr val="009A9A"/>
                </a:solidFill>
                <a:latin typeface="+mj-lt"/>
              </a:rPr>
              <a:t>Variables </a:t>
            </a:r>
            <a:r>
              <a:rPr lang="en-US" b="0" i="0" u="none" strike="noStrike" baseline="0" dirty="0">
                <a:solidFill>
                  <a:srgbClr val="000000"/>
                </a:solidFill>
                <a:latin typeface="+mj-lt"/>
              </a:rPr>
              <a:t>in JavaScript are </a:t>
            </a:r>
            <a:r>
              <a:rPr lang="en-US" b="1" i="0" u="none" strike="noStrike" baseline="0" dirty="0">
                <a:solidFill>
                  <a:srgbClr val="009A9A"/>
                </a:solidFill>
                <a:latin typeface="+mj-lt"/>
              </a:rPr>
              <a:t>dynamically typed</a:t>
            </a:r>
            <a:r>
              <a:rPr lang="en-US" b="0" i="0" u="none" strike="noStrike" baseline="0" dirty="0">
                <a:solidFill>
                  <a:srgbClr val="000000"/>
                </a:solidFill>
                <a:latin typeface="+mj-lt"/>
              </a:rPr>
              <a:t>, meaning that you do not have to declare the type of a variable before you use it.</a:t>
            </a:r>
          </a:p>
          <a:p>
            <a:pPr marL="114300" indent="0" algn="l">
              <a:buNone/>
            </a:pPr>
            <a:r>
              <a:rPr lang="en-US" dirty="0">
                <a:latin typeface="+mj-lt"/>
              </a:rPr>
              <a:t>To declare a variable in JavaScript, use either the </a:t>
            </a:r>
            <a:r>
              <a:rPr lang="en-US" b="1" dirty="0">
                <a:latin typeface="+mj-lt"/>
              </a:rPr>
              <a:t>var</a:t>
            </a:r>
            <a:r>
              <a:rPr lang="en-US" dirty="0">
                <a:latin typeface="+mj-lt"/>
              </a:rPr>
              <a:t>, </a:t>
            </a:r>
            <a:r>
              <a:rPr lang="en-US" b="1" dirty="0">
                <a:latin typeface="+mj-lt"/>
              </a:rPr>
              <a:t>const</a:t>
            </a:r>
            <a:r>
              <a:rPr lang="en-US" dirty="0">
                <a:latin typeface="+mj-lt"/>
              </a:rPr>
              <a:t>, or </a:t>
            </a:r>
            <a:r>
              <a:rPr lang="en-US" b="1" dirty="0">
                <a:latin typeface="+mj-lt"/>
              </a:rPr>
              <a:t>let</a:t>
            </a:r>
            <a:r>
              <a:rPr lang="en-US" dirty="0">
                <a:latin typeface="+mj-lt"/>
              </a:rPr>
              <a:t> keywords.</a:t>
            </a:r>
          </a:p>
          <a:p>
            <a:pPr marL="114300" indent="0" algn="l">
              <a:buNone/>
            </a:pPr>
            <a:endParaRPr lang="en-US" dirty="0">
              <a:latin typeface="+mj-lt"/>
            </a:endParaRPr>
          </a:p>
          <a:p>
            <a:pPr marL="114300" indent="0" algn="l">
              <a:buNone/>
            </a:pPr>
            <a:endParaRPr lang="en-US" dirty="0">
              <a:latin typeface="+mj-lt"/>
            </a:endParaRPr>
          </a:p>
        </p:txBody>
      </p:sp>
      <p:pic>
        <p:nvPicPr>
          <p:cNvPr id="5" name="Picture 4" descr="FIGURE 8.5 Variable declaration and assignment">
            <a:extLst>
              <a:ext uri="{FF2B5EF4-FFF2-40B4-BE49-F238E27FC236}">
                <a16:creationId xmlns:a16="http://schemas.microsoft.com/office/drawing/2014/main" id="{1AB75106-6696-454D-B5FC-03573F30CAF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87589" y="1264731"/>
            <a:ext cx="4062479" cy="3068589"/>
          </a:xfrm>
          <a:prstGeom prst="rect">
            <a:avLst/>
          </a:prstGeom>
        </p:spPr>
      </p:pic>
      <p:sp>
        <p:nvSpPr>
          <p:cNvPr id="4" name="TextBox 3">
            <a:extLst>
              <a:ext uri="{FF2B5EF4-FFF2-40B4-BE49-F238E27FC236}">
                <a16:creationId xmlns:a16="http://schemas.microsoft.com/office/drawing/2014/main" id="{68E37B7F-0EF8-FBE3-D43B-1BDAE7F70BD8}"/>
              </a:ext>
            </a:extLst>
          </p:cNvPr>
          <p:cNvSpPr txBox="1"/>
          <p:nvPr/>
        </p:nvSpPr>
        <p:spPr>
          <a:xfrm>
            <a:off x="152684" y="3813601"/>
            <a:ext cx="3884057" cy="830997"/>
          </a:xfrm>
          <a:prstGeom prst="rect">
            <a:avLst/>
          </a:prstGeom>
          <a:noFill/>
        </p:spPr>
        <p:txBody>
          <a:bodyPr wrap="square" rtlCol="0">
            <a:spAutoFit/>
          </a:bodyPr>
          <a:lstStyle/>
          <a:p>
            <a:r>
              <a:rPr lang="en-US" sz="1200" i="1" dirty="0">
                <a:latin typeface="+mj-lt"/>
              </a:rPr>
              <a:t>Note: When you copy/paste code in </a:t>
            </a:r>
            <a:r>
              <a:rPr lang="en-US" sz="1200" i="1" dirty="0" err="1">
                <a:latin typeface="+mj-lt"/>
              </a:rPr>
              <a:t>Javascript</a:t>
            </a:r>
            <a:r>
              <a:rPr lang="en-US" sz="1200" i="1" dirty="0">
                <a:latin typeface="+mj-lt"/>
              </a:rPr>
              <a:t>, the quotes can be altered to non-valid quotes, so always verify that you have the correct quotes ( ‘, “) after a copy/paste.</a:t>
            </a:r>
          </a:p>
        </p:txBody>
      </p:sp>
    </p:spTree>
    <p:extLst>
      <p:ext uri="{BB962C8B-B14F-4D97-AF65-F5344CB8AC3E}">
        <p14:creationId xmlns:p14="http://schemas.microsoft.com/office/powerpoint/2010/main" val="41141095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BDD47-62E8-4699-9859-A2AF948023C9}"/>
              </a:ext>
            </a:extLst>
          </p:cNvPr>
          <p:cNvSpPr>
            <a:spLocks noGrp="1"/>
          </p:cNvSpPr>
          <p:nvPr>
            <p:ph type="title"/>
          </p:nvPr>
        </p:nvSpPr>
        <p:spPr/>
        <p:txBody>
          <a:bodyPr/>
          <a:lstStyle/>
          <a:p>
            <a:r>
              <a:rPr lang="en-CA" dirty="0"/>
              <a:t>Number Validation</a:t>
            </a:r>
          </a:p>
        </p:txBody>
      </p:sp>
      <p:sp>
        <p:nvSpPr>
          <p:cNvPr id="3" name="Text Placeholder 2">
            <a:extLst>
              <a:ext uri="{FF2B5EF4-FFF2-40B4-BE49-F238E27FC236}">
                <a16:creationId xmlns:a16="http://schemas.microsoft.com/office/drawing/2014/main" id="{24A0CE22-C616-4AE0-A649-9105AEE90732}"/>
              </a:ext>
            </a:extLst>
          </p:cNvPr>
          <p:cNvSpPr>
            <a:spLocks noGrp="1"/>
          </p:cNvSpPr>
          <p:nvPr>
            <p:ph type="body" idx="1"/>
          </p:nvPr>
        </p:nvSpPr>
        <p:spPr/>
        <p:txBody>
          <a:bodyPr/>
          <a:lstStyle/>
          <a:p>
            <a:pPr marL="114300" indent="0" algn="l">
              <a:buNone/>
            </a:pPr>
            <a:r>
              <a:rPr lang="en-US" sz="1800" b="0" i="0" u="none" strike="noStrike" baseline="0" dirty="0">
                <a:latin typeface="+mj-lt"/>
              </a:rPr>
              <a:t>Unfortunately, no simple functions exist for number validation. Using </a:t>
            </a:r>
            <a:r>
              <a:rPr lang="en-US" sz="1800" b="0" i="0" u="none" strike="noStrike" baseline="0" dirty="0" err="1">
                <a:latin typeface="+mj-lt"/>
              </a:rPr>
              <a:t>parseInt</a:t>
            </a:r>
            <a:r>
              <a:rPr lang="en-US" sz="1800" b="0" i="0" u="none" strike="noStrike" baseline="0" dirty="0">
                <a:latin typeface="+mj-lt"/>
              </a:rPr>
              <a:t>() or </a:t>
            </a:r>
            <a:r>
              <a:rPr lang="en-US" sz="1800" b="0" i="0" u="none" strike="noStrike" baseline="0" dirty="0" err="1">
                <a:latin typeface="+mj-lt"/>
              </a:rPr>
              <a:t>parseFloat</a:t>
            </a:r>
            <a:r>
              <a:rPr lang="en-US" sz="1800" b="0" i="0" u="none" strike="noStrike" baseline="0" dirty="0">
                <a:latin typeface="+mj-lt"/>
              </a:rPr>
              <a:t>(), </a:t>
            </a:r>
            <a:r>
              <a:rPr lang="en-US" sz="1800" b="0" i="0" u="none" strike="noStrike" baseline="0" dirty="0" err="1">
                <a:latin typeface="+mj-lt"/>
              </a:rPr>
              <a:t>isNAN</a:t>
            </a:r>
            <a:r>
              <a:rPr lang="en-US" sz="1800" b="0" i="0" u="none" strike="noStrike" baseline="0" dirty="0">
                <a:latin typeface="+mj-lt"/>
              </a:rPr>
              <a:t>(), and </a:t>
            </a:r>
            <a:r>
              <a:rPr lang="en-US" sz="1800" b="0" i="0" u="none" strike="noStrike" baseline="0" dirty="0" err="1">
                <a:latin typeface="+mj-lt"/>
              </a:rPr>
              <a:t>isFinite</a:t>
            </a:r>
            <a:r>
              <a:rPr lang="en-US" sz="1800" b="0" i="0" u="none" strike="noStrike" baseline="0" dirty="0">
                <a:latin typeface="+mj-lt"/>
              </a:rPr>
              <a:t>(), you can write your </a:t>
            </a:r>
            <a:r>
              <a:rPr lang="en-CA" sz="1800" b="0" i="0" u="none" strike="noStrike" baseline="0" dirty="0">
                <a:latin typeface="+mj-lt"/>
              </a:rPr>
              <a:t>own number validation function.</a:t>
            </a:r>
          </a:p>
          <a:p>
            <a:pPr marL="114300" indent="0" algn="l">
              <a:buNone/>
            </a:pPr>
            <a:r>
              <a:rPr lang="en-US" sz="1800" b="0" i="0" u="none" strike="noStrike" baseline="0" dirty="0">
                <a:latin typeface="+mj-lt"/>
              </a:rPr>
              <a:t>Validating email, phone numbers, or social security numbers would include checking for blank fields and making use of </a:t>
            </a:r>
            <a:r>
              <a:rPr lang="en-US" sz="1800" b="0" i="0" u="none" strike="noStrike" baseline="0" dirty="0" err="1">
                <a:latin typeface="+mj-lt"/>
              </a:rPr>
              <a:t>isNumeric</a:t>
            </a:r>
            <a:r>
              <a:rPr lang="en-US" sz="1800" b="0" i="0" u="none" strike="noStrike" baseline="0" dirty="0">
                <a:latin typeface="+mj-lt"/>
              </a:rPr>
              <a:t> and </a:t>
            </a:r>
            <a:r>
              <a:rPr lang="en-CA" sz="1800" b="0" i="0" u="none" strike="noStrike" baseline="0" dirty="0">
                <a:latin typeface="+mj-lt"/>
              </a:rPr>
              <a:t>regular expressions.</a:t>
            </a:r>
            <a:endParaRPr lang="en-CA" dirty="0">
              <a:latin typeface="+mj-lt"/>
            </a:endParaRPr>
          </a:p>
        </p:txBody>
      </p:sp>
      <p:sp>
        <p:nvSpPr>
          <p:cNvPr id="4" name="TextBox 3" descr="LISTING 4.2 Embedded styles example">
            <a:extLst>
              <a:ext uri="{FF2B5EF4-FFF2-40B4-BE49-F238E27FC236}">
                <a16:creationId xmlns:a16="http://schemas.microsoft.com/office/drawing/2014/main" id="{EA963C47-CD54-4D90-ADA1-F2CC62DB7BD6}"/>
              </a:ext>
            </a:extLst>
          </p:cNvPr>
          <p:cNvSpPr txBox="1"/>
          <p:nvPr/>
        </p:nvSpPr>
        <p:spPr>
          <a:xfrm>
            <a:off x="876300" y="3257787"/>
            <a:ext cx="7391400" cy="990600"/>
          </a:xfrm>
          <a:prstGeom prst="rect">
            <a:avLst/>
          </a:prstGeom>
          <a:solidFill>
            <a:srgbClr val="E6F0F5"/>
          </a:solidFill>
        </p:spPr>
        <p:txBody>
          <a:bodyPr wrap="square" numCol="1" rtlCol="0">
            <a:noAutofit/>
          </a:bodyPr>
          <a:lstStyle/>
          <a:p>
            <a:pPr algn="l"/>
            <a:r>
              <a:rPr lang="en-CA" sz="1800" b="0" i="0" u="none" strike="noStrike" baseline="0" dirty="0">
                <a:latin typeface="Calibri" panose="020F0502020204030204" pitchFamily="34" charset="0"/>
                <a:cs typeface="Calibri" panose="020F0502020204030204" pitchFamily="34" charset="0"/>
              </a:rPr>
              <a:t>function </a:t>
            </a:r>
            <a:r>
              <a:rPr lang="en-CA" sz="1800" b="0" i="0" u="none" strike="noStrike" baseline="0" dirty="0" err="1">
                <a:latin typeface="Calibri" panose="020F0502020204030204" pitchFamily="34" charset="0"/>
                <a:cs typeface="Calibri" panose="020F0502020204030204" pitchFamily="34" charset="0"/>
              </a:rPr>
              <a:t>isNumeric</a:t>
            </a:r>
            <a:r>
              <a:rPr lang="en-CA" sz="1800" b="0" i="0" u="none" strike="noStrike" baseline="0" dirty="0">
                <a:latin typeface="Calibri" panose="020F0502020204030204" pitchFamily="34" charset="0"/>
                <a:cs typeface="Calibri" panose="020F0502020204030204" pitchFamily="34" charset="0"/>
              </a:rPr>
              <a:t>(n) {</a:t>
            </a:r>
          </a:p>
          <a:p>
            <a:pPr algn="l"/>
            <a:r>
              <a:rPr lang="en-US" sz="1800" b="0" i="0" u="none" strike="noStrike" baseline="0" dirty="0">
                <a:latin typeface="Calibri" panose="020F0502020204030204" pitchFamily="34" charset="0"/>
                <a:cs typeface="Calibri" panose="020F0502020204030204" pitchFamily="34" charset="0"/>
              </a:rPr>
              <a:t>	return !</a:t>
            </a:r>
            <a:r>
              <a:rPr lang="en-US" sz="1800" b="0" i="0" u="none" strike="noStrike" baseline="0" dirty="0" err="1">
                <a:latin typeface="Calibri" panose="020F0502020204030204" pitchFamily="34" charset="0"/>
                <a:cs typeface="Calibri" panose="020F0502020204030204" pitchFamily="34" charset="0"/>
              </a:rPr>
              <a:t>isNaN</a:t>
            </a:r>
            <a:r>
              <a:rPr lang="en-US" sz="1800" b="0" i="0" u="none" strike="noStrike" baseline="0" dirty="0">
                <a:latin typeface="Calibri" panose="020F0502020204030204" pitchFamily="34" charset="0"/>
                <a:cs typeface="Calibri" panose="020F0502020204030204" pitchFamily="34" charset="0"/>
              </a:rPr>
              <a:t>(</a:t>
            </a:r>
            <a:r>
              <a:rPr lang="en-US" sz="1800" b="0" i="0" u="none" strike="noStrike" baseline="0" dirty="0" err="1">
                <a:latin typeface="Calibri" panose="020F0502020204030204" pitchFamily="34" charset="0"/>
                <a:cs typeface="Calibri" panose="020F0502020204030204" pitchFamily="34" charset="0"/>
              </a:rPr>
              <a:t>parseFloat</a:t>
            </a:r>
            <a:r>
              <a:rPr lang="en-US" sz="1800" b="0" i="0" u="none" strike="noStrike" baseline="0" dirty="0">
                <a:latin typeface="Calibri" panose="020F0502020204030204" pitchFamily="34" charset="0"/>
                <a:cs typeface="Calibri" panose="020F0502020204030204" pitchFamily="34" charset="0"/>
              </a:rPr>
              <a:t>(n)) &amp;&amp; </a:t>
            </a:r>
            <a:r>
              <a:rPr lang="en-US" sz="1800" b="0" i="0" u="none" strike="noStrike" baseline="0" dirty="0" err="1">
                <a:latin typeface="Calibri" panose="020F0502020204030204" pitchFamily="34" charset="0"/>
                <a:cs typeface="Calibri" panose="020F0502020204030204" pitchFamily="34" charset="0"/>
              </a:rPr>
              <a:t>isFinite</a:t>
            </a:r>
            <a:r>
              <a:rPr lang="en-US" sz="1800" b="0" i="0" u="none" strike="noStrike" baseline="0" dirty="0">
                <a:latin typeface="Calibri" panose="020F0502020204030204" pitchFamily="34" charset="0"/>
                <a:cs typeface="Calibri" panose="020F0502020204030204" pitchFamily="34" charset="0"/>
              </a:rPr>
              <a:t>(n);</a:t>
            </a:r>
          </a:p>
          <a:p>
            <a:pPr algn="l"/>
            <a:r>
              <a:rPr lang="en-CA" sz="1800" b="0" i="0" u="none" strike="noStrike" baseline="0" dirty="0">
                <a:latin typeface="Calibri" panose="020F0502020204030204" pitchFamily="34" charset="0"/>
                <a:cs typeface="Calibri" panose="020F0502020204030204" pitchFamily="34" charset="0"/>
              </a:rPr>
              <a:t>} </a:t>
            </a:r>
          </a:p>
          <a:p>
            <a:pPr algn="l"/>
            <a:r>
              <a:rPr lang="en-CA" sz="1800" b="0" i="0" u="none" strike="noStrike" baseline="0" dirty="0">
                <a:latin typeface="Calibri" panose="020F0502020204030204" pitchFamily="34" charset="0"/>
                <a:cs typeface="Calibri" panose="020F0502020204030204" pitchFamily="34" charset="0"/>
              </a:rPr>
              <a:t>// you have to use both because 1/0 is considered a number</a:t>
            </a:r>
            <a:endParaRPr lang="en-CA" sz="700" b="0" i="0" u="none" strike="noStrike" baseline="0" dirty="0">
              <a:solidFill>
                <a:srgbClr val="00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45E9312-8DBD-0958-DA7D-BF756A1F33F3}"/>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21343705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3E919-FDA7-4F7C-A31D-7EBE5EF3D3F0}"/>
              </a:ext>
            </a:extLst>
          </p:cNvPr>
          <p:cNvSpPr>
            <a:spLocks noGrp="1"/>
          </p:cNvSpPr>
          <p:nvPr>
            <p:ph type="title"/>
          </p:nvPr>
        </p:nvSpPr>
        <p:spPr/>
        <p:txBody>
          <a:bodyPr/>
          <a:lstStyle/>
          <a:p>
            <a:r>
              <a:rPr lang="en-CA" dirty="0"/>
              <a:t>Submitting Forms using JS</a:t>
            </a:r>
          </a:p>
        </p:txBody>
      </p:sp>
      <p:sp>
        <p:nvSpPr>
          <p:cNvPr id="3" name="Text Placeholder 2">
            <a:extLst>
              <a:ext uri="{FF2B5EF4-FFF2-40B4-BE49-F238E27FC236}">
                <a16:creationId xmlns:a16="http://schemas.microsoft.com/office/drawing/2014/main" id="{1E6CD3DA-C80F-4DF3-A0B9-98478D9AE731}"/>
              </a:ext>
            </a:extLst>
          </p:cNvPr>
          <p:cNvSpPr>
            <a:spLocks noGrp="1"/>
          </p:cNvSpPr>
          <p:nvPr>
            <p:ph type="body" idx="1"/>
          </p:nvPr>
        </p:nvSpPr>
        <p:spPr>
          <a:xfrm>
            <a:off x="457200" y="805512"/>
            <a:ext cx="8232775" cy="3532476"/>
          </a:xfrm>
        </p:spPr>
        <p:txBody>
          <a:bodyPr/>
          <a:lstStyle/>
          <a:p>
            <a:pPr marL="114300" indent="0" algn="l">
              <a:buNone/>
            </a:pPr>
            <a:r>
              <a:rPr lang="en-US" sz="1800" b="0" i="0" u="none" strike="noStrike" baseline="0" dirty="0">
                <a:latin typeface="+mj-lt"/>
              </a:rPr>
              <a:t>To submit a form using JavaScript simply call the </a:t>
            </a:r>
            <a:r>
              <a:rPr lang="en-CA" sz="1800" b="1" i="0" u="none" strike="noStrike" baseline="0" dirty="0">
                <a:latin typeface="+mj-lt"/>
              </a:rPr>
              <a:t>submit() </a:t>
            </a:r>
            <a:r>
              <a:rPr lang="en-CA" sz="1800" b="0" i="0" u="none" strike="noStrike" baseline="0" dirty="0">
                <a:latin typeface="+mj-lt"/>
              </a:rPr>
              <a:t>method:</a:t>
            </a:r>
          </a:p>
          <a:p>
            <a:pPr marL="571500" lvl="1" indent="0">
              <a:buNone/>
            </a:pPr>
            <a:r>
              <a:rPr lang="en-CA" sz="1800" b="0" i="0" u="none" strike="noStrike" baseline="0" dirty="0">
                <a:latin typeface="+mj-lt"/>
                <a:cs typeface="Calibri" panose="020F0502020204030204" pitchFamily="34" charset="0"/>
              </a:rPr>
              <a:t>const </a:t>
            </a:r>
            <a:r>
              <a:rPr lang="en-CA" sz="1800" b="0" i="0" u="none" strike="noStrike" baseline="0" dirty="0" err="1">
                <a:latin typeface="+mj-lt"/>
                <a:cs typeface="Calibri" panose="020F0502020204030204" pitchFamily="34" charset="0"/>
              </a:rPr>
              <a:t>formExample</a:t>
            </a:r>
            <a:r>
              <a:rPr lang="en-CA" sz="1800" b="0" i="0" u="none" strike="noStrike" baseline="0" dirty="0">
                <a:latin typeface="+mj-lt"/>
                <a:cs typeface="Calibri" panose="020F0502020204030204" pitchFamily="34" charset="0"/>
              </a:rPr>
              <a:t> = </a:t>
            </a:r>
            <a:r>
              <a:rPr lang="en-CA" sz="1800" b="0" i="0" u="none" strike="noStrike" baseline="0" dirty="0" err="1">
                <a:latin typeface="+mj-lt"/>
                <a:cs typeface="Calibri" panose="020F0502020204030204" pitchFamily="34" charset="0"/>
              </a:rPr>
              <a:t>document.getElementById</a:t>
            </a:r>
            <a:r>
              <a:rPr lang="en-CA" sz="1800" b="0" i="0" u="none" strike="noStrike" baseline="0" dirty="0">
                <a:latin typeface="+mj-lt"/>
                <a:cs typeface="Calibri" panose="020F0502020204030204" pitchFamily="34" charset="0"/>
              </a:rPr>
              <a:t>("</a:t>
            </a:r>
            <a:r>
              <a:rPr lang="en-CA" sz="1800" b="0" i="0" u="none" strike="noStrike" baseline="0" dirty="0" err="1">
                <a:latin typeface="+mj-lt"/>
                <a:cs typeface="Calibri" panose="020F0502020204030204" pitchFamily="34" charset="0"/>
              </a:rPr>
              <a:t>loginForm</a:t>
            </a:r>
            <a:r>
              <a:rPr lang="en-CA" sz="1800" b="0" i="0" u="none" strike="noStrike" baseline="0" dirty="0">
                <a:latin typeface="+mj-lt"/>
                <a:cs typeface="Calibri" panose="020F0502020204030204" pitchFamily="34" charset="0"/>
              </a:rPr>
              <a:t>");</a:t>
            </a:r>
          </a:p>
          <a:p>
            <a:pPr marL="571500" lvl="1" indent="0">
              <a:buNone/>
            </a:pPr>
            <a:r>
              <a:rPr lang="en-CA" sz="1800" b="0" i="0" u="none" strike="noStrike" baseline="0" dirty="0" err="1">
                <a:latin typeface="+mj-lt"/>
                <a:cs typeface="Calibri" panose="020F0502020204030204" pitchFamily="34" charset="0"/>
              </a:rPr>
              <a:t>formExample.submit</a:t>
            </a:r>
            <a:r>
              <a:rPr lang="en-CA" sz="1800" b="0" i="0" u="none" strike="noStrike" baseline="0" dirty="0">
                <a:latin typeface="+mj-lt"/>
                <a:cs typeface="Calibri" panose="020F0502020204030204" pitchFamily="34" charset="0"/>
              </a:rPr>
              <a:t>();</a:t>
            </a:r>
          </a:p>
          <a:p>
            <a:pPr marL="114300" indent="0" algn="l">
              <a:buNone/>
            </a:pPr>
            <a:r>
              <a:rPr lang="en-US" sz="1800" b="0" i="0" u="none" strike="noStrike" baseline="0" dirty="0">
                <a:latin typeface="+mj-lt"/>
              </a:rPr>
              <a:t>This is often done in conjunction with calling </a:t>
            </a:r>
            <a:r>
              <a:rPr lang="en-US" sz="1800" b="0" i="0" u="none" strike="noStrike" baseline="0" dirty="0" err="1">
                <a:latin typeface="+mj-lt"/>
              </a:rPr>
              <a:t>preventDefault</a:t>
            </a:r>
            <a:r>
              <a:rPr lang="en-US" sz="1800" b="0" i="0" u="none" strike="noStrike" baseline="0" dirty="0">
                <a:latin typeface="+mj-lt"/>
              </a:rPr>
              <a:t>() on the submit </a:t>
            </a:r>
            <a:r>
              <a:rPr lang="en-CA" sz="1800" b="0" i="0" u="none" strike="noStrike" baseline="0" dirty="0">
                <a:latin typeface="+mj-lt"/>
              </a:rPr>
              <a:t>event.</a:t>
            </a:r>
          </a:p>
        </p:txBody>
      </p:sp>
      <p:sp>
        <p:nvSpPr>
          <p:cNvPr id="4" name="TextBox 3">
            <a:extLst>
              <a:ext uri="{FF2B5EF4-FFF2-40B4-BE49-F238E27FC236}">
                <a16:creationId xmlns:a16="http://schemas.microsoft.com/office/drawing/2014/main" id="{5B20CF8D-4CC8-BA2E-0EFB-F0E3525D979F}"/>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40364657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591E2-4309-B84F-C63C-3BAF31DAE94F}"/>
              </a:ext>
            </a:extLst>
          </p:cNvPr>
          <p:cNvSpPr>
            <a:spLocks noGrp="1"/>
          </p:cNvSpPr>
          <p:nvPr>
            <p:ph type="title"/>
          </p:nvPr>
        </p:nvSpPr>
        <p:spPr/>
        <p:txBody>
          <a:bodyPr/>
          <a:lstStyle/>
          <a:p>
            <a:r>
              <a:rPr lang="en-US" dirty="0" err="1"/>
              <a:t>Javascript</a:t>
            </a:r>
            <a:r>
              <a:rPr lang="en-US" dirty="0"/>
              <a:t> validation examples (2)</a:t>
            </a:r>
            <a:endParaRPr lang="en-GB" dirty="0"/>
          </a:p>
        </p:txBody>
      </p:sp>
      <p:graphicFrame>
        <p:nvGraphicFramePr>
          <p:cNvPr id="6" name="Table 6">
            <a:extLst>
              <a:ext uri="{FF2B5EF4-FFF2-40B4-BE49-F238E27FC236}">
                <a16:creationId xmlns:a16="http://schemas.microsoft.com/office/drawing/2014/main" id="{1F3647BF-6B01-7066-E734-3AC18B72FAA8}"/>
              </a:ext>
            </a:extLst>
          </p:cNvPr>
          <p:cNvGraphicFramePr>
            <a:graphicFrameLocks noGrp="1"/>
          </p:cNvGraphicFramePr>
          <p:nvPr>
            <p:extLst>
              <p:ext uri="{D42A27DB-BD31-4B8C-83A1-F6EECF244321}">
                <p14:modId xmlns:p14="http://schemas.microsoft.com/office/powerpoint/2010/main" val="2843104210"/>
              </p:ext>
            </p:extLst>
          </p:nvPr>
        </p:nvGraphicFramePr>
        <p:xfrm>
          <a:off x="320777" y="1656402"/>
          <a:ext cx="8502446" cy="2438400"/>
        </p:xfrm>
        <a:graphic>
          <a:graphicData uri="http://schemas.openxmlformats.org/drawingml/2006/table">
            <a:tbl>
              <a:tblPr firstRow="1" bandRow="1">
                <a:tableStyleId>{5940675A-B579-460E-94D1-54222C63F5DA}</a:tableStyleId>
              </a:tblPr>
              <a:tblGrid>
                <a:gridCol w="3993126">
                  <a:extLst>
                    <a:ext uri="{9D8B030D-6E8A-4147-A177-3AD203B41FA5}">
                      <a16:colId xmlns:a16="http://schemas.microsoft.com/office/drawing/2014/main" val="1123517956"/>
                    </a:ext>
                  </a:extLst>
                </a:gridCol>
                <a:gridCol w="4509320">
                  <a:extLst>
                    <a:ext uri="{9D8B030D-6E8A-4147-A177-3AD203B41FA5}">
                      <a16:colId xmlns:a16="http://schemas.microsoft.com/office/drawing/2014/main" val="3940446701"/>
                    </a:ext>
                  </a:extLst>
                </a:gridCol>
              </a:tblGrid>
              <a:tr h="581128">
                <a:tc>
                  <a:txBody>
                    <a:bodyPr/>
                    <a:lstStyle/>
                    <a:p>
                      <a:r>
                        <a:rPr lang="en-US" sz="1200" b="0" i="0" u="none" strike="noStrike" cap="none" dirty="0">
                          <a:solidFill>
                            <a:schemeClr val="tx1"/>
                          </a:solidFill>
                          <a:effectLst/>
                          <a:latin typeface="+mn-lt"/>
                          <a:ea typeface="+mn-ea"/>
                          <a:cs typeface="+mn-cs"/>
                          <a:sym typeface="Arial"/>
                        </a:rPr>
                        <a:t>&lt;form&gt; </a:t>
                      </a:r>
                      <a:endParaRPr lang="en-GB" sz="1200" b="1" i="0" u="none" strike="noStrike" cap="none" dirty="0">
                        <a:solidFill>
                          <a:schemeClr val="tx1"/>
                        </a:solidFill>
                        <a:effectLst/>
                        <a:latin typeface="+mn-lt"/>
                        <a:ea typeface="+mn-ea"/>
                        <a:cs typeface="+mn-cs"/>
                        <a:sym typeface="Arial"/>
                      </a:endParaRPr>
                    </a:p>
                    <a:p>
                      <a:r>
                        <a:rPr lang="en-US" sz="1200" b="0" i="0" u="none" strike="noStrike" cap="none" dirty="0">
                          <a:solidFill>
                            <a:schemeClr val="tx1"/>
                          </a:solidFill>
                          <a:effectLst/>
                          <a:latin typeface="+mn-lt"/>
                          <a:ea typeface="+mn-ea"/>
                          <a:cs typeface="+mn-cs"/>
                          <a:sym typeface="Arial"/>
                        </a:rPr>
                        <a:t>  &lt;label&gt;Preferred email address:</a:t>
                      </a:r>
                      <a:endParaRPr lang="en-GB" sz="1200" b="1" i="0" u="none" strike="noStrike" cap="none" dirty="0">
                        <a:solidFill>
                          <a:schemeClr val="tx1"/>
                        </a:solidFill>
                        <a:effectLst/>
                        <a:latin typeface="+mn-lt"/>
                        <a:ea typeface="+mn-ea"/>
                        <a:cs typeface="+mn-cs"/>
                        <a:sym typeface="Arial"/>
                      </a:endParaRPr>
                    </a:p>
                    <a:p>
                      <a:r>
                        <a:rPr lang="en-US" sz="1200" b="0" i="0" u="none" strike="noStrike" cap="none" dirty="0">
                          <a:solidFill>
                            <a:schemeClr val="tx1"/>
                          </a:solidFill>
                          <a:effectLst/>
                          <a:latin typeface="+mn-lt"/>
                          <a:ea typeface="+mn-ea"/>
                          <a:cs typeface="+mn-cs"/>
                          <a:sym typeface="Arial"/>
                        </a:rPr>
                        <a:t>  &lt;input type=</a:t>
                      </a:r>
                      <a:r>
                        <a:rPr lang="en-US" sz="1200" b="0" i="1" u="none" strike="noStrike" cap="none" dirty="0">
                          <a:solidFill>
                            <a:schemeClr val="tx1"/>
                          </a:solidFill>
                          <a:effectLst/>
                          <a:latin typeface="+mn-lt"/>
                          <a:ea typeface="+mn-ea"/>
                          <a:cs typeface="+mn-cs"/>
                          <a:sym typeface="Arial"/>
                        </a:rPr>
                        <a:t>"email"</a:t>
                      </a:r>
                      <a:r>
                        <a:rPr lang="en-US" sz="1200" b="0" i="0" u="none" strike="noStrike" cap="none" dirty="0">
                          <a:solidFill>
                            <a:schemeClr val="tx1"/>
                          </a:solidFill>
                          <a:effectLst/>
                          <a:latin typeface="+mn-lt"/>
                          <a:ea typeface="+mn-ea"/>
                          <a:cs typeface="+mn-cs"/>
                          <a:sym typeface="Arial"/>
                        </a:rPr>
                        <a:t> id=</a:t>
                      </a:r>
                      <a:r>
                        <a:rPr lang="en-US" sz="1200" b="0" i="1" u="none" strike="noStrike" cap="none" dirty="0">
                          <a:solidFill>
                            <a:schemeClr val="tx1"/>
                          </a:solidFill>
                          <a:effectLst/>
                          <a:latin typeface="+mn-lt"/>
                          <a:ea typeface="+mn-ea"/>
                          <a:cs typeface="+mn-cs"/>
                          <a:sym typeface="Arial"/>
                        </a:rPr>
                        <a:t>"</a:t>
                      </a:r>
                      <a:r>
                        <a:rPr lang="en-US" sz="1200" b="1" i="1" u="none" strike="noStrike" cap="none" dirty="0" err="1">
                          <a:solidFill>
                            <a:schemeClr val="tx1"/>
                          </a:solidFill>
                          <a:effectLst/>
                          <a:latin typeface="+mn-lt"/>
                          <a:ea typeface="+mn-ea"/>
                          <a:cs typeface="+mn-cs"/>
                          <a:sym typeface="Arial"/>
                        </a:rPr>
                        <a:t>email_addr</a:t>
                      </a:r>
                      <a:r>
                        <a:rPr lang="en-US" sz="1200" b="0" i="1" u="none" strike="noStrike" cap="none" dirty="0">
                          <a:solidFill>
                            <a:schemeClr val="tx1"/>
                          </a:solidFill>
                          <a:effectLst/>
                          <a:latin typeface="+mn-lt"/>
                          <a:ea typeface="+mn-ea"/>
                          <a:cs typeface="+mn-cs"/>
                          <a:sym typeface="Arial"/>
                        </a:rPr>
                        <a:t>"</a:t>
                      </a:r>
                      <a:r>
                        <a:rPr lang="en-US" sz="1200" b="0" i="0" u="none" strike="noStrike" cap="none" dirty="0">
                          <a:solidFill>
                            <a:schemeClr val="tx1"/>
                          </a:solidFill>
                          <a:effectLst/>
                          <a:latin typeface="+mn-lt"/>
                          <a:ea typeface="+mn-ea"/>
                          <a:cs typeface="+mn-cs"/>
                          <a:sym typeface="Arial"/>
                        </a:rPr>
                        <a:t> name=</a:t>
                      </a:r>
                      <a:r>
                        <a:rPr lang="en-US" sz="1200" b="0" i="1" u="none" strike="noStrike" cap="none" dirty="0">
                          <a:solidFill>
                            <a:schemeClr val="tx1"/>
                          </a:solidFill>
                          <a:effectLst/>
                          <a:latin typeface="+mn-lt"/>
                          <a:ea typeface="+mn-ea"/>
                          <a:cs typeface="+mn-cs"/>
                          <a:sym typeface="Arial"/>
                        </a:rPr>
                        <a:t>"email1"</a:t>
                      </a:r>
                      <a:r>
                        <a:rPr lang="en-US" sz="1200" b="0" i="0" u="none" strike="noStrike" cap="none" dirty="0">
                          <a:solidFill>
                            <a:schemeClr val="tx1"/>
                          </a:solidFill>
                          <a:effectLst/>
                          <a:latin typeface="+mn-lt"/>
                          <a:ea typeface="+mn-ea"/>
                          <a:cs typeface="+mn-cs"/>
                          <a:sym typeface="Arial"/>
                        </a:rPr>
                        <a:t> </a:t>
                      </a:r>
                      <a:r>
                        <a:rPr lang="en-US" sz="1200" b="0" i="0" u="none" strike="noStrike" cap="none" dirty="0" err="1">
                          <a:solidFill>
                            <a:schemeClr val="tx1"/>
                          </a:solidFill>
                          <a:effectLst/>
                          <a:latin typeface="+mn-lt"/>
                          <a:ea typeface="+mn-ea"/>
                          <a:cs typeface="+mn-cs"/>
                          <a:sym typeface="Arial"/>
                        </a:rPr>
                        <a:t>placeHolder</a:t>
                      </a:r>
                      <a:r>
                        <a:rPr lang="en-US" sz="1200" b="0" i="0" u="none" strike="noStrike" cap="none" dirty="0">
                          <a:solidFill>
                            <a:schemeClr val="tx1"/>
                          </a:solidFill>
                          <a:effectLst/>
                          <a:latin typeface="+mn-lt"/>
                          <a:ea typeface="+mn-ea"/>
                          <a:cs typeface="+mn-cs"/>
                          <a:sym typeface="Arial"/>
                        </a:rPr>
                        <a:t>=</a:t>
                      </a:r>
                      <a:r>
                        <a:rPr lang="en-US" sz="1200" b="0" i="1" u="none" strike="noStrike" cap="none" dirty="0">
                          <a:solidFill>
                            <a:schemeClr val="tx1"/>
                          </a:solidFill>
                          <a:effectLst/>
                          <a:latin typeface="+mn-lt"/>
                          <a:ea typeface="+mn-ea"/>
                          <a:cs typeface="+mn-cs"/>
                          <a:sym typeface="Arial"/>
                        </a:rPr>
                        <a:t>"</a:t>
                      </a:r>
                      <a:r>
                        <a:rPr lang="en-US" sz="1200" b="0" i="1" u="none" strike="noStrike" cap="none" dirty="0" err="1">
                          <a:solidFill>
                            <a:schemeClr val="tx1"/>
                          </a:solidFill>
                          <a:effectLst/>
                          <a:latin typeface="+mn-lt"/>
                          <a:ea typeface="+mn-ea"/>
                          <a:cs typeface="+mn-cs"/>
                          <a:sym typeface="Arial"/>
                        </a:rPr>
                        <a:t>user@provider.domain</a:t>
                      </a:r>
                      <a:r>
                        <a:rPr lang="en-US" sz="1200" b="0" i="1" u="none" strike="noStrike" cap="none" dirty="0">
                          <a:solidFill>
                            <a:schemeClr val="tx1"/>
                          </a:solidFill>
                          <a:effectLst/>
                          <a:latin typeface="+mn-lt"/>
                          <a:ea typeface="+mn-ea"/>
                          <a:cs typeface="+mn-cs"/>
                          <a:sym typeface="Arial"/>
                        </a:rPr>
                        <a:t>"</a:t>
                      </a:r>
                      <a:r>
                        <a:rPr lang="en-US" sz="1200" b="0" i="0" u="none" strike="noStrike" cap="none" dirty="0">
                          <a:solidFill>
                            <a:schemeClr val="tx1"/>
                          </a:solidFill>
                          <a:effectLst/>
                          <a:latin typeface="+mn-lt"/>
                          <a:ea typeface="+mn-ea"/>
                          <a:cs typeface="+mn-cs"/>
                          <a:sym typeface="Arial"/>
                        </a:rPr>
                        <a:t> required&gt;&lt;/label&gt; </a:t>
                      </a:r>
                      <a:endParaRPr lang="en-GB" sz="1200" b="1" i="0" u="none" strike="noStrike" cap="none" dirty="0">
                        <a:solidFill>
                          <a:schemeClr val="tx1"/>
                        </a:solidFill>
                        <a:effectLst/>
                        <a:latin typeface="+mn-lt"/>
                        <a:ea typeface="+mn-ea"/>
                        <a:cs typeface="+mn-cs"/>
                        <a:sym typeface="Arial"/>
                      </a:endParaRPr>
                    </a:p>
                    <a:p>
                      <a:r>
                        <a:rPr lang="en-US" sz="1200" b="0" i="0" u="none" strike="noStrike" cap="none" dirty="0">
                          <a:solidFill>
                            <a:schemeClr val="tx1"/>
                          </a:solidFill>
                          <a:effectLst/>
                          <a:latin typeface="+mn-lt"/>
                          <a:ea typeface="+mn-ea"/>
                          <a:cs typeface="+mn-cs"/>
                          <a:sym typeface="Arial"/>
                        </a:rPr>
                        <a:t> </a:t>
                      </a:r>
                      <a:endParaRPr lang="en-GB" sz="1200" b="1" i="0" u="none" strike="noStrike" cap="none" dirty="0">
                        <a:solidFill>
                          <a:schemeClr val="tx1"/>
                        </a:solidFill>
                        <a:effectLst/>
                        <a:latin typeface="+mn-lt"/>
                        <a:ea typeface="+mn-ea"/>
                        <a:cs typeface="+mn-cs"/>
                        <a:sym typeface="Arial"/>
                      </a:endParaRPr>
                    </a:p>
                    <a:p>
                      <a:r>
                        <a:rPr lang="en-US" sz="1200" b="0" i="0" u="none" strike="noStrike" cap="none" dirty="0">
                          <a:solidFill>
                            <a:schemeClr val="tx1"/>
                          </a:solidFill>
                          <a:effectLst/>
                          <a:latin typeface="+mn-lt"/>
                          <a:ea typeface="+mn-ea"/>
                          <a:cs typeface="+mn-cs"/>
                          <a:sym typeface="Arial"/>
                        </a:rPr>
                        <a:t>  &lt;label&gt;Repeat email address:</a:t>
                      </a:r>
                      <a:endParaRPr lang="en-GB" sz="1200" b="1" i="0" u="none" strike="noStrike" cap="none" dirty="0">
                        <a:solidFill>
                          <a:schemeClr val="tx1"/>
                        </a:solidFill>
                        <a:effectLst/>
                        <a:latin typeface="+mn-lt"/>
                        <a:ea typeface="+mn-ea"/>
                        <a:cs typeface="+mn-cs"/>
                        <a:sym typeface="Arial"/>
                      </a:endParaRPr>
                    </a:p>
                    <a:p>
                      <a:r>
                        <a:rPr lang="en-US" sz="1200" b="0" i="0" u="none" strike="noStrike" cap="none" dirty="0">
                          <a:solidFill>
                            <a:schemeClr val="tx1"/>
                          </a:solidFill>
                          <a:effectLst/>
                          <a:latin typeface="+mn-lt"/>
                          <a:ea typeface="+mn-ea"/>
                          <a:cs typeface="+mn-cs"/>
                          <a:sym typeface="Arial"/>
                        </a:rPr>
                        <a:t>  &lt;input type=</a:t>
                      </a:r>
                      <a:r>
                        <a:rPr lang="en-US" sz="1200" b="0" i="1" u="none" strike="noStrike" cap="none" dirty="0">
                          <a:solidFill>
                            <a:schemeClr val="tx1"/>
                          </a:solidFill>
                          <a:effectLst/>
                          <a:latin typeface="+mn-lt"/>
                          <a:ea typeface="+mn-ea"/>
                          <a:cs typeface="+mn-cs"/>
                          <a:sym typeface="Arial"/>
                        </a:rPr>
                        <a:t>"email"</a:t>
                      </a:r>
                      <a:r>
                        <a:rPr lang="en-US" sz="1200" b="0" i="0" u="none" strike="noStrike" cap="none" dirty="0">
                          <a:solidFill>
                            <a:schemeClr val="tx1"/>
                          </a:solidFill>
                          <a:effectLst/>
                          <a:latin typeface="+mn-lt"/>
                          <a:ea typeface="+mn-ea"/>
                          <a:cs typeface="+mn-cs"/>
                          <a:sym typeface="Arial"/>
                        </a:rPr>
                        <a:t> id=</a:t>
                      </a:r>
                      <a:r>
                        <a:rPr lang="en-US" sz="1200" b="0" i="1" u="none" strike="noStrike" cap="none" dirty="0">
                          <a:solidFill>
                            <a:schemeClr val="tx1"/>
                          </a:solidFill>
                          <a:effectLst/>
                          <a:latin typeface="+mn-lt"/>
                          <a:ea typeface="+mn-ea"/>
                          <a:cs typeface="+mn-cs"/>
                          <a:sym typeface="Arial"/>
                        </a:rPr>
                        <a:t>"</a:t>
                      </a:r>
                      <a:r>
                        <a:rPr lang="en-US" sz="1200" b="1" i="1" u="none" strike="noStrike" cap="none" dirty="0" err="1">
                          <a:solidFill>
                            <a:schemeClr val="tx1"/>
                          </a:solidFill>
                          <a:effectLst/>
                          <a:latin typeface="+mn-lt"/>
                          <a:ea typeface="+mn-ea"/>
                          <a:cs typeface="+mn-cs"/>
                          <a:sym typeface="Arial"/>
                        </a:rPr>
                        <a:t>email_repeat</a:t>
                      </a:r>
                      <a:r>
                        <a:rPr lang="en-US" sz="1200" b="0" i="1" u="none" strike="noStrike" cap="none" dirty="0">
                          <a:solidFill>
                            <a:schemeClr val="tx1"/>
                          </a:solidFill>
                          <a:effectLst/>
                          <a:latin typeface="+mn-lt"/>
                          <a:ea typeface="+mn-ea"/>
                          <a:cs typeface="+mn-cs"/>
                          <a:sym typeface="Arial"/>
                        </a:rPr>
                        <a:t>"</a:t>
                      </a:r>
                      <a:r>
                        <a:rPr lang="en-US" sz="1200" b="0" i="0" u="none" strike="noStrike" cap="none" dirty="0">
                          <a:solidFill>
                            <a:schemeClr val="tx1"/>
                          </a:solidFill>
                          <a:effectLst/>
                          <a:latin typeface="+mn-lt"/>
                          <a:ea typeface="+mn-ea"/>
                          <a:cs typeface="+mn-cs"/>
                          <a:sym typeface="Arial"/>
                        </a:rPr>
                        <a:t> name=</a:t>
                      </a:r>
                      <a:r>
                        <a:rPr lang="en-US" sz="1200" b="0" i="1" u="none" strike="noStrike" cap="none" dirty="0">
                          <a:solidFill>
                            <a:schemeClr val="tx1"/>
                          </a:solidFill>
                          <a:effectLst/>
                          <a:latin typeface="+mn-lt"/>
                          <a:ea typeface="+mn-ea"/>
                          <a:cs typeface="+mn-cs"/>
                          <a:sym typeface="Arial"/>
                        </a:rPr>
                        <a:t>"email2"</a:t>
                      </a:r>
                      <a:r>
                        <a:rPr lang="en-US" sz="1200" b="0" i="0" u="none" strike="noStrike" cap="none" dirty="0">
                          <a:solidFill>
                            <a:schemeClr val="tx1"/>
                          </a:solidFill>
                          <a:effectLst/>
                          <a:latin typeface="+mn-lt"/>
                          <a:ea typeface="+mn-ea"/>
                          <a:cs typeface="+mn-cs"/>
                          <a:sym typeface="Arial"/>
                        </a:rPr>
                        <a:t> required </a:t>
                      </a:r>
                      <a:r>
                        <a:rPr lang="en-US" sz="1200" b="0" i="0" u="none" strike="noStrike" cap="none" dirty="0" err="1">
                          <a:solidFill>
                            <a:schemeClr val="tx1"/>
                          </a:solidFill>
                          <a:effectLst/>
                          <a:latin typeface="+mn-lt"/>
                          <a:ea typeface="+mn-ea"/>
                          <a:cs typeface="+mn-cs"/>
                          <a:sym typeface="Arial"/>
                        </a:rPr>
                        <a:t>onchange</a:t>
                      </a:r>
                      <a:r>
                        <a:rPr lang="en-US" sz="1200" b="0" i="0" u="none" strike="noStrike" cap="none" dirty="0">
                          <a:solidFill>
                            <a:schemeClr val="tx1"/>
                          </a:solidFill>
                          <a:effectLst/>
                          <a:latin typeface="+mn-lt"/>
                          <a:ea typeface="+mn-ea"/>
                          <a:cs typeface="+mn-cs"/>
                          <a:sym typeface="Arial"/>
                        </a:rPr>
                        <a:t>=</a:t>
                      </a:r>
                      <a:r>
                        <a:rPr lang="en-US" sz="1200" b="0" i="1" u="none" strike="noStrike" cap="none" dirty="0">
                          <a:solidFill>
                            <a:schemeClr val="tx1"/>
                          </a:solidFill>
                          <a:effectLst/>
                          <a:latin typeface="+mn-lt"/>
                          <a:ea typeface="+mn-ea"/>
                          <a:cs typeface="+mn-cs"/>
                          <a:sym typeface="Arial"/>
                        </a:rPr>
                        <a:t>"</a:t>
                      </a:r>
                      <a:r>
                        <a:rPr lang="en-US" sz="1200" b="1" i="1" u="none" strike="noStrike" cap="none" dirty="0">
                          <a:solidFill>
                            <a:schemeClr val="tx1"/>
                          </a:solidFill>
                          <a:effectLst/>
                          <a:latin typeface="+mn-lt"/>
                          <a:ea typeface="+mn-ea"/>
                          <a:cs typeface="+mn-cs"/>
                          <a:sym typeface="Arial"/>
                        </a:rPr>
                        <a:t>check</a:t>
                      </a:r>
                      <a:r>
                        <a:rPr lang="en-US" sz="1200" b="0" i="1" u="none" strike="noStrike" cap="none" dirty="0">
                          <a:solidFill>
                            <a:schemeClr val="tx1"/>
                          </a:solidFill>
                          <a:effectLst/>
                          <a:latin typeface="+mn-lt"/>
                          <a:ea typeface="+mn-ea"/>
                          <a:cs typeface="+mn-cs"/>
                          <a:sym typeface="Arial"/>
                        </a:rPr>
                        <a:t>()"</a:t>
                      </a:r>
                      <a:r>
                        <a:rPr lang="en-US" sz="1200" b="0" i="0" u="none" strike="noStrike" cap="none" dirty="0">
                          <a:solidFill>
                            <a:schemeClr val="tx1"/>
                          </a:solidFill>
                          <a:effectLst/>
                          <a:latin typeface="+mn-lt"/>
                          <a:ea typeface="+mn-ea"/>
                          <a:cs typeface="+mn-cs"/>
                          <a:sym typeface="Arial"/>
                        </a:rPr>
                        <a:t>&gt;&lt;/label&gt;</a:t>
                      </a:r>
                      <a:endParaRPr lang="en-GB" sz="1200" b="1" i="0" u="none" strike="noStrike" cap="none" dirty="0">
                        <a:solidFill>
                          <a:schemeClr val="tx1"/>
                        </a:solidFill>
                        <a:effectLst/>
                        <a:latin typeface="+mn-lt"/>
                        <a:ea typeface="+mn-ea"/>
                        <a:cs typeface="+mn-cs"/>
                        <a:sym typeface="Arial"/>
                      </a:endParaRPr>
                    </a:p>
                    <a:p>
                      <a:r>
                        <a:rPr lang="en-US" sz="1200" b="0" i="0" u="none" strike="noStrike" cap="none" dirty="0">
                          <a:solidFill>
                            <a:schemeClr val="tx1"/>
                          </a:solidFill>
                          <a:effectLst/>
                          <a:latin typeface="+mn-lt"/>
                          <a:ea typeface="+mn-ea"/>
                          <a:cs typeface="+mn-cs"/>
                          <a:sym typeface="Arial"/>
                        </a:rPr>
                        <a:t> </a:t>
                      </a:r>
                      <a:endParaRPr lang="en-GB" sz="1200" b="1" i="0" u="none" strike="noStrike" cap="none" dirty="0">
                        <a:solidFill>
                          <a:schemeClr val="tx1"/>
                        </a:solidFill>
                        <a:effectLst/>
                        <a:latin typeface="+mn-lt"/>
                        <a:ea typeface="+mn-ea"/>
                        <a:cs typeface="+mn-cs"/>
                        <a:sym typeface="Arial"/>
                      </a:endParaRPr>
                    </a:p>
                    <a:p>
                      <a:r>
                        <a:rPr lang="en-US" sz="1200" b="0" i="0" u="none" strike="noStrike" cap="none" dirty="0">
                          <a:solidFill>
                            <a:schemeClr val="tx1"/>
                          </a:solidFill>
                          <a:effectLst/>
                          <a:latin typeface="+mn-lt"/>
                          <a:ea typeface="+mn-ea"/>
                          <a:cs typeface="+mn-cs"/>
                          <a:sym typeface="Arial"/>
                        </a:rPr>
                        <a:t>  &lt;input type = </a:t>
                      </a:r>
                      <a:r>
                        <a:rPr lang="en-US" sz="1200" b="0" i="1" u="none" strike="noStrike" cap="none" dirty="0">
                          <a:solidFill>
                            <a:schemeClr val="tx1"/>
                          </a:solidFill>
                          <a:effectLst/>
                          <a:latin typeface="+mn-lt"/>
                          <a:ea typeface="+mn-ea"/>
                          <a:cs typeface="+mn-cs"/>
                          <a:sym typeface="Arial"/>
                        </a:rPr>
                        <a:t>'submit'</a:t>
                      </a:r>
                      <a:r>
                        <a:rPr lang="en-US" sz="1200" b="0" i="0" u="none" strike="noStrike" cap="none" dirty="0">
                          <a:solidFill>
                            <a:schemeClr val="tx1"/>
                          </a:solidFill>
                          <a:effectLst/>
                          <a:latin typeface="+mn-lt"/>
                          <a:ea typeface="+mn-ea"/>
                          <a:cs typeface="+mn-cs"/>
                          <a:sym typeface="Arial"/>
                        </a:rPr>
                        <a:t> value = </a:t>
                      </a:r>
                      <a:r>
                        <a:rPr lang="en-US" sz="1200" b="0" i="1" u="none" strike="noStrike" cap="none" dirty="0">
                          <a:solidFill>
                            <a:schemeClr val="tx1"/>
                          </a:solidFill>
                          <a:effectLst/>
                          <a:latin typeface="+mn-lt"/>
                          <a:ea typeface="+mn-ea"/>
                          <a:cs typeface="+mn-cs"/>
                          <a:sym typeface="Arial"/>
                        </a:rPr>
                        <a:t>"Send"</a:t>
                      </a:r>
                      <a:r>
                        <a:rPr lang="en-US" sz="1200" b="0" i="0" u="none" strike="noStrike" cap="none" dirty="0">
                          <a:solidFill>
                            <a:schemeClr val="tx1"/>
                          </a:solidFill>
                          <a:effectLst/>
                          <a:latin typeface="+mn-lt"/>
                          <a:ea typeface="+mn-ea"/>
                          <a:cs typeface="+mn-cs"/>
                          <a:sym typeface="Arial"/>
                        </a:rPr>
                        <a:t>&gt;</a:t>
                      </a:r>
                      <a:endParaRPr lang="en-GB" sz="1200" b="1" i="0" u="none" strike="noStrike" cap="none" dirty="0">
                        <a:solidFill>
                          <a:schemeClr val="tx1"/>
                        </a:solidFill>
                        <a:effectLst/>
                        <a:latin typeface="+mn-lt"/>
                        <a:ea typeface="+mn-ea"/>
                        <a:cs typeface="+mn-cs"/>
                        <a:sym typeface="Arial"/>
                      </a:endParaRPr>
                    </a:p>
                    <a:p>
                      <a:r>
                        <a:rPr lang="en-US" sz="1200" b="0" i="0" u="none" strike="noStrike" cap="none" dirty="0">
                          <a:solidFill>
                            <a:schemeClr val="tx1"/>
                          </a:solidFill>
                          <a:effectLst/>
                          <a:latin typeface="+mn-lt"/>
                          <a:ea typeface="+mn-ea"/>
                          <a:cs typeface="+mn-cs"/>
                          <a:sym typeface="Arial"/>
                        </a:rPr>
                        <a:t>&lt;/form&gt; </a:t>
                      </a:r>
                      <a:endParaRPr lang="en-GB" sz="1200" b="1" i="0" u="none" strike="noStrike" cap="none" dirty="0">
                        <a:solidFill>
                          <a:schemeClr val="tx1"/>
                        </a:solidFill>
                        <a:effectLst/>
                        <a:latin typeface="+mn-lt"/>
                        <a:ea typeface="+mn-ea"/>
                        <a:cs typeface="+mn-cs"/>
                        <a:sym typeface="Arial"/>
                      </a:endParaRPr>
                    </a:p>
                  </a:txBody>
                  <a:tcPr/>
                </a:tc>
                <a:tc>
                  <a:txBody>
                    <a:bodyPr/>
                    <a:lstStyle/>
                    <a:p>
                      <a:r>
                        <a:rPr lang="en-US" sz="1400" b="0" i="0" u="none" strike="noStrike" cap="none" dirty="0">
                          <a:solidFill>
                            <a:schemeClr val="tx1"/>
                          </a:solidFill>
                          <a:effectLst/>
                          <a:latin typeface="+mn-lt"/>
                          <a:ea typeface="+mn-ea"/>
                          <a:cs typeface="+mn-cs"/>
                          <a:sym typeface="Arial"/>
                        </a:rPr>
                        <a:t>&lt;script&gt;</a:t>
                      </a:r>
                      <a:endParaRPr lang="en-GB" sz="1400" b="1"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  function check() {</a:t>
                      </a:r>
                      <a:endParaRPr lang="en-GB" sz="1400" b="1"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    var email1 = </a:t>
                      </a:r>
                      <a:endParaRPr lang="en-GB" sz="1400" b="1"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         </a:t>
                      </a:r>
                      <a:r>
                        <a:rPr lang="en-US" sz="1400" b="0" i="0" u="none" strike="noStrike" cap="none" dirty="0" err="1">
                          <a:solidFill>
                            <a:schemeClr val="tx1"/>
                          </a:solidFill>
                          <a:effectLst/>
                          <a:latin typeface="+mn-lt"/>
                          <a:ea typeface="+mn-ea"/>
                          <a:cs typeface="+mn-cs"/>
                          <a:sym typeface="Arial"/>
                        </a:rPr>
                        <a:t>document.getElementById</a:t>
                      </a:r>
                      <a:r>
                        <a:rPr lang="en-US" sz="1400" b="0" i="0" u="none" strike="noStrike" cap="none" dirty="0">
                          <a:solidFill>
                            <a:schemeClr val="tx1"/>
                          </a:solidFill>
                          <a:effectLst/>
                          <a:latin typeface="+mn-lt"/>
                          <a:ea typeface="+mn-ea"/>
                          <a:cs typeface="+mn-cs"/>
                          <a:sym typeface="Arial"/>
                        </a:rPr>
                        <a:t>('</a:t>
                      </a:r>
                      <a:r>
                        <a:rPr lang="en-US" sz="1400" b="0" i="0" u="none" strike="noStrike" cap="none" dirty="0" err="1">
                          <a:solidFill>
                            <a:schemeClr val="tx1"/>
                          </a:solidFill>
                          <a:effectLst/>
                          <a:latin typeface="+mn-lt"/>
                          <a:ea typeface="+mn-ea"/>
                          <a:cs typeface="+mn-cs"/>
                          <a:sym typeface="Arial"/>
                        </a:rPr>
                        <a:t>email_addr</a:t>
                      </a:r>
                      <a:r>
                        <a:rPr lang="en-US" sz="1400" b="0" i="0" u="none" strike="noStrike" cap="none" dirty="0">
                          <a:solidFill>
                            <a:schemeClr val="tx1"/>
                          </a:solidFill>
                          <a:effectLst/>
                          <a:latin typeface="+mn-lt"/>
                          <a:ea typeface="+mn-ea"/>
                          <a:cs typeface="+mn-cs"/>
                          <a:sym typeface="Arial"/>
                        </a:rPr>
                        <a:t>');</a:t>
                      </a:r>
                      <a:endParaRPr lang="en-GB" sz="1400" b="1"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    var email2 = </a:t>
                      </a:r>
                      <a:endParaRPr lang="en-GB" sz="1400" b="1"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         </a:t>
                      </a:r>
                      <a:r>
                        <a:rPr lang="en-US" sz="1400" b="0" i="0" u="none" strike="noStrike" cap="none" dirty="0" err="1">
                          <a:solidFill>
                            <a:schemeClr val="tx1"/>
                          </a:solidFill>
                          <a:effectLst/>
                          <a:latin typeface="+mn-lt"/>
                          <a:ea typeface="+mn-ea"/>
                          <a:cs typeface="+mn-cs"/>
                          <a:sym typeface="Arial"/>
                        </a:rPr>
                        <a:t>document.getElementById</a:t>
                      </a:r>
                      <a:r>
                        <a:rPr lang="en-US" sz="1400" b="0" i="0" u="none" strike="noStrike" cap="none" dirty="0">
                          <a:solidFill>
                            <a:schemeClr val="tx1"/>
                          </a:solidFill>
                          <a:effectLst/>
                          <a:latin typeface="+mn-lt"/>
                          <a:ea typeface="+mn-ea"/>
                          <a:cs typeface="+mn-cs"/>
                          <a:sym typeface="Arial"/>
                        </a:rPr>
                        <a:t>('</a:t>
                      </a:r>
                      <a:r>
                        <a:rPr lang="en-US" sz="1400" b="0" i="0" u="none" strike="noStrike" cap="none" dirty="0" err="1">
                          <a:solidFill>
                            <a:schemeClr val="tx1"/>
                          </a:solidFill>
                          <a:effectLst/>
                          <a:latin typeface="+mn-lt"/>
                          <a:ea typeface="+mn-ea"/>
                          <a:cs typeface="+mn-cs"/>
                          <a:sym typeface="Arial"/>
                        </a:rPr>
                        <a:t>email_repeat</a:t>
                      </a:r>
                      <a:r>
                        <a:rPr lang="en-US" sz="1400" b="0" i="0" u="none" strike="noStrike" cap="none" dirty="0">
                          <a:solidFill>
                            <a:schemeClr val="tx1"/>
                          </a:solidFill>
                          <a:effectLst/>
                          <a:latin typeface="+mn-lt"/>
                          <a:ea typeface="+mn-ea"/>
                          <a:cs typeface="+mn-cs"/>
                          <a:sym typeface="Arial"/>
                        </a:rPr>
                        <a:t>');</a:t>
                      </a:r>
                      <a:endParaRPr lang="en-GB" sz="1400" b="1"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    if ( email1.value !== email2.value) {</a:t>
                      </a:r>
                      <a:endParaRPr lang="en-GB" sz="1400" b="1"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	 alert("The two emails have to match");</a:t>
                      </a:r>
                      <a:endParaRPr lang="en-GB" sz="1400" b="1"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    }</a:t>
                      </a:r>
                      <a:endParaRPr lang="en-GB" sz="1400" b="1"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  }</a:t>
                      </a:r>
                      <a:endParaRPr lang="en-GB" sz="1400" b="1"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&lt;/script&gt;</a:t>
                      </a:r>
                      <a:endParaRPr lang="en-GB" dirty="0"/>
                    </a:p>
                  </a:txBody>
                  <a:tcPr/>
                </a:tc>
                <a:extLst>
                  <a:ext uri="{0D108BD9-81ED-4DB2-BD59-A6C34878D82A}">
                    <a16:rowId xmlns:a16="http://schemas.microsoft.com/office/drawing/2014/main" val="1384982867"/>
                  </a:ext>
                </a:extLst>
              </a:tr>
            </a:tbl>
          </a:graphicData>
        </a:graphic>
      </p:graphicFrame>
      <p:sp>
        <p:nvSpPr>
          <p:cNvPr id="7" name="TextBox 6">
            <a:extLst>
              <a:ext uri="{FF2B5EF4-FFF2-40B4-BE49-F238E27FC236}">
                <a16:creationId xmlns:a16="http://schemas.microsoft.com/office/drawing/2014/main" id="{E30BCFBA-8195-B00B-4EC9-11B4A8AD476C}"/>
              </a:ext>
            </a:extLst>
          </p:cNvPr>
          <p:cNvSpPr txBox="1"/>
          <p:nvPr/>
        </p:nvSpPr>
        <p:spPr>
          <a:xfrm>
            <a:off x="199103" y="984487"/>
            <a:ext cx="8760541" cy="671915"/>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Arial" panose="020B0604020202020204" pitchFamily="34" charset="0"/>
              </a:rPr>
              <a:t>Validating that two entered emails are the same</a:t>
            </a:r>
            <a:r>
              <a:rPr lang="en-GB" sz="1800" dirty="0">
                <a:latin typeface="Calibri" panose="020F0502020204030204" pitchFamily="34" charset="0"/>
                <a:ea typeface="Times New Roman" panose="02020603050405020304" pitchFamily="18" charset="0"/>
                <a:cs typeface="Arial" panose="020B0604020202020204" pitchFamily="34" charset="0"/>
              </a:rPr>
              <a:t>: </a:t>
            </a:r>
            <a:r>
              <a:rPr lang="en-US" sz="1800" dirty="0">
                <a:effectLst/>
                <a:latin typeface="Calibri" panose="020F0502020204030204" pitchFamily="34" charset="0"/>
                <a:ea typeface="Times New Roman" panose="02020603050405020304" pitchFamily="18" charset="0"/>
                <a:cs typeface="Arial" panose="020B0604020202020204" pitchFamily="34" charset="0"/>
              </a:rPr>
              <a:t>We can use </a:t>
            </a:r>
            <a:r>
              <a:rPr lang="en-US" sz="1800" b="1" i="1" dirty="0" err="1">
                <a:effectLst/>
                <a:latin typeface="Calibri" panose="020F0502020204030204" pitchFamily="34" charset="0"/>
                <a:ea typeface="Times New Roman" panose="02020603050405020304" pitchFamily="18" charset="0"/>
                <a:cs typeface="Arial" panose="020B0604020202020204" pitchFamily="34" charset="0"/>
              </a:rPr>
              <a:t>onchange</a:t>
            </a:r>
            <a:r>
              <a:rPr lang="en-GB" sz="1800" b="1" i="1" dirty="0">
                <a:effectLst/>
                <a:latin typeface="Calibri" panose="020F0502020204030204" pitchFamily="34" charset="0"/>
                <a:ea typeface="Times New Roman" panose="02020603050405020304" pitchFamily="18" charset="0"/>
                <a:cs typeface="Arial" panose="020B0604020202020204" pitchFamily="34" charset="0"/>
              </a:rPr>
              <a:t> </a:t>
            </a:r>
            <a:r>
              <a:rPr lang="en-GB" sz="1800" i="1" dirty="0">
                <a:effectLst/>
                <a:latin typeface="Calibri" panose="020F0502020204030204" pitchFamily="34" charset="0"/>
                <a:ea typeface="Times New Roman" panose="02020603050405020304" pitchFamily="18" charset="0"/>
                <a:cs typeface="Arial" panose="020B0604020202020204" pitchFamily="34" charset="0"/>
              </a:rPr>
              <a:t>as it</a:t>
            </a:r>
            <a:r>
              <a:rPr lang="en-US" sz="1800" dirty="0">
                <a:effectLst/>
                <a:latin typeface="Calibri" panose="020F0502020204030204" pitchFamily="34" charset="0"/>
                <a:ea typeface="Times New Roman" panose="02020603050405020304" pitchFamily="18" charset="0"/>
                <a:cs typeface="Arial" panose="020B0604020202020204" pitchFamily="34" charset="0"/>
              </a:rPr>
              <a:t> is triggered when we type enter or leave the field, so this is the right event handler to use.</a:t>
            </a:r>
            <a:endParaRPr lang="en-GB" sz="18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3" name="TextBox 2">
            <a:extLst>
              <a:ext uri="{FF2B5EF4-FFF2-40B4-BE49-F238E27FC236}">
                <a16:creationId xmlns:a16="http://schemas.microsoft.com/office/drawing/2014/main" id="{5212F313-9A6E-C4F9-4C85-DBA01AD56DF2}"/>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260994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591E2-4309-B84F-C63C-3BAF31DAE94F}"/>
              </a:ext>
            </a:extLst>
          </p:cNvPr>
          <p:cNvSpPr>
            <a:spLocks noGrp="1"/>
          </p:cNvSpPr>
          <p:nvPr>
            <p:ph type="title"/>
          </p:nvPr>
        </p:nvSpPr>
        <p:spPr/>
        <p:txBody>
          <a:bodyPr/>
          <a:lstStyle/>
          <a:p>
            <a:r>
              <a:rPr lang="en-US" dirty="0" err="1"/>
              <a:t>Javascript</a:t>
            </a:r>
            <a:r>
              <a:rPr lang="en-US" dirty="0"/>
              <a:t> validation examples (3)</a:t>
            </a:r>
            <a:endParaRPr lang="en-GB" dirty="0"/>
          </a:p>
        </p:txBody>
      </p:sp>
      <p:sp>
        <p:nvSpPr>
          <p:cNvPr id="7" name="TextBox 6">
            <a:extLst>
              <a:ext uri="{FF2B5EF4-FFF2-40B4-BE49-F238E27FC236}">
                <a16:creationId xmlns:a16="http://schemas.microsoft.com/office/drawing/2014/main" id="{E30BCFBA-8195-B00B-4EC9-11B4A8AD476C}"/>
              </a:ext>
            </a:extLst>
          </p:cNvPr>
          <p:cNvSpPr txBox="1"/>
          <p:nvPr/>
        </p:nvSpPr>
        <p:spPr>
          <a:xfrm>
            <a:off x="191728" y="984487"/>
            <a:ext cx="8760541" cy="671915"/>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Arial" panose="020B0604020202020204" pitchFamily="34" charset="0"/>
              </a:rPr>
              <a:t>The problem with the previous code is that we still can submit the form. So, we need to add a second check that blocks the submission of the Http request:</a:t>
            </a:r>
            <a:endParaRPr lang="en-GB" sz="18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3" name="TextBox 2">
            <a:extLst>
              <a:ext uri="{FF2B5EF4-FFF2-40B4-BE49-F238E27FC236}">
                <a16:creationId xmlns:a16="http://schemas.microsoft.com/office/drawing/2014/main" id="{48B63F61-7C5C-691C-EC6F-101AAF16330E}"/>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graphicFrame>
        <p:nvGraphicFramePr>
          <p:cNvPr id="6" name="Table 6">
            <a:extLst>
              <a:ext uri="{FF2B5EF4-FFF2-40B4-BE49-F238E27FC236}">
                <a16:creationId xmlns:a16="http://schemas.microsoft.com/office/drawing/2014/main" id="{1F3647BF-6B01-7066-E734-3AC18B72FAA8}"/>
              </a:ext>
            </a:extLst>
          </p:cNvPr>
          <p:cNvGraphicFramePr>
            <a:graphicFrameLocks noGrp="1"/>
          </p:cNvGraphicFramePr>
          <p:nvPr>
            <p:extLst>
              <p:ext uri="{D42A27DB-BD31-4B8C-83A1-F6EECF244321}">
                <p14:modId xmlns:p14="http://schemas.microsoft.com/office/powerpoint/2010/main" val="3285879786"/>
              </p:ext>
            </p:extLst>
          </p:nvPr>
        </p:nvGraphicFramePr>
        <p:xfrm>
          <a:off x="320776" y="2128350"/>
          <a:ext cx="8502446" cy="2867128"/>
        </p:xfrm>
        <a:graphic>
          <a:graphicData uri="http://schemas.openxmlformats.org/drawingml/2006/table">
            <a:tbl>
              <a:tblPr firstRow="1" bandRow="1">
                <a:tableStyleId>{5940675A-B579-460E-94D1-54222C63F5DA}</a:tableStyleId>
              </a:tblPr>
              <a:tblGrid>
                <a:gridCol w="3993126">
                  <a:extLst>
                    <a:ext uri="{9D8B030D-6E8A-4147-A177-3AD203B41FA5}">
                      <a16:colId xmlns:a16="http://schemas.microsoft.com/office/drawing/2014/main" val="1123517956"/>
                    </a:ext>
                  </a:extLst>
                </a:gridCol>
                <a:gridCol w="4509320">
                  <a:extLst>
                    <a:ext uri="{9D8B030D-6E8A-4147-A177-3AD203B41FA5}">
                      <a16:colId xmlns:a16="http://schemas.microsoft.com/office/drawing/2014/main" val="3940446701"/>
                    </a:ext>
                  </a:extLst>
                </a:gridCol>
              </a:tblGrid>
              <a:tr h="581128">
                <a:tc>
                  <a:txBody>
                    <a:bodyPr/>
                    <a:lstStyle/>
                    <a:p>
                      <a:r>
                        <a:rPr lang="en-US" sz="1200" b="0" i="0" u="none" strike="noStrike" cap="none" dirty="0">
                          <a:solidFill>
                            <a:schemeClr val="tx1"/>
                          </a:solidFill>
                          <a:effectLst/>
                          <a:latin typeface="+mn-lt"/>
                          <a:ea typeface="+mn-ea"/>
                          <a:cs typeface="+mn-cs"/>
                          <a:sym typeface="Arial"/>
                        </a:rPr>
                        <a:t>&lt;form&gt; </a:t>
                      </a:r>
                      <a:endParaRPr lang="en-GB" sz="1200" b="1" i="0" u="none" strike="noStrike" cap="none" dirty="0">
                        <a:solidFill>
                          <a:schemeClr val="tx1"/>
                        </a:solidFill>
                        <a:effectLst/>
                        <a:latin typeface="+mn-lt"/>
                        <a:ea typeface="+mn-ea"/>
                        <a:cs typeface="+mn-cs"/>
                        <a:sym typeface="Arial"/>
                      </a:endParaRPr>
                    </a:p>
                    <a:p>
                      <a:r>
                        <a:rPr lang="en-US" sz="1200" b="0" i="0" u="none" strike="noStrike" cap="none" dirty="0">
                          <a:solidFill>
                            <a:schemeClr val="tx1"/>
                          </a:solidFill>
                          <a:effectLst/>
                          <a:latin typeface="+mn-lt"/>
                          <a:ea typeface="+mn-ea"/>
                          <a:cs typeface="+mn-cs"/>
                          <a:sym typeface="Arial"/>
                        </a:rPr>
                        <a:t>  &lt;label&gt;Preferred email address:</a:t>
                      </a:r>
                      <a:endParaRPr lang="en-GB" sz="1200" b="1" i="0" u="none" strike="noStrike" cap="none" dirty="0">
                        <a:solidFill>
                          <a:schemeClr val="tx1"/>
                        </a:solidFill>
                        <a:effectLst/>
                        <a:latin typeface="+mn-lt"/>
                        <a:ea typeface="+mn-ea"/>
                        <a:cs typeface="+mn-cs"/>
                        <a:sym typeface="Arial"/>
                      </a:endParaRPr>
                    </a:p>
                    <a:p>
                      <a:r>
                        <a:rPr lang="en-US" sz="1200" b="0" i="0" u="none" strike="noStrike" cap="none" dirty="0">
                          <a:solidFill>
                            <a:schemeClr val="tx1"/>
                          </a:solidFill>
                          <a:effectLst/>
                          <a:latin typeface="+mn-lt"/>
                          <a:ea typeface="+mn-ea"/>
                          <a:cs typeface="+mn-cs"/>
                          <a:sym typeface="Arial"/>
                        </a:rPr>
                        <a:t>  &lt;input type=</a:t>
                      </a:r>
                      <a:r>
                        <a:rPr lang="en-US" sz="1200" b="0" i="1" u="none" strike="noStrike" cap="none" dirty="0">
                          <a:solidFill>
                            <a:schemeClr val="tx1"/>
                          </a:solidFill>
                          <a:effectLst/>
                          <a:latin typeface="+mn-lt"/>
                          <a:ea typeface="+mn-ea"/>
                          <a:cs typeface="+mn-cs"/>
                          <a:sym typeface="Arial"/>
                        </a:rPr>
                        <a:t>"email"</a:t>
                      </a:r>
                      <a:r>
                        <a:rPr lang="en-US" sz="1200" b="0" i="0" u="none" strike="noStrike" cap="none" dirty="0">
                          <a:solidFill>
                            <a:schemeClr val="tx1"/>
                          </a:solidFill>
                          <a:effectLst/>
                          <a:latin typeface="+mn-lt"/>
                          <a:ea typeface="+mn-ea"/>
                          <a:cs typeface="+mn-cs"/>
                          <a:sym typeface="Arial"/>
                        </a:rPr>
                        <a:t> id=</a:t>
                      </a:r>
                      <a:r>
                        <a:rPr lang="en-US" sz="1200" b="0" i="1" u="none" strike="noStrike" cap="none" dirty="0">
                          <a:solidFill>
                            <a:schemeClr val="tx1"/>
                          </a:solidFill>
                          <a:effectLst/>
                          <a:latin typeface="+mn-lt"/>
                          <a:ea typeface="+mn-ea"/>
                          <a:cs typeface="+mn-cs"/>
                          <a:sym typeface="Arial"/>
                        </a:rPr>
                        <a:t>"</a:t>
                      </a:r>
                      <a:r>
                        <a:rPr lang="en-US" sz="1200" b="0" i="1" u="none" strike="noStrike" cap="none" dirty="0" err="1">
                          <a:solidFill>
                            <a:schemeClr val="tx1"/>
                          </a:solidFill>
                          <a:effectLst/>
                          <a:latin typeface="+mn-lt"/>
                          <a:ea typeface="+mn-ea"/>
                          <a:cs typeface="+mn-cs"/>
                          <a:sym typeface="Arial"/>
                        </a:rPr>
                        <a:t>email_addr</a:t>
                      </a:r>
                      <a:r>
                        <a:rPr lang="en-US" sz="1200" b="0" i="1" u="none" strike="noStrike" cap="none" dirty="0">
                          <a:solidFill>
                            <a:schemeClr val="tx1"/>
                          </a:solidFill>
                          <a:effectLst/>
                          <a:latin typeface="+mn-lt"/>
                          <a:ea typeface="+mn-ea"/>
                          <a:cs typeface="+mn-cs"/>
                          <a:sym typeface="Arial"/>
                        </a:rPr>
                        <a:t>"</a:t>
                      </a:r>
                      <a:r>
                        <a:rPr lang="en-US" sz="1200" b="0" i="0" u="none" strike="noStrike" cap="none" dirty="0">
                          <a:solidFill>
                            <a:schemeClr val="tx1"/>
                          </a:solidFill>
                          <a:effectLst/>
                          <a:latin typeface="+mn-lt"/>
                          <a:ea typeface="+mn-ea"/>
                          <a:cs typeface="+mn-cs"/>
                          <a:sym typeface="Arial"/>
                        </a:rPr>
                        <a:t> name=</a:t>
                      </a:r>
                      <a:r>
                        <a:rPr lang="en-US" sz="1200" b="0" i="1" u="none" strike="noStrike" cap="none" dirty="0">
                          <a:solidFill>
                            <a:schemeClr val="tx1"/>
                          </a:solidFill>
                          <a:effectLst/>
                          <a:latin typeface="+mn-lt"/>
                          <a:ea typeface="+mn-ea"/>
                          <a:cs typeface="+mn-cs"/>
                          <a:sym typeface="Arial"/>
                        </a:rPr>
                        <a:t>"email1"</a:t>
                      </a:r>
                      <a:r>
                        <a:rPr lang="en-US" sz="1200" b="0" i="0" u="none" strike="noStrike" cap="none" dirty="0">
                          <a:solidFill>
                            <a:schemeClr val="tx1"/>
                          </a:solidFill>
                          <a:effectLst/>
                          <a:latin typeface="+mn-lt"/>
                          <a:ea typeface="+mn-ea"/>
                          <a:cs typeface="+mn-cs"/>
                          <a:sym typeface="Arial"/>
                        </a:rPr>
                        <a:t> </a:t>
                      </a:r>
                      <a:r>
                        <a:rPr lang="en-US" sz="1200" b="0" i="0" u="none" strike="noStrike" cap="none" dirty="0" err="1">
                          <a:solidFill>
                            <a:schemeClr val="tx1"/>
                          </a:solidFill>
                          <a:effectLst/>
                          <a:latin typeface="+mn-lt"/>
                          <a:ea typeface="+mn-ea"/>
                          <a:cs typeface="+mn-cs"/>
                          <a:sym typeface="Arial"/>
                        </a:rPr>
                        <a:t>placeHolder</a:t>
                      </a:r>
                      <a:r>
                        <a:rPr lang="en-US" sz="1200" b="0" i="0" u="none" strike="noStrike" cap="none" dirty="0">
                          <a:solidFill>
                            <a:schemeClr val="tx1"/>
                          </a:solidFill>
                          <a:effectLst/>
                          <a:latin typeface="+mn-lt"/>
                          <a:ea typeface="+mn-ea"/>
                          <a:cs typeface="+mn-cs"/>
                          <a:sym typeface="Arial"/>
                        </a:rPr>
                        <a:t>=</a:t>
                      </a:r>
                      <a:r>
                        <a:rPr lang="en-US" sz="1200" b="0" i="1" u="none" strike="noStrike" cap="none" dirty="0">
                          <a:solidFill>
                            <a:schemeClr val="tx1"/>
                          </a:solidFill>
                          <a:effectLst/>
                          <a:latin typeface="+mn-lt"/>
                          <a:ea typeface="+mn-ea"/>
                          <a:cs typeface="+mn-cs"/>
                          <a:sym typeface="Arial"/>
                        </a:rPr>
                        <a:t>"</a:t>
                      </a:r>
                      <a:r>
                        <a:rPr lang="en-US" sz="1200" b="0" i="1" u="none" strike="noStrike" cap="none" dirty="0" err="1">
                          <a:solidFill>
                            <a:schemeClr val="tx1"/>
                          </a:solidFill>
                          <a:effectLst/>
                          <a:latin typeface="+mn-lt"/>
                          <a:ea typeface="+mn-ea"/>
                          <a:cs typeface="+mn-cs"/>
                          <a:sym typeface="Arial"/>
                        </a:rPr>
                        <a:t>user@provider.domain</a:t>
                      </a:r>
                      <a:r>
                        <a:rPr lang="en-US" sz="1200" b="0" i="1" u="none" strike="noStrike" cap="none" dirty="0">
                          <a:solidFill>
                            <a:schemeClr val="tx1"/>
                          </a:solidFill>
                          <a:effectLst/>
                          <a:latin typeface="+mn-lt"/>
                          <a:ea typeface="+mn-ea"/>
                          <a:cs typeface="+mn-cs"/>
                          <a:sym typeface="Arial"/>
                        </a:rPr>
                        <a:t>"</a:t>
                      </a:r>
                      <a:r>
                        <a:rPr lang="en-US" sz="1200" b="0" i="0" u="none" strike="noStrike" cap="none" dirty="0">
                          <a:solidFill>
                            <a:schemeClr val="tx1"/>
                          </a:solidFill>
                          <a:effectLst/>
                          <a:latin typeface="+mn-lt"/>
                          <a:ea typeface="+mn-ea"/>
                          <a:cs typeface="+mn-cs"/>
                          <a:sym typeface="Arial"/>
                        </a:rPr>
                        <a:t> required&gt;&lt;/label&gt; </a:t>
                      </a:r>
                      <a:endParaRPr lang="en-GB" sz="1200" b="1" i="0" u="none" strike="noStrike" cap="none" dirty="0">
                        <a:solidFill>
                          <a:schemeClr val="tx1"/>
                        </a:solidFill>
                        <a:effectLst/>
                        <a:latin typeface="+mn-lt"/>
                        <a:ea typeface="+mn-ea"/>
                        <a:cs typeface="+mn-cs"/>
                        <a:sym typeface="Arial"/>
                      </a:endParaRPr>
                    </a:p>
                    <a:p>
                      <a:r>
                        <a:rPr lang="en-US" sz="1200" b="0" i="0" u="none" strike="noStrike" cap="none" dirty="0">
                          <a:solidFill>
                            <a:schemeClr val="tx1"/>
                          </a:solidFill>
                          <a:effectLst/>
                          <a:latin typeface="+mn-lt"/>
                          <a:ea typeface="+mn-ea"/>
                          <a:cs typeface="+mn-cs"/>
                          <a:sym typeface="Arial"/>
                        </a:rPr>
                        <a:t> </a:t>
                      </a:r>
                      <a:endParaRPr lang="en-GB" sz="1200" b="1" i="0" u="none" strike="noStrike" cap="none" dirty="0">
                        <a:solidFill>
                          <a:schemeClr val="tx1"/>
                        </a:solidFill>
                        <a:effectLst/>
                        <a:latin typeface="+mn-lt"/>
                        <a:ea typeface="+mn-ea"/>
                        <a:cs typeface="+mn-cs"/>
                        <a:sym typeface="Arial"/>
                      </a:endParaRPr>
                    </a:p>
                    <a:p>
                      <a:r>
                        <a:rPr lang="en-US" sz="1200" b="0" i="0" u="none" strike="noStrike" cap="none" dirty="0">
                          <a:solidFill>
                            <a:schemeClr val="tx1"/>
                          </a:solidFill>
                          <a:effectLst/>
                          <a:latin typeface="+mn-lt"/>
                          <a:ea typeface="+mn-ea"/>
                          <a:cs typeface="+mn-cs"/>
                          <a:sym typeface="Arial"/>
                        </a:rPr>
                        <a:t>  &lt;label&gt;Repeat email address:</a:t>
                      </a:r>
                      <a:endParaRPr lang="en-GB" sz="1200" b="1" i="0" u="none" strike="noStrike" cap="none" dirty="0">
                        <a:solidFill>
                          <a:schemeClr val="tx1"/>
                        </a:solidFill>
                        <a:effectLst/>
                        <a:latin typeface="+mn-lt"/>
                        <a:ea typeface="+mn-ea"/>
                        <a:cs typeface="+mn-cs"/>
                        <a:sym typeface="Arial"/>
                      </a:endParaRPr>
                    </a:p>
                    <a:p>
                      <a:r>
                        <a:rPr lang="en-US" sz="1200" b="0" i="0" u="none" strike="noStrike" cap="none" dirty="0">
                          <a:solidFill>
                            <a:schemeClr val="tx1"/>
                          </a:solidFill>
                          <a:effectLst/>
                          <a:latin typeface="+mn-lt"/>
                          <a:ea typeface="+mn-ea"/>
                          <a:cs typeface="+mn-cs"/>
                          <a:sym typeface="Arial"/>
                        </a:rPr>
                        <a:t>  &lt;input type=</a:t>
                      </a:r>
                      <a:r>
                        <a:rPr lang="en-US" sz="1200" b="0" i="1" u="none" strike="noStrike" cap="none" dirty="0">
                          <a:solidFill>
                            <a:schemeClr val="tx1"/>
                          </a:solidFill>
                          <a:effectLst/>
                          <a:latin typeface="+mn-lt"/>
                          <a:ea typeface="+mn-ea"/>
                          <a:cs typeface="+mn-cs"/>
                          <a:sym typeface="Arial"/>
                        </a:rPr>
                        <a:t>"email"</a:t>
                      </a:r>
                      <a:r>
                        <a:rPr lang="en-US" sz="1200" b="0" i="0" u="none" strike="noStrike" cap="none" dirty="0">
                          <a:solidFill>
                            <a:schemeClr val="tx1"/>
                          </a:solidFill>
                          <a:effectLst/>
                          <a:latin typeface="+mn-lt"/>
                          <a:ea typeface="+mn-ea"/>
                          <a:cs typeface="+mn-cs"/>
                          <a:sym typeface="Arial"/>
                        </a:rPr>
                        <a:t> id=</a:t>
                      </a:r>
                      <a:r>
                        <a:rPr lang="en-US" sz="1200" b="0" i="1" u="none" strike="noStrike" cap="none" dirty="0">
                          <a:solidFill>
                            <a:schemeClr val="tx1"/>
                          </a:solidFill>
                          <a:effectLst/>
                          <a:latin typeface="+mn-lt"/>
                          <a:ea typeface="+mn-ea"/>
                          <a:cs typeface="+mn-cs"/>
                          <a:sym typeface="Arial"/>
                        </a:rPr>
                        <a:t>"</a:t>
                      </a:r>
                      <a:r>
                        <a:rPr lang="en-US" sz="1200" b="0" i="1" u="none" strike="noStrike" cap="none" dirty="0" err="1">
                          <a:solidFill>
                            <a:schemeClr val="tx1"/>
                          </a:solidFill>
                          <a:effectLst/>
                          <a:latin typeface="+mn-lt"/>
                          <a:ea typeface="+mn-ea"/>
                          <a:cs typeface="+mn-cs"/>
                          <a:sym typeface="Arial"/>
                        </a:rPr>
                        <a:t>email_repeat</a:t>
                      </a:r>
                      <a:r>
                        <a:rPr lang="en-US" sz="1200" b="0" i="1" u="none" strike="noStrike" cap="none" dirty="0">
                          <a:solidFill>
                            <a:schemeClr val="tx1"/>
                          </a:solidFill>
                          <a:effectLst/>
                          <a:latin typeface="+mn-lt"/>
                          <a:ea typeface="+mn-ea"/>
                          <a:cs typeface="+mn-cs"/>
                          <a:sym typeface="Arial"/>
                        </a:rPr>
                        <a:t>"</a:t>
                      </a:r>
                      <a:r>
                        <a:rPr lang="en-US" sz="1200" b="0" i="0" u="none" strike="noStrike" cap="none" dirty="0">
                          <a:solidFill>
                            <a:schemeClr val="tx1"/>
                          </a:solidFill>
                          <a:effectLst/>
                          <a:latin typeface="+mn-lt"/>
                          <a:ea typeface="+mn-ea"/>
                          <a:cs typeface="+mn-cs"/>
                          <a:sym typeface="Arial"/>
                        </a:rPr>
                        <a:t> name=</a:t>
                      </a:r>
                      <a:r>
                        <a:rPr lang="en-US" sz="1200" b="0" i="1" u="none" strike="noStrike" cap="none" dirty="0">
                          <a:solidFill>
                            <a:schemeClr val="tx1"/>
                          </a:solidFill>
                          <a:effectLst/>
                          <a:latin typeface="+mn-lt"/>
                          <a:ea typeface="+mn-ea"/>
                          <a:cs typeface="+mn-cs"/>
                          <a:sym typeface="Arial"/>
                        </a:rPr>
                        <a:t>"email2"</a:t>
                      </a:r>
                      <a:r>
                        <a:rPr lang="en-US" sz="1200" b="0" i="0" u="none" strike="noStrike" cap="none" dirty="0">
                          <a:solidFill>
                            <a:schemeClr val="tx1"/>
                          </a:solidFill>
                          <a:effectLst/>
                          <a:latin typeface="+mn-lt"/>
                          <a:ea typeface="+mn-ea"/>
                          <a:cs typeface="+mn-cs"/>
                          <a:sym typeface="Arial"/>
                        </a:rPr>
                        <a:t> required </a:t>
                      </a:r>
                      <a:r>
                        <a:rPr lang="en-US" sz="1200" b="0" i="0" u="none" strike="noStrike" cap="none" dirty="0" err="1">
                          <a:solidFill>
                            <a:schemeClr val="tx1"/>
                          </a:solidFill>
                          <a:effectLst/>
                          <a:latin typeface="+mn-lt"/>
                          <a:ea typeface="+mn-ea"/>
                          <a:cs typeface="+mn-cs"/>
                          <a:sym typeface="Arial"/>
                        </a:rPr>
                        <a:t>onchange</a:t>
                      </a:r>
                      <a:r>
                        <a:rPr lang="en-US" sz="1200" b="0" i="0" u="none" strike="noStrike" cap="none" dirty="0">
                          <a:solidFill>
                            <a:schemeClr val="tx1"/>
                          </a:solidFill>
                          <a:effectLst/>
                          <a:latin typeface="+mn-lt"/>
                          <a:ea typeface="+mn-ea"/>
                          <a:cs typeface="+mn-cs"/>
                          <a:sym typeface="Arial"/>
                        </a:rPr>
                        <a:t>=</a:t>
                      </a:r>
                      <a:r>
                        <a:rPr lang="en-US" sz="1200" b="0" i="1" u="none" strike="noStrike" cap="none" dirty="0">
                          <a:solidFill>
                            <a:schemeClr val="tx1"/>
                          </a:solidFill>
                          <a:effectLst/>
                          <a:latin typeface="+mn-lt"/>
                          <a:ea typeface="+mn-ea"/>
                          <a:cs typeface="+mn-cs"/>
                          <a:sym typeface="Arial"/>
                        </a:rPr>
                        <a:t>"</a:t>
                      </a:r>
                      <a:r>
                        <a:rPr lang="en-US" sz="1200" b="1" i="0" u="none" strike="noStrike" cap="none" dirty="0">
                          <a:solidFill>
                            <a:schemeClr val="tx1"/>
                          </a:solidFill>
                          <a:effectLst/>
                          <a:latin typeface="+mn-lt"/>
                          <a:ea typeface="+mn-ea"/>
                          <a:cs typeface="+mn-cs"/>
                          <a:sym typeface="Arial"/>
                        </a:rPr>
                        <a:t>return check()</a:t>
                      </a:r>
                      <a:r>
                        <a:rPr lang="en-US" sz="1200" b="0" i="1" u="none" strike="noStrike" cap="none" dirty="0">
                          <a:solidFill>
                            <a:schemeClr val="tx1"/>
                          </a:solidFill>
                          <a:effectLst/>
                          <a:latin typeface="+mn-lt"/>
                          <a:ea typeface="+mn-ea"/>
                          <a:cs typeface="+mn-cs"/>
                          <a:sym typeface="Arial"/>
                        </a:rPr>
                        <a:t>"</a:t>
                      </a:r>
                      <a:r>
                        <a:rPr lang="en-US" sz="1200" b="0" i="0" u="none" strike="noStrike" cap="none" dirty="0">
                          <a:solidFill>
                            <a:schemeClr val="tx1"/>
                          </a:solidFill>
                          <a:effectLst/>
                          <a:latin typeface="+mn-lt"/>
                          <a:ea typeface="+mn-ea"/>
                          <a:cs typeface="+mn-cs"/>
                          <a:sym typeface="Arial"/>
                        </a:rPr>
                        <a:t>&gt;&lt;/label&gt;</a:t>
                      </a:r>
                      <a:endParaRPr lang="en-GB" sz="1200" b="1" i="0" u="none" strike="noStrike" cap="none" dirty="0">
                        <a:solidFill>
                          <a:schemeClr val="tx1"/>
                        </a:solidFill>
                        <a:effectLst/>
                        <a:latin typeface="+mn-lt"/>
                        <a:ea typeface="+mn-ea"/>
                        <a:cs typeface="+mn-cs"/>
                        <a:sym typeface="Arial"/>
                      </a:endParaRPr>
                    </a:p>
                    <a:p>
                      <a:r>
                        <a:rPr lang="en-US" sz="1200" b="0" i="0" u="none" strike="noStrike" cap="none" dirty="0">
                          <a:solidFill>
                            <a:schemeClr val="tx1"/>
                          </a:solidFill>
                          <a:effectLst/>
                          <a:latin typeface="+mn-lt"/>
                          <a:ea typeface="+mn-ea"/>
                          <a:cs typeface="+mn-cs"/>
                          <a:sym typeface="Arial"/>
                        </a:rPr>
                        <a:t> </a:t>
                      </a:r>
                      <a:endParaRPr lang="en-GB" sz="1200" b="1" i="0" u="none" strike="noStrike" cap="none" dirty="0">
                        <a:solidFill>
                          <a:schemeClr val="tx1"/>
                        </a:solidFill>
                        <a:effectLst/>
                        <a:latin typeface="+mn-lt"/>
                        <a:ea typeface="+mn-ea"/>
                        <a:cs typeface="+mn-cs"/>
                        <a:sym typeface="Arial"/>
                      </a:endParaRPr>
                    </a:p>
                    <a:p>
                      <a:r>
                        <a:rPr lang="en-US" sz="1200" b="0" i="0" u="none" strike="noStrike" cap="none" dirty="0">
                          <a:solidFill>
                            <a:schemeClr val="tx1"/>
                          </a:solidFill>
                          <a:effectLst/>
                          <a:latin typeface="+mn-lt"/>
                          <a:ea typeface="+mn-ea"/>
                          <a:cs typeface="+mn-cs"/>
                          <a:sym typeface="Arial"/>
                        </a:rPr>
                        <a:t>  &lt;input type = </a:t>
                      </a:r>
                      <a:r>
                        <a:rPr lang="en-US" sz="1200" b="0" i="1" u="none" strike="noStrike" cap="none" dirty="0">
                          <a:solidFill>
                            <a:schemeClr val="tx1"/>
                          </a:solidFill>
                          <a:effectLst/>
                          <a:latin typeface="+mn-lt"/>
                          <a:ea typeface="+mn-ea"/>
                          <a:cs typeface="+mn-cs"/>
                          <a:sym typeface="Arial"/>
                        </a:rPr>
                        <a:t>'submit'</a:t>
                      </a:r>
                      <a:r>
                        <a:rPr lang="en-US" sz="1200" b="0" i="0" u="none" strike="noStrike" cap="none" dirty="0">
                          <a:solidFill>
                            <a:schemeClr val="tx1"/>
                          </a:solidFill>
                          <a:effectLst/>
                          <a:latin typeface="+mn-lt"/>
                          <a:ea typeface="+mn-ea"/>
                          <a:cs typeface="+mn-cs"/>
                          <a:sym typeface="Arial"/>
                        </a:rPr>
                        <a:t> value =</a:t>
                      </a:r>
                      <a:r>
                        <a:rPr lang="en-US" sz="1200" b="0" i="1" u="none" strike="noStrike" cap="none" dirty="0">
                          <a:solidFill>
                            <a:schemeClr val="tx1"/>
                          </a:solidFill>
                          <a:effectLst/>
                          <a:latin typeface="+mn-lt"/>
                          <a:ea typeface="+mn-ea"/>
                          <a:cs typeface="+mn-cs"/>
                          <a:sym typeface="Arial"/>
                        </a:rPr>
                        <a:t>"Send"  </a:t>
                      </a:r>
                      <a:r>
                        <a:rPr lang="en-US" sz="1200" b="1" i="0" u="sng" strike="noStrike" cap="none" dirty="0">
                          <a:solidFill>
                            <a:schemeClr val="tx1"/>
                          </a:solidFill>
                          <a:effectLst/>
                          <a:latin typeface="+mn-lt"/>
                          <a:ea typeface="+mn-ea"/>
                          <a:cs typeface="+mn-cs"/>
                          <a:sym typeface="Arial"/>
                        </a:rPr>
                        <a:t>onclick="return check();"</a:t>
                      </a:r>
                      <a:r>
                        <a:rPr lang="en-US" sz="1200" b="0" i="0" u="none" strike="noStrike" cap="none" dirty="0">
                          <a:solidFill>
                            <a:schemeClr val="tx1"/>
                          </a:solidFill>
                          <a:effectLst/>
                          <a:latin typeface="+mn-lt"/>
                          <a:ea typeface="+mn-ea"/>
                          <a:cs typeface="+mn-cs"/>
                          <a:sym typeface="Arial"/>
                        </a:rPr>
                        <a:t>&gt;</a:t>
                      </a:r>
                      <a:endParaRPr lang="en-GB" sz="1200" b="1" i="0" u="none" strike="noStrike" cap="none" dirty="0">
                        <a:solidFill>
                          <a:schemeClr val="tx1"/>
                        </a:solidFill>
                        <a:effectLst/>
                        <a:latin typeface="+mn-lt"/>
                        <a:ea typeface="+mn-ea"/>
                        <a:cs typeface="+mn-cs"/>
                        <a:sym typeface="Arial"/>
                      </a:endParaRPr>
                    </a:p>
                    <a:p>
                      <a:r>
                        <a:rPr lang="en-US" sz="1200" b="0" i="0" u="none" strike="noStrike" cap="none" dirty="0">
                          <a:solidFill>
                            <a:schemeClr val="tx1"/>
                          </a:solidFill>
                          <a:effectLst/>
                          <a:latin typeface="+mn-lt"/>
                          <a:ea typeface="+mn-ea"/>
                          <a:cs typeface="+mn-cs"/>
                          <a:sym typeface="Arial"/>
                        </a:rPr>
                        <a:t>&lt;/form&gt; </a:t>
                      </a:r>
                      <a:endParaRPr lang="en-GB" sz="1200" b="1" i="0" u="none" strike="noStrike" cap="none" dirty="0">
                        <a:solidFill>
                          <a:schemeClr val="tx1"/>
                        </a:solidFill>
                        <a:effectLst/>
                        <a:latin typeface="+mn-lt"/>
                        <a:ea typeface="+mn-ea"/>
                        <a:cs typeface="+mn-cs"/>
                        <a:sym typeface="Arial"/>
                      </a:endParaRPr>
                    </a:p>
                  </a:txBody>
                  <a:tcPr/>
                </a:tc>
                <a:tc>
                  <a:txBody>
                    <a:bodyPr/>
                    <a:lstStyle/>
                    <a:p>
                      <a:pPr marL="0" marR="0">
                        <a:spcBef>
                          <a:spcPts val="0"/>
                        </a:spcBef>
                        <a:spcAft>
                          <a:spcPts val="0"/>
                        </a:spcAft>
                      </a:pPr>
                      <a:r>
                        <a:rPr lang="en-US" sz="1000" b="0" dirty="0">
                          <a:solidFill>
                            <a:srgbClr val="008080"/>
                          </a:solidFill>
                          <a:effectLst/>
                          <a:latin typeface="Consolas" panose="020B0609020204030204" pitchFamily="49" charset="0"/>
                          <a:ea typeface="Times New Roman" panose="02020603050405020304" pitchFamily="18" charset="0"/>
                          <a:cs typeface="Consolas" panose="020B0609020204030204" pitchFamily="49" charset="0"/>
                        </a:rPr>
                        <a:t>&lt;</a:t>
                      </a:r>
                      <a:r>
                        <a:rPr lang="en-US" sz="1000" b="0" dirty="0">
                          <a:solidFill>
                            <a:srgbClr val="3F7F7F"/>
                          </a:solidFill>
                          <a:effectLst/>
                          <a:latin typeface="Consolas" panose="020B0609020204030204" pitchFamily="49" charset="0"/>
                          <a:ea typeface="Times New Roman" panose="02020603050405020304" pitchFamily="18" charset="0"/>
                          <a:cs typeface="Consolas" panose="020B0609020204030204" pitchFamily="49" charset="0"/>
                        </a:rPr>
                        <a:t>script </a:t>
                      </a:r>
                      <a:r>
                        <a:rPr lang="en-US" sz="1000" b="0" dirty="0">
                          <a:solidFill>
                            <a:srgbClr val="7F007F"/>
                          </a:solidFill>
                          <a:effectLst/>
                          <a:latin typeface="Consolas" panose="020B0609020204030204" pitchFamily="49" charset="0"/>
                          <a:ea typeface="Times New Roman" panose="02020603050405020304" pitchFamily="18" charset="0"/>
                          <a:cs typeface="Consolas" panose="020B0609020204030204" pitchFamily="49" charset="0"/>
                        </a:rPr>
                        <a:t>type</a:t>
                      </a:r>
                      <a:r>
                        <a:rPr lang="en-US" sz="1000" b="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000" b="0" i="1" dirty="0">
                          <a:solidFill>
                            <a:srgbClr val="2A00FF"/>
                          </a:solidFill>
                          <a:effectLst/>
                          <a:latin typeface="Consolas" panose="020B0609020204030204" pitchFamily="49" charset="0"/>
                          <a:ea typeface="Times New Roman" panose="02020603050405020304" pitchFamily="18" charset="0"/>
                          <a:cs typeface="Consolas" panose="020B0609020204030204" pitchFamily="49" charset="0"/>
                        </a:rPr>
                        <a:t>"text/</a:t>
                      </a:r>
                      <a:r>
                        <a:rPr lang="en-US" sz="1000" b="0" i="1" dirty="0" err="1">
                          <a:solidFill>
                            <a:srgbClr val="2A00FF"/>
                          </a:solidFill>
                          <a:effectLst/>
                          <a:latin typeface="Consolas" panose="020B0609020204030204" pitchFamily="49" charset="0"/>
                          <a:ea typeface="Times New Roman" panose="02020603050405020304" pitchFamily="18" charset="0"/>
                          <a:cs typeface="Consolas" panose="020B0609020204030204" pitchFamily="49" charset="0"/>
                        </a:rPr>
                        <a:t>javascript</a:t>
                      </a:r>
                      <a:r>
                        <a:rPr lang="en-US" sz="1000" b="0" i="1" dirty="0">
                          <a:solidFill>
                            <a:srgbClr val="2A00FF"/>
                          </a:solidFill>
                          <a:effectLst/>
                          <a:latin typeface="Consolas" panose="020B0609020204030204" pitchFamily="49" charset="0"/>
                          <a:ea typeface="Times New Roman" panose="02020603050405020304" pitchFamily="18" charset="0"/>
                          <a:cs typeface="Consolas" panose="020B0609020204030204" pitchFamily="49" charset="0"/>
                        </a:rPr>
                        <a:t>"</a:t>
                      </a:r>
                      <a:r>
                        <a:rPr lang="en-US" sz="1000" b="0" dirty="0">
                          <a:solidFill>
                            <a:srgbClr val="008080"/>
                          </a:solidFill>
                          <a:effectLst/>
                          <a:latin typeface="Consolas" panose="020B0609020204030204" pitchFamily="49" charset="0"/>
                          <a:ea typeface="Times New Roman" panose="02020603050405020304" pitchFamily="18" charset="0"/>
                          <a:cs typeface="Consolas" panose="020B0609020204030204" pitchFamily="49" charset="0"/>
                        </a:rPr>
                        <a:t>&gt;</a:t>
                      </a:r>
                      <a:endParaRPr lang="en-GB" sz="1200" b="1" dirty="0">
                        <a:solidFill>
                          <a:srgbClr val="3F7F7F"/>
                        </a:solidFill>
                        <a:effectLst/>
                        <a:latin typeface="Consolas" panose="020B0609020204030204" pitchFamily="49" charset="0"/>
                        <a:ea typeface="Times New Roman" panose="02020603050405020304" pitchFamily="18" charset="0"/>
                        <a:cs typeface="Consolas" panose="020B0609020204030204" pitchFamily="49" charset="0"/>
                      </a:endParaRPr>
                    </a:p>
                    <a:p>
                      <a:pPr marL="0" marR="0">
                        <a:spcBef>
                          <a:spcPts val="0"/>
                        </a:spcBef>
                        <a:spcAft>
                          <a:spcPts val="0"/>
                        </a:spcAft>
                      </a:pPr>
                      <a:r>
                        <a:rPr lang="en-US" sz="1000" b="0" dirty="0">
                          <a:solidFill>
                            <a:srgbClr val="7F0055"/>
                          </a:solidFill>
                          <a:effectLst/>
                          <a:latin typeface="Consolas" panose="020B0609020204030204" pitchFamily="49" charset="0"/>
                          <a:ea typeface="Times New Roman" panose="02020603050405020304" pitchFamily="18" charset="0"/>
                          <a:cs typeface="Consolas" panose="020B0609020204030204" pitchFamily="49" charset="0"/>
                        </a:rPr>
                        <a:t>  function</a:t>
                      </a:r>
                      <a:r>
                        <a:rPr lang="en-US" sz="1000" b="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check() {</a:t>
                      </a:r>
                      <a:endParaRPr lang="en-GB" sz="1200" b="1" dirty="0">
                        <a:solidFill>
                          <a:srgbClr val="3F7F7F"/>
                        </a:solidFill>
                        <a:effectLst/>
                        <a:latin typeface="Consolas" panose="020B0609020204030204" pitchFamily="49" charset="0"/>
                        <a:ea typeface="Times New Roman" panose="02020603050405020304" pitchFamily="18" charset="0"/>
                        <a:cs typeface="Consolas" panose="020B0609020204030204" pitchFamily="49" charset="0"/>
                      </a:endParaRPr>
                    </a:p>
                    <a:p>
                      <a:pPr marL="0" marR="0">
                        <a:spcBef>
                          <a:spcPts val="0"/>
                        </a:spcBef>
                        <a:spcAft>
                          <a:spcPts val="0"/>
                        </a:spcAft>
                      </a:pPr>
                      <a:r>
                        <a:rPr lang="en-US" sz="1000" b="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b="0" dirty="0">
                          <a:solidFill>
                            <a:srgbClr val="7F0055"/>
                          </a:solidFill>
                          <a:effectLst/>
                          <a:latin typeface="Consolas" panose="020B0609020204030204" pitchFamily="49" charset="0"/>
                          <a:ea typeface="Times New Roman" panose="02020603050405020304" pitchFamily="18" charset="0"/>
                          <a:cs typeface="Consolas" panose="020B0609020204030204" pitchFamily="49" charset="0"/>
                        </a:rPr>
                        <a:t>var</a:t>
                      </a:r>
                      <a:r>
                        <a:rPr lang="en-US" sz="1000" b="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email1 = </a:t>
                      </a:r>
                      <a:endParaRPr lang="en-GB" sz="1200" b="1" dirty="0">
                        <a:solidFill>
                          <a:srgbClr val="3F7F7F"/>
                        </a:solidFill>
                        <a:effectLst/>
                        <a:latin typeface="Consolas" panose="020B0609020204030204" pitchFamily="49" charset="0"/>
                        <a:ea typeface="Times New Roman" panose="02020603050405020304" pitchFamily="18" charset="0"/>
                        <a:cs typeface="Consolas" panose="020B0609020204030204" pitchFamily="49" charset="0"/>
                      </a:endParaRPr>
                    </a:p>
                    <a:p>
                      <a:pPr marL="0" marR="0">
                        <a:spcBef>
                          <a:spcPts val="0"/>
                        </a:spcBef>
                        <a:spcAft>
                          <a:spcPts val="0"/>
                        </a:spcAft>
                      </a:pPr>
                      <a:r>
                        <a:rPr lang="en-US" sz="1000" b="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b="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document.getElementById</a:t>
                      </a:r>
                      <a:r>
                        <a:rPr lang="en-US" sz="1000" b="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000" b="0" dirty="0">
                          <a:solidFill>
                            <a:srgbClr val="2A00FF"/>
                          </a:solidFill>
                          <a:effectLst/>
                          <a:latin typeface="Consolas" panose="020B0609020204030204" pitchFamily="49" charset="0"/>
                          <a:ea typeface="Times New Roman" panose="02020603050405020304" pitchFamily="18" charset="0"/>
                          <a:cs typeface="Consolas" panose="020B0609020204030204" pitchFamily="49" charset="0"/>
                        </a:rPr>
                        <a:t>'</a:t>
                      </a:r>
                      <a:r>
                        <a:rPr lang="en-US" sz="1000" b="0" dirty="0" err="1">
                          <a:solidFill>
                            <a:srgbClr val="2A00FF"/>
                          </a:solidFill>
                          <a:effectLst/>
                          <a:latin typeface="Consolas" panose="020B0609020204030204" pitchFamily="49" charset="0"/>
                          <a:ea typeface="Times New Roman" panose="02020603050405020304" pitchFamily="18" charset="0"/>
                          <a:cs typeface="Consolas" panose="020B0609020204030204" pitchFamily="49" charset="0"/>
                        </a:rPr>
                        <a:t>email_addr</a:t>
                      </a:r>
                      <a:r>
                        <a:rPr lang="en-US" sz="1000" b="0" dirty="0">
                          <a:solidFill>
                            <a:srgbClr val="2A00FF"/>
                          </a:solidFill>
                          <a:effectLst/>
                          <a:latin typeface="Consolas" panose="020B0609020204030204" pitchFamily="49" charset="0"/>
                          <a:ea typeface="Times New Roman" panose="02020603050405020304" pitchFamily="18" charset="0"/>
                          <a:cs typeface="Consolas" panose="020B0609020204030204" pitchFamily="49" charset="0"/>
                        </a:rPr>
                        <a:t>'</a:t>
                      </a:r>
                      <a:r>
                        <a:rPr lang="en-US" sz="1000" b="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GB" sz="1200" b="1" dirty="0">
                        <a:solidFill>
                          <a:srgbClr val="3F7F7F"/>
                        </a:solidFill>
                        <a:effectLst/>
                        <a:latin typeface="Consolas" panose="020B0609020204030204" pitchFamily="49" charset="0"/>
                        <a:ea typeface="Times New Roman" panose="02020603050405020304" pitchFamily="18" charset="0"/>
                        <a:cs typeface="Consolas" panose="020B0609020204030204" pitchFamily="49" charset="0"/>
                      </a:endParaRPr>
                    </a:p>
                    <a:p>
                      <a:pPr marL="0" marR="0">
                        <a:spcBef>
                          <a:spcPts val="0"/>
                        </a:spcBef>
                        <a:spcAft>
                          <a:spcPts val="0"/>
                        </a:spcAft>
                      </a:pPr>
                      <a:r>
                        <a:rPr lang="en-US" sz="1000" b="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b="0" dirty="0">
                          <a:solidFill>
                            <a:srgbClr val="7F0055"/>
                          </a:solidFill>
                          <a:effectLst/>
                          <a:latin typeface="Consolas" panose="020B0609020204030204" pitchFamily="49" charset="0"/>
                          <a:ea typeface="Times New Roman" panose="02020603050405020304" pitchFamily="18" charset="0"/>
                          <a:cs typeface="Consolas" panose="020B0609020204030204" pitchFamily="49" charset="0"/>
                        </a:rPr>
                        <a:t>var</a:t>
                      </a:r>
                      <a:r>
                        <a:rPr lang="en-US" sz="1000" b="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email2 = </a:t>
                      </a:r>
                      <a:endParaRPr lang="en-GB" sz="1200" b="1" dirty="0">
                        <a:solidFill>
                          <a:srgbClr val="3F7F7F"/>
                        </a:solidFill>
                        <a:effectLst/>
                        <a:latin typeface="Consolas" panose="020B0609020204030204" pitchFamily="49" charset="0"/>
                        <a:ea typeface="Times New Roman" panose="02020603050405020304" pitchFamily="18" charset="0"/>
                        <a:cs typeface="Consolas" panose="020B0609020204030204" pitchFamily="49" charset="0"/>
                      </a:endParaRPr>
                    </a:p>
                    <a:p>
                      <a:pPr marL="0" marR="0">
                        <a:spcBef>
                          <a:spcPts val="0"/>
                        </a:spcBef>
                        <a:spcAft>
                          <a:spcPts val="0"/>
                        </a:spcAft>
                      </a:pPr>
                      <a:r>
                        <a:rPr lang="en-US" sz="1000" b="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b="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document.getElementById</a:t>
                      </a:r>
                      <a:r>
                        <a:rPr lang="en-US" sz="1000" b="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000" b="0" dirty="0">
                          <a:solidFill>
                            <a:srgbClr val="2A00FF"/>
                          </a:solidFill>
                          <a:effectLst/>
                          <a:latin typeface="Consolas" panose="020B0609020204030204" pitchFamily="49" charset="0"/>
                          <a:ea typeface="Times New Roman" panose="02020603050405020304" pitchFamily="18" charset="0"/>
                          <a:cs typeface="Consolas" panose="020B0609020204030204" pitchFamily="49" charset="0"/>
                        </a:rPr>
                        <a:t>'</a:t>
                      </a:r>
                      <a:r>
                        <a:rPr lang="en-US" sz="1000" b="0" dirty="0" err="1">
                          <a:solidFill>
                            <a:srgbClr val="2A00FF"/>
                          </a:solidFill>
                          <a:effectLst/>
                          <a:latin typeface="Consolas" panose="020B0609020204030204" pitchFamily="49" charset="0"/>
                          <a:ea typeface="Times New Roman" panose="02020603050405020304" pitchFamily="18" charset="0"/>
                          <a:cs typeface="Consolas" panose="020B0609020204030204" pitchFamily="49" charset="0"/>
                        </a:rPr>
                        <a:t>email_repeat</a:t>
                      </a:r>
                      <a:r>
                        <a:rPr lang="en-US" sz="1000" b="0" dirty="0">
                          <a:solidFill>
                            <a:srgbClr val="2A00FF"/>
                          </a:solidFill>
                          <a:effectLst/>
                          <a:latin typeface="Consolas" panose="020B0609020204030204" pitchFamily="49" charset="0"/>
                          <a:ea typeface="Times New Roman" panose="02020603050405020304" pitchFamily="18" charset="0"/>
                          <a:cs typeface="Consolas" panose="020B0609020204030204" pitchFamily="49" charset="0"/>
                        </a:rPr>
                        <a:t>'</a:t>
                      </a:r>
                      <a:r>
                        <a:rPr lang="en-US" sz="1000" b="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GB" sz="1200" b="1" dirty="0">
                        <a:solidFill>
                          <a:srgbClr val="3F7F7F"/>
                        </a:solidFill>
                        <a:effectLst/>
                        <a:latin typeface="Consolas" panose="020B0609020204030204" pitchFamily="49" charset="0"/>
                        <a:ea typeface="Times New Roman" panose="02020603050405020304" pitchFamily="18" charset="0"/>
                        <a:cs typeface="Consolas" panose="020B0609020204030204" pitchFamily="49" charset="0"/>
                      </a:endParaRPr>
                    </a:p>
                    <a:p>
                      <a:pPr marL="0" marR="0">
                        <a:spcBef>
                          <a:spcPts val="0"/>
                        </a:spcBef>
                        <a:spcAft>
                          <a:spcPts val="0"/>
                        </a:spcAft>
                      </a:pPr>
                      <a:r>
                        <a:rPr lang="en-US" sz="1000" b="0" dirty="0">
                          <a:solidFill>
                            <a:srgbClr val="7F0055"/>
                          </a:solidFill>
                          <a:effectLst/>
                          <a:latin typeface="Consolas" panose="020B0609020204030204" pitchFamily="49" charset="0"/>
                          <a:ea typeface="Times New Roman" panose="02020603050405020304" pitchFamily="18" charset="0"/>
                          <a:cs typeface="Consolas" panose="020B0609020204030204" pitchFamily="49" charset="0"/>
                        </a:rPr>
                        <a:t>    if</a:t>
                      </a:r>
                      <a:r>
                        <a:rPr lang="en-US" sz="1000" b="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email1.value != email2.value) {</a:t>
                      </a:r>
                    </a:p>
                    <a:p>
                      <a:pPr marL="0" marR="0">
                        <a:spcBef>
                          <a:spcPts val="0"/>
                        </a:spcBef>
                        <a:spcAft>
                          <a:spcPts val="0"/>
                        </a:spcAft>
                      </a:pPr>
                      <a:r>
                        <a:rPr lang="en-US" sz="1000" b="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alert(</a:t>
                      </a:r>
                      <a:r>
                        <a:rPr lang="en-US" sz="1000" b="0" dirty="0">
                          <a:solidFill>
                            <a:srgbClr val="2A00FF"/>
                          </a:solidFill>
                          <a:effectLst/>
                          <a:latin typeface="Consolas" panose="020B0609020204030204" pitchFamily="49" charset="0"/>
                          <a:ea typeface="Times New Roman" panose="02020603050405020304" pitchFamily="18" charset="0"/>
                          <a:cs typeface="Consolas" panose="020B0609020204030204" pitchFamily="49" charset="0"/>
                        </a:rPr>
                        <a:t>"The two emails have to match"</a:t>
                      </a:r>
                      <a:r>
                        <a:rPr lang="en-US" sz="1000" b="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GB" sz="1200" b="1" dirty="0">
                        <a:solidFill>
                          <a:srgbClr val="3F7F7F"/>
                        </a:solidFill>
                        <a:effectLst/>
                        <a:latin typeface="Consolas" panose="020B0609020204030204" pitchFamily="49" charset="0"/>
                        <a:ea typeface="Times New Roman" panose="02020603050405020304" pitchFamily="18" charset="0"/>
                        <a:cs typeface="Consolas" panose="020B0609020204030204" pitchFamily="49" charset="0"/>
                      </a:endParaRPr>
                    </a:p>
                    <a:p>
                      <a:pPr marL="0" marR="0">
                        <a:spcBef>
                          <a:spcPts val="0"/>
                        </a:spcBef>
                        <a:spcAft>
                          <a:spcPts val="0"/>
                        </a:spcAft>
                      </a:pPr>
                      <a:r>
                        <a:rPr lang="en-US" sz="1000" b="1"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b="1" u="sng" dirty="0">
                          <a:solidFill>
                            <a:srgbClr val="7F0055"/>
                          </a:solidFill>
                          <a:effectLst/>
                          <a:latin typeface="Consolas" panose="020B0609020204030204" pitchFamily="49" charset="0"/>
                          <a:ea typeface="Times New Roman" panose="02020603050405020304" pitchFamily="18" charset="0"/>
                          <a:cs typeface="Consolas" panose="020B0609020204030204" pitchFamily="49" charset="0"/>
                        </a:rPr>
                        <a:t>return</a:t>
                      </a:r>
                      <a:r>
                        <a:rPr lang="en-US" sz="1000" b="1" u="sng"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b="1" u="sng" dirty="0">
                          <a:solidFill>
                            <a:srgbClr val="7F0055"/>
                          </a:solidFill>
                          <a:effectLst/>
                          <a:latin typeface="Consolas" panose="020B0609020204030204" pitchFamily="49" charset="0"/>
                          <a:ea typeface="Times New Roman" panose="02020603050405020304" pitchFamily="18" charset="0"/>
                          <a:cs typeface="Consolas" panose="020B0609020204030204" pitchFamily="49" charset="0"/>
                        </a:rPr>
                        <a:t>false</a:t>
                      </a:r>
                      <a:r>
                        <a:rPr lang="en-US" sz="1000" b="1" u="sng"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GB" sz="1200" b="1" dirty="0">
                        <a:solidFill>
                          <a:srgbClr val="3F7F7F"/>
                        </a:solidFill>
                        <a:effectLst/>
                        <a:latin typeface="Consolas" panose="020B0609020204030204" pitchFamily="49" charset="0"/>
                        <a:ea typeface="Times New Roman" panose="02020603050405020304" pitchFamily="18" charset="0"/>
                        <a:cs typeface="Consolas" panose="020B0609020204030204" pitchFamily="49" charset="0"/>
                      </a:endParaRPr>
                    </a:p>
                    <a:p>
                      <a:pPr marL="0" marR="0">
                        <a:spcBef>
                          <a:spcPts val="0"/>
                        </a:spcBef>
                        <a:spcAft>
                          <a:spcPts val="0"/>
                        </a:spcAft>
                      </a:pPr>
                      <a:r>
                        <a:rPr lang="en-US" sz="1000" b="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p>
                    <a:p>
                      <a:pPr marL="0" marR="0">
                        <a:spcBef>
                          <a:spcPts val="0"/>
                        </a:spcBef>
                        <a:spcAft>
                          <a:spcPts val="0"/>
                        </a:spcAft>
                      </a:pPr>
                      <a:r>
                        <a:rPr lang="en-GB" sz="1200" b="1" dirty="0">
                          <a:solidFill>
                            <a:srgbClr val="3F7F7F"/>
                          </a:solidFill>
                          <a:effectLst/>
                          <a:latin typeface="Consolas" panose="020B0609020204030204" pitchFamily="49" charset="0"/>
                          <a:ea typeface="Times New Roman" panose="02020603050405020304" pitchFamily="18" charset="0"/>
                          <a:cs typeface="Consolas" panose="020B0609020204030204" pitchFamily="49" charset="0"/>
                        </a:rPr>
                        <a:t>    return true;</a:t>
                      </a:r>
                    </a:p>
                    <a:p>
                      <a:pPr marL="0" marR="0">
                        <a:spcBef>
                          <a:spcPts val="0"/>
                        </a:spcBef>
                        <a:spcAft>
                          <a:spcPts val="0"/>
                        </a:spcAft>
                      </a:pPr>
                      <a:r>
                        <a:rPr lang="en-US" sz="1000" b="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en-GB" sz="1200" b="1" dirty="0">
                        <a:solidFill>
                          <a:srgbClr val="3F7F7F"/>
                        </a:solidFill>
                        <a:effectLst/>
                        <a:latin typeface="Consolas" panose="020B0609020204030204" pitchFamily="49" charset="0"/>
                        <a:ea typeface="Times New Roman" panose="02020603050405020304" pitchFamily="18" charset="0"/>
                        <a:cs typeface="Consolas" panose="020B0609020204030204" pitchFamily="49" charset="0"/>
                      </a:endParaRPr>
                    </a:p>
                    <a:p>
                      <a:pPr marL="0" marR="0">
                        <a:spcBef>
                          <a:spcPts val="0"/>
                        </a:spcBef>
                        <a:spcAft>
                          <a:spcPts val="0"/>
                        </a:spcAft>
                      </a:pPr>
                      <a:r>
                        <a:rPr lang="en-US" sz="1000" b="0" dirty="0">
                          <a:solidFill>
                            <a:srgbClr val="008080"/>
                          </a:solidFill>
                          <a:effectLst/>
                          <a:latin typeface="Consolas" panose="020B0609020204030204" pitchFamily="49" charset="0"/>
                          <a:ea typeface="Times New Roman" panose="02020603050405020304" pitchFamily="18" charset="0"/>
                          <a:cs typeface="Consolas" panose="020B0609020204030204" pitchFamily="49" charset="0"/>
                        </a:rPr>
                        <a:t>&lt;/</a:t>
                      </a:r>
                      <a:r>
                        <a:rPr lang="en-US" sz="1000" b="0" dirty="0">
                          <a:solidFill>
                            <a:srgbClr val="3F7F7F"/>
                          </a:solidFill>
                          <a:effectLst/>
                          <a:latin typeface="Consolas" panose="020B0609020204030204" pitchFamily="49" charset="0"/>
                          <a:ea typeface="Times New Roman" panose="02020603050405020304" pitchFamily="18" charset="0"/>
                          <a:cs typeface="Consolas" panose="020B0609020204030204" pitchFamily="49" charset="0"/>
                        </a:rPr>
                        <a:t>script</a:t>
                      </a:r>
                      <a:r>
                        <a:rPr lang="en-US" sz="1000" b="0" dirty="0">
                          <a:solidFill>
                            <a:srgbClr val="008080"/>
                          </a:solidFill>
                          <a:effectLst/>
                          <a:latin typeface="Consolas" panose="020B0609020204030204" pitchFamily="49" charset="0"/>
                          <a:ea typeface="Times New Roman" panose="02020603050405020304" pitchFamily="18" charset="0"/>
                          <a:cs typeface="Consolas" panose="020B0609020204030204" pitchFamily="49" charset="0"/>
                        </a:rPr>
                        <a:t>&gt;</a:t>
                      </a:r>
                      <a:endParaRPr lang="en-GB" sz="1200" b="1" dirty="0">
                        <a:solidFill>
                          <a:srgbClr val="3F7F7F"/>
                        </a:solidFill>
                        <a:effectLst/>
                        <a:latin typeface="Consolas" panose="020B0609020204030204" pitchFamily="49" charset="0"/>
                        <a:ea typeface="Times New Roman" panose="02020603050405020304" pitchFamily="18" charset="0"/>
                        <a:cs typeface="Consolas" panose="020B0609020204030204" pitchFamily="49" charset="0"/>
                      </a:endParaRPr>
                    </a:p>
                  </a:txBody>
                  <a:tcPr marL="68580" marR="68580" marT="0" marB="0"/>
                </a:tc>
                <a:extLst>
                  <a:ext uri="{0D108BD9-81ED-4DB2-BD59-A6C34878D82A}">
                    <a16:rowId xmlns:a16="http://schemas.microsoft.com/office/drawing/2014/main" val="1384982867"/>
                  </a:ext>
                </a:extLst>
              </a:tr>
              <a:tr h="581128">
                <a:tc>
                  <a:txBody>
                    <a:bodyPr/>
                    <a:lstStyle/>
                    <a:p>
                      <a:endParaRPr lang="en-GB" sz="1200" b="1" i="0" u="none" strike="noStrike" cap="none" dirty="0">
                        <a:solidFill>
                          <a:schemeClr val="tx1"/>
                        </a:solidFill>
                        <a:effectLst/>
                        <a:latin typeface="+mn-lt"/>
                        <a:ea typeface="+mn-ea"/>
                        <a:cs typeface="+mn-cs"/>
                        <a:sym typeface="Arial"/>
                      </a:endParaRPr>
                    </a:p>
                  </a:txBody>
                  <a:tcPr/>
                </a:tc>
                <a:tc>
                  <a:txBody>
                    <a:bodyPr/>
                    <a:lstStyle/>
                    <a:p>
                      <a:pPr marL="0" marR="0">
                        <a:spcBef>
                          <a:spcPts val="0"/>
                        </a:spcBef>
                        <a:spcAft>
                          <a:spcPts val="0"/>
                        </a:spcAft>
                      </a:pPr>
                      <a:endParaRPr lang="en-GB" sz="1200" b="1" dirty="0">
                        <a:solidFill>
                          <a:srgbClr val="3F7F7F"/>
                        </a:solidFill>
                        <a:effectLst/>
                        <a:latin typeface="Consolas" panose="020B0609020204030204" pitchFamily="49" charset="0"/>
                        <a:ea typeface="Times New Roman" panose="02020603050405020304" pitchFamily="18" charset="0"/>
                        <a:cs typeface="Consolas" panose="020B0609020204030204" pitchFamily="49" charset="0"/>
                      </a:endParaRPr>
                    </a:p>
                  </a:txBody>
                  <a:tcPr marL="68580" marR="68580" marT="0" marB="0"/>
                </a:tc>
                <a:extLst>
                  <a:ext uri="{0D108BD9-81ED-4DB2-BD59-A6C34878D82A}">
                    <a16:rowId xmlns:a16="http://schemas.microsoft.com/office/drawing/2014/main" val="36179391"/>
                  </a:ext>
                </a:extLst>
              </a:tr>
            </a:tbl>
          </a:graphicData>
        </a:graphic>
      </p:graphicFrame>
    </p:spTree>
    <p:extLst>
      <p:ext uri="{BB962C8B-B14F-4D97-AF65-F5344CB8AC3E}">
        <p14:creationId xmlns:p14="http://schemas.microsoft.com/office/powerpoint/2010/main" val="34344494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94A9-2708-40FF-B04E-8DF750B129AB}"/>
              </a:ext>
            </a:extLst>
          </p:cNvPr>
          <p:cNvSpPr>
            <a:spLocks noGrp="1"/>
          </p:cNvSpPr>
          <p:nvPr>
            <p:ph type="title"/>
          </p:nvPr>
        </p:nvSpPr>
        <p:spPr/>
        <p:txBody>
          <a:bodyPr/>
          <a:lstStyle/>
          <a:p>
            <a:r>
              <a:rPr lang="en-CA" dirty="0"/>
              <a:t>Regular Expressions</a:t>
            </a:r>
          </a:p>
        </p:txBody>
      </p:sp>
      <p:sp>
        <p:nvSpPr>
          <p:cNvPr id="3" name="Text Placeholder 2">
            <a:extLst>
              <a:ext uri="{FF2B5EF4-FFF2-40B4-BE49-F238E27FC236}">
                <a16:creationId xmlns:a16="http://schemas.microsoft.com/office/drawing/2014/main" id="{B708E3DB-49CC-4034-8388-BF1A1FF77203}"/>
              </a:ext>
            </a:extLst>
          </p:cNvPr>
          <p:cNvSpPr>
            <a:spLocks noGrp="1"/>
          </p:cNvSpPr>
          <p:nvPr>
            <p:ph type="body" idx="1"/>
          </p:nvPr>
        </p:nvSpPr>
        <p:spPr>
          <a:xfrm>
            <a:off x="376084" y="805512"/>
            <a:ext cx="8480322" cy="3532476"/>
          </a:xfrm>
        </p:spPr>
        <p:txBody>
          <a:bodyPr/>
          <a:lstStyle/>
          <a:p>
            <a:pPr marL="114300" indent="0">
              <a:buNone/>
            </a:pPr>
            <a:r>
              <a:rPr lang="en-US" sz="1800" b="0" i="0" u="none" strike="noStrike" baseline="0" dirty="0">
                <a:solidFill>
                  <a:srgbClr val="000000"/>
                </a:solidFill>
                <a:latin typeface="+mj-lt"/>
              </a:rPr>
              <a:t>A </a:t>
            </a:r>
            <a:r>
              <a:rPr lang="en-US" sz="1800" b="1" i="0" u="none" strike="noStrike" baseline="0" dirty="0">
                <a:solidFill>
                  <a:srgbClr val="009A9A"/>
                </a:solidFill>
                <a:latin typeface="+mj-lt"/>
              </a:rPr>
              <a:t>regular expression </a:t>
            </a:r>
            <a:r>
              <a:rPr lang="en-US" sz="1800" b="0" i="0" u="none" strike="noStrike" baseline="0" dirty="0">
                <a:solidFill>
                  <a:srgbClr val="000000"/>
                </a:solidFill>
                <a:latin typeface="+mj-lt"/>
              </a:rPr>
              <a:t>is a set of special characters that define a pattern.</a:t>
            </a:r>
          </a:p>
          <a:p>
            <a:pPr marL="114300" indent="0" algn="l">
              <a:buNone/>
            </a:pPr>
            <a:r>
              <a:rPr lang="en-US" sz="1800" b="0" i="0" u="none" strike="noStrike" baseline="0" dirty="0">
                <a:solidFill>
                  <a:srgbClr val="000000"/>
                </a:solidFill>
                <a:latin typeface="+mj-lt"/>
              </a:rPr>
              <a:t>A regular expression consists of two types of characters: literals and metacharacters.</a:t>
            </a:r>
          </a:p>
          <a:p>
            <a:pPr marL="114300" indent="0" algn="l">
              <a:buNone/>
            </a:pPr>
            <a:r>
              <a:rPr lang="en-US" sz="1800" b="0" i="0" u="none" strike="noStrike" baseline="0" dirty="0">
                <a:solidFill>
                  <a:srgbClr val="000000"/>
                </a:solidFill>
                <a:latin typeface="+mj-lt"/>
              </a:rPr>
              <a:t>A </a:t>
            </a:r>
            <a:r>
              <a:rPr lang="en-US" sz="1800" b="1" i="0" u="none" strike="noStrike" baseline="0" dirty="0">
                <a:solidFill>
                  <a:srgbClr val="009A9A"/>
                </a:solidFill>
                <a:latin typeface="+mj-lt"/>
              </a:rPr>
              <a:t>literal </a:t>
            </a:r>
            <a:r>
              <a:rPr lang="en-US" sz="1800" b="0" i="0" u="none" strike="noStrike" baseline="0" dirty="0">
                <a:solidFill>
                  <a:srgbClr val="000000"/>
                </a:solidFill>
                <a:latin typeface="+mj-lt"/>
              </a:rPr>
              <a:t>is just a character you wish to match in the target (i.e., the text that you are searching within). </a:t>
            </a:r>
          </a:p>
          <a:p>
            <a:pPr marL="114300" indent="0" algn="l">
              <a:buNone/>
            </a:pPr>
            <a:r>
              <a:rPr lang="en-US" sz="1800" b="0" i="0" u="none" strike="noStrike" baseline="0" dirty="0">
                <a:solidFill>
                  <a:srgbClr val="000000"/>
                </a:solidFill>
                <a:latin typeface="+mj-lt"/>
              </a:rPr>
              <a:t>A </a:t>
            </a:r>
            <a:r>
              <a:rPr lang="en-US" sz="1800" b="1" i="0" u="none" strike="noStrike" baseline="0" dirty="0">
                <a:solidFill>
                  <a:srgbClr val="009A9A"/>
                </a:solidFill>
                <a:latin typeface="+mj-lt"/>
              </a:rPr>
              <a:t>metacharacter </a:t>
            </a:r>
            <a:r>
              <a:rPr lang="en-US" sz="1800" b="0" i="0" u="none" strike="noStrike" baseline="0" dirty="0">
                <a:solidFill>
                  <a:srgbClr val="000000"/>
                </a:solidFill>
                <a:latin typeface="+mj-lt"/>
              </a:rPr>
              <a:t>is a special symbol that acts as a command to the regular expression parser (there are 14, listed below).</a:t>
            </a:r>
          </a:p>
          <a:p>
            <a:pPr marL="114300" indent="0" algn="l">
              <a:buNone/>
            </a:pPr>
            <a:r>
              <a:rPr lang="en-CA" sz="1800" b="0" i="0" u="none" strike="noStrike" baseline="0" dirty="0">
                <a:latin typeface="+mj-lt"/>
              </a:rPr>
              <a:t>	</a:t>
            </a:r>
            <a:r>
              <a:rPr lang="en-CA" sz="1800" b="1" i="0" u="none" strike="noStrike" baseline="0" dirty="0">
                <a:latin typeface="+mj-lt"/>
              </a:rPr>
              <a:t>. [ ] \ ( ) ^ $ | * ? { } +</a:t>
            </a:r>
          </a:p>
        </p:txBody>
      </p:sp>
      <p:sp>
        <p:nvSpPr>
          <p:cNvPr id="4" name="TextBox 3">
            <a:extLst>
              <a:ext uri="{FF2B5EF4-FFF2-40B4-BE49-F238E27FC236}">
                <a16:creationId xmlns:a16="http://schemas.microsoft.com/office/drawing/2014/main" id="{FC69DF2D-3804-80DD-D98A-3A446BBD9D00}"/>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27919234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94A9-2708-40FF-B04E-8DF750B129AB}"/>
              </a:ext>
            </a:extLst>
          </p:cNvPr>
          <p:cNvSpPr>
            <a:spLocks noGrp="1"/>
          </p:cNvSpPr>
          <p:nvPr>
            <p:ph type="title"/>
          </p:nvPr>
        </p:nvSpPr>
        <p:spPr/>
        <p:txBody>
          <a:bodyPr/>
          <a:lstStyle/>
          <a:p>
            <a:r>
              <a:rPr lang="en-CA" dirty="0"/>
              <a:t>Regular Expression Syntax (ii)</a:t>
            </a:r>
          </a:p>
        </p:txBody>
      </p:sp>
      <p:sp>
        <p:nvSpPr>
          <p:cNvPr id="3" name="Text Placeholder 2">
            <a:extLst>
              <a:ext uri="{FF2B5EF4-FFF2-40B4-BE49-F238E27FC236}">
                <a16:creationId xmlns:a16="http://schemas.microsoft.com/office/drawing/2014/main" id="{B708E3DB-49CC-4034-8388-BF1A1FF77203}"/>
              </a:ext>
            </a:extLst>
          </p:cNvPr>
          <p:cNvSpPr>
            <a:spLocks noGrp="1"/>
          </p:cNvSpPr>
          <p:nvPr>
            <p:ph type="body" idx="1"/>
          </p:nvPr>
        </p:nvSpPr>
        <p:spPr>
          <a:xfrm>
            <a:off x="457200" y="805512"/>
            <a:ext cx="8355600" cy="3532476"/>
          </a:xfrm>
        </p:spPr>
        <p:txBody>
          <a:bodyPr/>
          <a:lstStyle/>
          <a:p>
            <a:pPr marL="114300" indent="0" algn="l">
              <a:buNone/>
            </a:pPr>
            <a:r>
              <a:rPr lang="en-US" b="0" i="0" u="none" strike="noStrike" baseline="0" dirty="0">
                <a:solidFill>
                  <a:srgbClr val="000000"/>
                </a:solidFill>
                <a:latin typeface="+mj-lt"/>
              </a:rPr>
              <a:t>In JavaScript, regular expressions are case sensitive and contained within forward slashes. For instance</a:t>
            </a:r>
          </a:p>
          <a:p>
            <a:pPr marL="114300" indent="0" algn="l">
              <a:buNone/>
            </a:pPr>
            <a:r>
              <a:rPr lang="en-CA" b="1" i="0" u="none" strike="noStrike" baseline="0" dirty="0">
                <a:latin typeface="+mj-lt"/>
                <a:cs typeface="Calibri" panose="020F0502020204030204" pitchFamily="34" charset="0"/>
              </a:rPr>
              <a:t>let pattern = /ran/;</a:t>
            </a:r>
            <a:endParaRPr lang="en-US" b="1" dirty="0">
              <a:solidFill>
                <a:srgbClr val="000000"/>
              </a:solidFill>
              <a:latin typeface="+mj-lt"/>
              <a:cs typeface="Calibri" panose="020F0502020204030204" pitchFamily="34" charset="0"/>
            </a:endParaRPr>
          </a:p>
          <a:p>
            <a:pPr marL="114300" indent="0" algn="l">
              <a:buNone/>
            </a:pPr>
            <a:r>
              <a:rPr lang="en-US" b="0" i="0" u="none" strike="noStrike" baseline="0" dirty="0">
                <a:latin typeface="+mj-lt"/>
              </a:rPr>
              <a:t>will find matches in all three of the following strings:</a:t>
            </a:r>
          </a:p>
          <a:p>
            <a:pPr marL="114300" indent="0" algn="l">
              <a:buNone/>
            </a:pPr>
            <a:r>
              <a:rPr lang="en-CA" b="1" i="0" u="none" strike="noStrike" baseline="0" dirty="0">
                <a:latin typeface="+mj-lt"/>
                <a:cs typeface="Calibri" panose="020F0502020204030204" pitchFamily="34" charset="0"/>
              </a:rPr>
              <a:t>'randy </a:t>
            </a:r>
            <a:r>
              <a:rPr lang="en-CA" b="1" i="0" u="none" strike="noStrike" baseline="0" dirty="0" err="1">
                <a:latin typeface="+mj-lt"/>
                <a:cs typeface="Calibri" panose="020F0502020204030204" pitchFamily="34" charset="0"/>
              </a:rPr>
              <a:t>connolly</a:t>
            </a:r>
            <a:r>
              <a:rPr lang="en-CA" b="1" i="0" u="none" strike="noStrike" baseline="0" dirty="0">
                <a:latin typeface="+mj-lt"/>
                <a:cs typeface="Calibri" panose="020F0502020204030204" pitchFamily="34" charset="0"/>
              </a:rPr>
              <a:t>'</a:t>
            </a:r>
          </a:p>
          <a:p>
            <a:pPr marL="114300" indent="0" algn="l">
              <a:buNone/>
            </a:pPr>
            <a:r>
              <a:rPr lang="en-US" b="1" i="0" u="none" strike="noStrike" baseline="0" dirty="0">
                <a:latin typeface="+mj-lt"/>
                <a:cs typeface="Calibri" panose="020F0502020204030204" pitchFamily="34" charset="0"/>
              </a:rPr>
              <a:t>'Sue ran to the store'</a:t>
            </a:r>
          </a:p>
          <a:p>
            <a:pPr marL="114300" indent="0" algn="l">
              <a:buNone/>
            </a:pPr>
            <a:r>
              <a:rPr lang="en-US" b="1" dirty="0">
                <a:solidFill>
                  <a:srgbClr val="FF0000"/>
                </a:solidFill>
                <a:latin typeface="+mj-lt"/>
                <a:cs typeface="Calibri" panose="020F0502020204030204" pitchFamily="34" charset="0"/>
              </a:rPr>
              <a:t>Note: The provided annex document gives more details about REGEX with </a:t>
            </a:r>
            <a:r>
              <a:rPr lang="en-US" b="1" dirty="0" err="1">
                <a:solidFill>
                  <a:srgbClr val="FF0000"/>
                </a:solidFill>
                <a:latin typeface="+mj-lt"/>
                <a:cs typeface="Calibri" panose="020F0502020204030204" pitchFamily="34" charset="0"/>
              </a:rPr>
              <a:t>javascript</a:t>
            </a:r>
            <a:r>
              <a:rPr lang="en-US" b="1" dirty="0">
                <a:solidFill>
                  <a:srgbClr val="FF0000"/>
                </a:solidFill>
                <a:latin typeface="+mj-lt"/>
                <a:cs typeface="Calibri" panose="020F0502020204030204" pitchFamily="34" charset="0"/>
              </a:rPr>
              <a:t>.</a:t>
            </a:r>
          </a:p>
          <a:p>
            <a:pPr marL="114300" indent="0" algn="l">
              <a:buNone/>
            </a:pPr>
            <a:r>
              <a:rPr lang="en-US" b="1" dirty="0">
                <a:solidFill>
                  <a:schemeClr val="tx1"/>
                </a:solidFill>
                <a:latin typeface="+mj-lt"/>
                <a:cs typeface="Calibri" panose="020F0502020204030204" pitchFamily="34" charset="0"/>
              </a:rPr>
              <a:t>Examples: "</a:t>
            </a:r>
            <a:r>
              <a:rPr lang="en-US" b="1" dirty="0" err="1">
                <a:solidFill>
                  <a:schemeClr val="tx1"/>
                </a:solidFill>
                <a:latin typeface="+mj-lt"/>
                <a:cs typeface="Calibri" panose="020F0502020204030204" pitchFamily="34" charset="0"/>
              </a:rPr>
              <a:t>crce</a:t>
            </a:r>
            <a:r>
              <a:rPr lang="en-US" b="1" dirty="0">
                <a:solidFill>
                  <a:schemeClr val="tx1"/>
                </a:solidFill>
                <a:latin typeface="+mj-lt"/>
                <a:cs typeface="Calibri" panose="020F0502020204030204" pitchFamily="34" charset="0"/>
              </a:rPr>
              <a:t>".match(/[a-z]/g)      ,       /[a-z]/</a:t>
            </a:r>
            <a:r>
              <a:rPr lang="en-US" b="1" dirty="0" err="1">
                <a:solidFill>
                  <a:schemeClr val="tx1"/>
                </a:solidFill>
                <a:latin typeface="+mj-lt"/>
                <a:cs typeface="Calibri" panose="020F0502020204030204" pitchFamily="34" charset="0"/>
              </a:rPr>
              <a:t>i.test</a:t>
            </a:r>
            <a:r>
              <a:rPr lang="en-US" b="1" dirty="0">
                <a:solidFill>
                  <a:schemeClr val="tx1"/>
                </a:solidFill>
                <a:latin typeface="+mj-lt"/>
                <a:cs typeface="Calibri" panose="020F0502020204030204" pitchFamily="34" charset="0"/>
              </a:rPr>
              <a:t>("vssdfs21321vsv")</a:t>
            </a:r>
          </a:p>
        </p:txBody>
      </p:sp>
    </p:spTree>
    <p:extLst>
      <p:ext uri="{BB962C8B-B14F-4D97-AF65-F5344CB8AC3E}">
        <p14:creationId xmlns:p14="http://schemas.microsoft.com/office/powerpoint/2010/main" val="11332295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a:extLst>
              <a:ext uri="{C183D7F6-B498-43B3-948B-1728B52AA6E4}">
                <adec:decorative xmlns:adec="http://schemas.microsoft.com/office/drawing/2017/decorative" val="0"/>
              </a:ext>
            </a:extLst>
          </p:cNvPr>
          <p:cNvSpPr txBox="1">
            <a:spLocks noGrp="1"/>
          </p:cNvSpPr>
          <p:nvPr>
            <p:ph type="title"/>
          </p:nvPr>
        </p:nvSpPr>
        <p:spPr>
          <a:xfrm>
            <a:off x="457200" y="161528"/>
            <a:ext cx="8229600" cy="4671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7FA3"/>
              </a:buClr>
              <a:buSzPts val="3600"/>
              <a:buFont typeface="Times New Roman"/>
              <a:buNone/>
            </a:pPr>
            <a:r>
              <a:rPr lang="en" dirty="0"/>
              <a:t>Fundamentals of Web Development</a:t>
            </a:r>
            <a:endParaRPr dirty="0"/>
          </a:p>
        </p:txBody>
      </p:sp>
      <p:sp>
        <p:nvSpPr>
          <p:cNvPr id="168" name="Google Shape;168;p28"/>
          <p:cNvSpPr txBox="1">
            <a:spLocks noGrp="1"/>
          </p:cNvSpPr>
          <p:nvPr>
            <p:ph type="body" idx="1"/>
          </p:nvPr>
        </p:nvSpPr>
        <p:spPr>
          <a:xfrm>
            <a:off x="457200" y="800098"/>
            <a:ext cx="8229600" cy="8750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7FA3"/>
              </a:buClr>
              <a:buSzPts val="2000"/>
              <a:buFont typeface="Arial"/>
              <a:buNone/>
            </a:pPr>
            <a:r>
              <a:rPr lang="en" dirty="0"/>
              <a:t>Third Edition</a:t>
            </a:r>
            <a:r>
              <a:rPr lang="en-US" dirty="0"/>
              <a:t> by Randy Connolly and Ricardo Hoar</a:t>
            </a:r>
            <a:endParaRPr dirty="0"/>
          </a:p>
        </p:txBody>
      </p:sp>
      <p:sp>
        <p:nvSpPr>
          <p:cNvPr id="170" name="Google Shape;170;p28"/>
          <p:cNvSpPr txBox="1">
            <a:spLocks noGrp="1"/>
          </p:cNvSpPr>
          <p:nvPr>
            <p:ph type="body" idx="4"/>
          </p:nvPr>
        </p:nvSpPr>
        <p:spPr>
          <a:xfrm>
            <a:off x="4133386" y="1897814"/>
            <a:ext cx="4114800" cy="824604"/>
          </a:xfrm>
          <a:prstGeom prst="rect">
            <a:avLst/>
          </a:prstGeom>
          <a:noFill/>
          <a:ln>
            <a:noFill/>
          </a:ln>
        </p:spPr>
        <p:txBody>
          <a:bodyPr spcFirstLastPara="1" wrap="square" lIns="91425" tIns="91425" rIns="91425" bIns="91425" anchor="t" anchorCtr="0">
            <a:noAutofit/>
          </a:bodyPr>
          <a:lstStyle/>
          <a:p>
            <a:pPr algn="ctr"/>
            <a:r>
              <a:rPr lang="en-US" sz="2600" b="0" i="0" u="none" strike="noStrike" baseline="0" dirty="0">
                <a:solidFill>
                  <a:schemeClr val="tx1"/>
                </a:solidFill>
                <a:latin typeface="+mj-lt"/>
              </a:rPr>
              <a:t>JavaScript Part 3:</a:t>
            </a:r>
          </a:p>
          <a:p>
            <a:pPr algn="ctr"/>
            <a:r>
              <a:rPr lang="en-US" sz="2600" b="0" i="0" u="none" strike="noStrike" baseline="0" dirty="0">
                <a:solidFill>
                  <a:schemeClr val="tx1"/>
                </a:solidFill>
                <a:latin typeface="+mj-lt"/>
              </a:rPr>
              <a:t>Additional Features</a:t>
            </a:r>
            <a:endParaRPr lang="en-US" sz="2600" dirty="0">
              <a:solidFill>
                <a:schemeClr val="tx1"/>
              </a:solidFill>
              <a:latin typeface="+mj-lt"/>
            </a:endParaRPr>
          </a:p>
        </p:txBody>
      </p:sp>
      <p:pic>
        <p:nvPicPr>
          <p:cNvPr id="172" name="Google Shape;172;p28">
            <a:extLst>
              <a:ext uri="{C183D7F6-B498-43B3-948B-1728B52AA6E4}">
                <adec:decorative xmlns:adec="http://schemas.microsoft.com/office/drawing/2017/decorative" val="1"/>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57200" y="1200150"/>
            <a:ext cx="2718259" cy="3363250"/>
          </a:xfrm>
          <a:prstGeom prst="rect">
            <a:avLst/>
          </a:prstGeom>
          <a:noFill/>
          <a:ln>
            <a:noFill/>
          </a:ln>
        </p:spPr>
      </p:pic>
      <p:sp>
        <p:nvSpPr>
          <p:cNvPr id="171" name="Google Shape;171;p28"/>
          <p:cNvSpPr txBox="1">
            <a:spLocks noGrp="1"/>
          </p:cNvSpPr>
          <p:nvPr>
            <p:ph type="body" idx="6"/>
          </p:nvPr>
        </p:nvSpPr>
        <p:spPr>
          <a:xfrm>
            <a:off x="2169825" y="4816187"/>
            <a:ext cx="6589712" cy="171450"/>
          </a:xfrm>
          <a:prstGeom prst="rect">
            <a:avLst/>
          </a:prstGeom>
          <a:noFill/>
          <a:ln>
            <a:noFill/>
          </a:ln>
        </p:spPr>
        <p:txBody>
          <a:bodyPr spcFirstLastPara="1" wrap="square" lIns="91425" tIns="91425" rIns="91425" bIns="91425" anchor="ctr" anchorCtr="0">
            <a:noAutofit/>
          </a:bodyPr>
          <a:lstStyle/>
          <a:p>
            <a:pPr marL="256032" lvl="0" indent="-154432" algn="r" rtl="0">
              <a:lnSpc>
                <a:spcPct val="100000"/>
              </a:lnSpc>
              <a:spcBef>
                <a:spcPts val="0"/>
              </a:spcBef>
              <a:spcAft>
                <a:spcPts val="0"/>
              </a:spcAft>
              <a:buSzPts val="1200"/>
              <a:buNone/>
            </a:pPr>
            <a:r>
              <a:rPr lang="en" sz="1200" b="0" dirty="0">
                <a:latin typeface="Verdana"/>
                <a:ea typeface="Verdana"/>
                <a:cs typeface="Verdana"/>
                <a:sym typeface="Verdana"/>
              </a:rPr>
              <a:t>Copyright © 2021, 2018, 2015 Pearson Education, Inc. All Rights Reserved</a:t>
            </a:r>
            <a:endParaRPr dirty="0"/>
          </a:p>
        </p:txBody>
      </p:sp>
      <p:pic>
        <p:nvPicPr>
          <p:cNvPr id="173" name="Google Shape;173;p28" descr="Pearson Logo"/>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84463" y="4839954"/>
            <a:ext cx="688501" cy="20993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41D20-CAFC-4DCA-B05E-6F3436E93AA3}"/>
              </a:ext>
            </a:extLst>
          </p:cNvPr>
          <p:cNvSpPr>
            <a:spLocks noGrp="1"/>
          </p:cNvSpPr>
          <p:nvPr>
            <p:ph type="title"/>
          </p:nvPr>
        </p:nvSpPr>
        <p:spPr/>
        <p:txBody>
          <a:bodyPr/>
          <a:lstStyle/>
          <a:p>
            <a:r>
              <a:rPr lang="en-CA" dirty="0"/>
              <a:t>Array Functions</a:t>
            </a:r>
          </a:p>
        </p:txBody>
      </p:sp>
      <p:sp>
        <p:nvSpPr>
          <p:cNvPr id="3" name="Text Placeholder 2">
            <a:extLst>
              <a:ext uri="{FF2B5EF4-FFF2-40B4-BE49-F238E27FC236}">
                <a16:creationId xmlns:a16="http://schemas.microsoft.com/office/drawing/2014/main" id="{DB4E528D-0F00-47EB-A35A-CC15E58FF48B}"/>
              </a:ext>
            </a:extLst>
          </p:cNvPr>
          <p:cNvSpPr>
            <a:spLocks noGrp="1"/>
          </p:cNvSpPr>
          <p:nvPr>
            <p:ph type="body" idx="1"/>
          </p:nvPr>
        </p:nvSpPr>
        <p:spPr/>
        <p:txBody>
          <a:bodyPr/>
          <a:lstStyle/>
          <a:p>
            <a:r>
              <a:rPr lang="en-CA" sz="1800" b="1" dirty="0" err="1">
                <a:latin typeface="+mj-lt"/>
              </a:rPr>
              <a:t>forEach</a:t>
            </a:r>
            <a:r>
              <a:rPr lang="en-CA" sz="1800" b="1" dirty="0">
                <a:latin typeface="+mj-lt"/>
              </a:rPr>
              <a:t>() </a:t>
            </a:r>
            <a:r>
              <a:rPr lang="en-CA" sz="1800" b="0" i="0" u="none" strike="noStrike" baseline="0" dirty="0">
                <a:latin typeface="+mj-lt"/>
              </a:rPr>
              <a:t>iterate through an array</a:t>
            </a:r>
            <a:endParaRPr lang="en-CA" sz="1800" b="1" dirty="0">
              <a:latin typeface="+mj-lt"/>
            </a:endParaRPr>
          </a:p>
          <a:p>
            <a:pPr algn="l"/>
            <a:r>
              <a:rPr lang="en-CA" sz="1800" b="1" dirty="0">
                <a:latin typeface="+mj-lt"/>
              </a:rPr>
              <a:t>find() </a:t>
            </a:r>
            <a:r>
              <a:rPr lang="en-CA" sz="1800" b="0" i="0" u="none" strike="noStrike" baseline="0" dirty="0">
                <a:latin typeface="+mj-lt"/>
              </a:rPr>
              <a:t>find the </a:t>
            </a:r>
            <a:r>
              <a:rPr lang="en-US" sz="1800" b="0" i="1" u="none" strike="noStrike" baseline="0" dirty="0">
                <a:latin typeface="+mj-lt"/>
              </a:rPr>
              <a:t>first </a:t>
            </a:r>
            <a:r>
              <a:rPr lang="en-US" sz="1800" b="0" i="0" u="none" strike="noStrike" baseline="0" dirty="0">
                <a:latin typeface="+mj-lt"/>
              </a:rPr>
              <a:t>object whose property matches some condition</a:t>
            </a:r>
            <a:endParaRPr lang="en-CA" sz="1800" b="1" dirty="0">
              <a:latin typeface="+mj-lt"/>
            </a:endParaRPr>
          </a:p>
          <a:p>
            <a:r>
              <a:rPr lang="en-CA" sz="1800" b="1" dirty="0">
                <a:latin typeface="+mj-lt"/>
              </a:rPr>
              <a:t>filter() </a:t>
            </a:r>
            <a:r>
              <a:rPr lang="en-CA" sz="1800" dirty="0">
                <a:latin typeface="+mj-lt"/>
              </a:rPr>
              <a:t>find all matches</a:t>
            </a:r>
            <a:r>
              <a:rPr lang="en-US" sz="1800" i="0" u="none" strike="noStrike" baseline="0" dirty="0">
                <a:latin typeface="+mj-lt"/>
              </a:rPr>
              <a:t> whose property matches some condition</a:t>
            </a:r>
            <a:endParaRPr lang="en-CA" sz="1800" dirty="0">
              <a:latin typeface="+mj-lt"/>
            </a:endParaRPr>
          </a:p>
          <a:p>
            <a:pPr algn="l"/>
            <a:r>
              <a:rPr lang="en-CA" sz="1800" b="1" dirty="0">
                <a:latin typeface="+mj-lt"/>
              </a:rPr>
              <a:t>map()</a:t>
            </a:r>
            <a:r>
              <a:rPr lang="en-US" sz="1800" b="0" i="0" u="none" strike="noStrike" baseline="0" dirty="0">
                <a:latin typeface="+mj-lt"/>
              </a:rPr>
              <a:t> is similar manner to filter except it creates a new array of the same size whose values have been transformed by the passed function</a:t>
            </a:r>
            <a:endParaRPr lang="en-CA" sz="1800" b="1" dirty="0">
              <a:latin typeface="+mj-lt"/>
            </a:endParaRPr>
          </a:p>
          <a:p>
            <a:r>
              <a:rPr lang="en-CA" sz="1800" b="1" dirty="0">
                <a:latin typeface="+mj-lt"/>
              </a:rPr>
              <a:t>reduce() </a:t>
            </a:r>
            <a:r>
              <a:rPr lang="en-US" sz="1800" b="0" i="0" u="none" strike="noStrike" baseline="0" dirty="0">
                <a:latin typeface="+mj-lt"/>
              </a:rPr>
              <a:t>reduces an array into a single value</a:t>
            </a:r>
            <a:endParaRPr lang="en-CA" sz="1800" b="1" dirty="0">
              <a:latin typeface="+mj-lt"/>
            </a:endParaRPr>
          </a:p>
          <a:p>
            <a:r>
              <a:rPr lang="en-CA" sz="1800" b="1" dirty="0">
                <a:latin typeface="+mj-lt"/>
              </a:rPr>
              <a:t>sort() </a:t>
            </a:r>
            <a:r>
              <a:rPr lang="en-CA" sz="1800" dirty="0">
                <a:latin typeface="+mj-lt"/>
              </a:rPr>
              <a:t>sorts a one-dimensional array</a:t>
            </a:r>
          </a:p>
        </p:txBody>
      </p:sp>
      <p:sp>
        <p:nvSpPr>
          <p:cNvPr id="4" name="TextBox 3">
            <a:extLst>
              <a:ext uri="{FF2B5EF4-FFF2-40B4-BE49-F238E27FC236}">
                <a16:creationId xmlns:a16="http://schemas.microsoft.com/office/drawing/2014/main" id="{CE6B1A67-7E04-2287-0EF7-F65F5D693ADF}"/>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31004865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9109E-E757-41EE-B930-6FE45D6A5E76}"/>
              </a:ext>
            </a:extLst>
          </p:cNvPr>
          <p:cNvSpPr>
            <a:spLocks noGrp="1"/>
          </p:cNvSpPr>
          <p:nvPr>
            <p:ph type="title"/>
          </p:nvPr>
        </p:nvSpPr>
        <p:spPr/>
        <p:txBody>
          <a:bodyPr/>
          <a:lstStyle/>
          <a:p>
            <a:r>
              <a:rPr lang="en-CA" dirty="0"/>
              <a:t>Array </a:t>
            </a:r>
            <a:r>
              <a:rPr lang="en-CA" dirty="0" err="1"/>
              <a:t>forEach</a:t>
            </a:r>
            <a:r>
              <a:rPr lang="en-CA" dirty="0"/>
              <a:t>()</a:t>
            </a:r>
          </a:p>
        </p:txBody>
      </p:sp>
      <p:pic>
        <p:nvPicPr>
          <p:cNvPr id="5" name="Picture 4" descr="FIGURE 10.1 How forEach() works">
            <a:extLst>
              <a:ext uri="{FF2B5EF4-FFF2-40B4-BE49-F238E27FC236}">
                <a16:creationId xmlns:a16="http://schemas.microsoft.com/office/drawing/2014/main" id="{5F5573D6-C17C-414F-8255-217EE6B80A8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2486" y="1063257"/>
            <a:ext cx="7459027" cy="3595222"/>
          </a:xfrm>
          <a:prstGeom prst="rect">
            <a:avLst/>
          </a:prstGeom>
        </p:spPr>
      </p:pic>
      <p:sp>
        <p:nvSpPr>
          <p:cNvPr id="3" name="TextBox 2">
            <a:extLst>
              <a:ext uri="{FF2B5EF4-FFF2-40B4-BE49-F238E27FC236}">
                <a16:creationId xmlns:a16="http://schemas.microsoft.com/office/drawing/2014/main" id="{5BFE7B95-C5A4-7274-1F1B-6483E99E4C9B}"/>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25321676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E029F-98C2-44B1-A60A-FAF2A71DD982}"/>
              </a:ext>
            </a:extLst>
          </p:cNvPr>
          <p:cNvSpPr>
            <a:spLocks noGrp="1"/>
          </p:cNvSpPr>
          <p:nvPr>
            <p:ph type="title"/>
          </p:nvPr>
        </p:nvSpPr>
        <p:spPr/>
        <p:txBody>
          <a:bodyPr/>
          <a:lstStyle/>
          <a:p>
            <a:r>
              <a:rPr lang="en-CA" dirty="0"/>
              <a:t>Array find()</a:t>
            </a:r>
          </a:p>
        </p:txBody>
      </p:sp>
      <p:sp>
        <p:nvSpPr>
          <p:cNvPr id="3" name="Text Placeholder 2">
            <a:extLst>
              <a:ext uri="{FF2B5EF4-FFF2-40B4-BE49-F238E27FC236}">
                <a16:creationId xmlns:a16="http://schemas.microsoft.com/office/drawing/2014/main" id="{B5FAFAF8-66B0-40BA-BF8C-67B2D6CF4B87}"/>
              </a:ext>
            </a:extLst>
          </p:cNvPr>
          <p:cNvSpPr>
            <a:spLocks noGrp="1"/>
          </p:cNvSpPr>
          <p:nvPr>
            <p:ph type="body" idx="1"/>
          </p:nvPr>
        </p:nvSpPr>
        <p:spPr/>
        <p:txBody>
          <a:bodyPr/>
          <a:lstStyle/>
          <a:p>
            <a:pPr marL="114300" indent="0" algn="l">
              <a:buNone/>
            </a:pPr>
            <a:r>
              <a:rPr lang="en-US" sz="1800" b="0" i="0" u="none" strike="noStrike" baseline="0" dirty="0">
                <a:solidFill>
                  <a:srgbClr val="000000"/>
                </a:solidFill>
                <a:latin typeface="+mj-lt"/>
              </a:rPr>
              <a:t>One of the more common coding scenarios with an array of objects is to find the </a:t>
            </a:r>
            <a:r>
              <a:rPr lang="en-US" sz="1800" b="0" i="1" u="none" strike="noStrike" baseline="0" dirty="0">
                <a:solidFill>
                  <a:srgbClr val="000000"/>
                </a:solidFill>
                <a:latin typeface="+mj-lt"/>
              </a:rPr>
              <a:t>first </a:t>
            </a:r>
            <a:r>
              <a:rPr lang="en-US" sz="1800" b="0" i="0" u="none" strike="noStrike" baseline="0" dirty="0">
                <a:solidFill>
                  <a:srgbClr val="000000"/>
                </a:solidFill>
                <a:latin typeface="+mj-lt"/>
              </a:rPr>
              <a:t>object whose property matches some condition. This can be achieved via the </a:t>
            </a:r>
            <a:r>
              <a:rPr lang="en-US" sz="1800" b="1" i="0" u="none" strike="noStrike" baseline="0" dirty="0">
                <a:solidFill>
                  <a:srgbClr val="000000"/>
                </a:solidFill>
                <a:latin typeface="+mj-lt"/>
              </a:rPr>
              <a:t>find</a:t>
            </a:r>
            <a:r>
              <a:rPr lang="en-US" sz="1800" b="0" i="0" u="none" strike="noStrike" baseline="0" dirty="0">
                <a:solidFill>
                  <a:srgbClr val="000000"/>
                </a:solidFill>
                <a:latin typeface="+mj-lt"/>
              </a:rPr>
              <a:t>() method of the array object, as shown below.</a:t>
            </a:r>
          </a:p>
          <a:p>
            <a:pPr marL="571500" lvl="1" indent="0">
              <a:buNone/>
            </a:pPr>
            <a:r>
              <a:rPr lang="en-CA" sz="1800" b="0" i="0" u="none" strike="noStrike" baseline="0" dirty="0">
                <a:solidFill>
                  <a:srgbClr val="000000"/>
                </a:solidFill>
                <a:latin typeface="Calibri" panose="020F0502020204030204" pitchFamily="34" charset="0"/>
                <a:cs typeface="Calibri" panose="020F0502020204030204" pitchFamily="34" charset="0"/>
              </a:rPr>
              <a:t>const </a:t>
            </a:r>
            <a:r>
              <a:rPr lang="en-CA" sz="1800" b="0" i="0" u="none" strike="noStrike" baseline="0" dirty="0" err="1">
                <a:solidFill>
                  <a:srgbClr val="000000"/>
                </a:solidFill>
                <a:latin typeface="Calibri" panose="020F0502020204030204" pitchFamily="34" charset="0"/>
                <a:cs typeface="Calibri" panose="020F0502020204030204" pitchFamily="34" charset="0"/>
              </a:rPr>
              <a:t>courbet</a:t>
            </a:r>
            <a:r>
              <a:rPr lang="en-CA" sz="1800" b="0" i="0" u="none" strike="noStrike" baseline="0" dirty="0">
                <a:solidFill>
                  <a:srgbClr val="000000"/>
                </a:solidFill>
                <a:latin typeface="Calibri" panose="020F0502020204030204" pitchFamily="34" charset="0"/>
                <a:cs typeface="Calibri" panose="020F0502020204030204" pitchFamily="34" charset="0"/>
              </a:rPr>
              <a:t> = </a:t>
            </a:r>
            <a:r>
              <a:rPr lang="en-CA" sz="1800" b="0" i="0" u="none" strike="noStrike" baseline="0" dirty="0" err="1">
                <a:solidFill>
                  <a:srgbClr val="000000"/>
                </a:solidFill>
                <a:latin typeface="Calibri" panose="020F0502020204030204" pitchFamily="34" charset="0"/>
                <a:cs typeface="Calibri" panose="020F0502020204030204" pitchFamily="34" charset="0"/>
              </a:rPr>
              <a:t>paintings.</a:t>
            </a:r>
            <a:r>
              <a:rPr lang="en-CA" sz="1800" b="0" i="0" u="none" strike="noStrike" baseline="0" dirty="0" err="1">
                <a:solidFill>
                  <a:srgbClr val="9A0000"/>
                </a:solidFill>
                <a:latin typeface="Calibri" panose="020F0502020204030204" pitchFamily="34" charset="0"/>
                <a:cs typeface="Calibri" panose="020F0502020204030204" pitchFamily="34" charset="0"/>
              </a:rPr>
              <a:t>find</a:t>
            </a:r>
            <a:r>
              <a:rPr lang="en-CA" sz="1800" b="0" i="0" u="none" strike="noStrike" baseline="0" dirty="0">
                <a:solidFill>
                  <a:srgbClr val="9A0000"/>
                </a:solidFill>
                <a:latin typeface="Calibri" panose="020F0502020204030204" pitchFamily="34" charset="0"/>
                <a:cs typeface="Calibri" panose="020F0502020204030204" pitchFamily="34" charset="0"/>
              </a:rPr>
              <a:t>( </a:t>
            </a:r>
            <a:r>
              <a:rPr lang="en-CA" sz="1800" b="0" i="0" u="none" strike="noStrike" baseline="0" dirty="0">
                <a:solidFill>
                  <a:srgbClr val="000000"/>
                </a:solidFill>
                <a:latin typeface="Calibri" panose="020F0502020204030204" pitchFamily="34" charset="0"/>
                <a:cs typeface="Calibri" panose="020F0502020204030204" pitchFamily="34" charset="0"/>
              </a:rPr>
              <a:t>p =&gt; </a:t>
            </a:r>
            <a:r>
              <a:rPr lang="en-CA" sz="1800" b="0" i="0" u="none" strike="noStrike" baseline="0" dirty="0" err="1">
                <a:solidFill>
                  <a:srgbClr val="000000"/>
                </a:solidFill>
                <a:latin typeface="Calibri" panose="020F0502020204030204" pitchFamily="34" charset="0"/>
                <a:cs typeface="Calibri" panose="020F0502020204030204" pitchFamily="34" charset="0"/>
              </a:rPr>
              <a:t>p.artist</a:t>
            </a:r>
            <a:r>
              <a:rPr lang="en-CA" sz="1800" b="0" i="0" u="none" strike="noStrike" baseline="0" dirty="0">
                <a:solidFill>
                  <a:srgbClr val="000000"/>
                </a:solidFill>
                <a:latin typeface="Calibri" panose="020F0502020204030204" pitchFamily="34" charset="0"/>
                <a:cs typeface="Calibri" panose="020F0502020204030204" pitchFamily="34" charset="0"/>
              </a:rPr>
              <a:t> === 'Courbet' </a:t>
            </a:r>
            <a:r>
              <a:rPr lang="en-CA" sz="1800" b="0" i="0" u="none" strike="noStrike" baseline="0" dirty="0">
                <a:solidFill>
                  <a:srgbClr val="9A0000"/>
                </a:solidFill>
                <a:latin typeface="Calibri" panose="020F0502020204030204" pitchFamily="34" charset="0"/>
                <a:cs typeface="Calibri" panose="020F0502020204030204" pitchFamily="34" charset="0"/>
              </a:rPr>
              <a:t>)</a:t>
            </a:r>
            <a:r>
              <a:rPr lang="en-CA" sz="1800" b="0" i="0" u="none" strike="noStrike" baseline="0" dirty="0">
                <a:solidFill>
                  <a:srgbClr val="000000"/>
                </a:solidFill>
                <a:latin typeface="Calibri" panose="020F0502020204030204" pitchFamily="34" charset="0"/>
                <a:cs typeface="Calibri" panose="020F0502020204030204" pitchFamily="34" charset="0"/>
              </a:rPr>
              <a:t>;</a:t>
            </a:r>
          </a:p>
          <a:p>
            <a:pPr marL="571500" lvl="1" indent="0">
              <a:buNone/>
            </a:pPr>
            <a:r>
              <a:rPr lang="en-CA" sz="1800" b="0" i="0" u="none" strike="noStrike" baseline="0" dirty="0">
                <a:solidFill>
                  <a:srgbClr val="000000"/>
                </a:solidFill>
                <a:latin typeface="Calibri" panose="020F0502020204030204" pitchFamily="34" charset="0"/>
                <a:cs typeface="Calibri" panose="020F0502020204030204" pitchFamily="34" charset="0"/>
              </a:rPr>
              <a:t>console.log(</a:t>
            </a:r>
            <a:r>
              <a:rPr lang="en-CA" sz="1800" b="0" i="0" u="none" strike="noStrike" baseline="0" dirty="0" err="1">
                <a:solidFill>
                  <a:srgbClr val="000000"/>
                </a:solidFill>
                <a:latin typeface="Calibri" panose="020F0502020204030204" pitchFamily="34" charset="0"/>
                <a:cs typeface="Calibri" panose="020F0502020204030204" pitchFamily="34" charset="0"/>
              </a:rPr>
              <a:t>courbet.title</a:t>
            </a:r>
            <a:r>
              <a:rPr lang="en-CA" sz="1800" b="0" i="0" u="none" strike="noStrike" baseline="0" dirty="0">
                <a:solidFill>
                  <a:srgbClr val="000000"/>
                </a:solidFill>
                <a:latin typeface="Calibri" panose="020F0502020204030204" pitchFamily="34" charset="0"/>
                <a:cs typeface="Calibri" panose="020F0502020204030204" pitchFamily="34" charset="0"/>
              </a:rPr>
              <a:t>); </a:t>
            </a:r>
            <a:r>
              <a:rPr lang="en-CA" sz="1800" b="0" i="1" u="none" strike="noStrike" baseline="0" dirty="0">
                <a:solidFill>
                  <a:srgbClr val="009A9A"/>
                </a:solidFill>
                <a:latin typeface="Calibri" panose="020F0502020204030204" pitchFamily="34" charset="0"/>
                <a:cs typeface="Calibri" panose="020F0502020204030204" pitchFamily="34" charset="0"/>
              </a:rPr>
              <a:t>// Burial at </a:t>
            </a:r>
            <a:r>
              <a:rPr lang="en-CA" sz="1800" b="0" i="1" u="none" strike="noStrike" baseline="0" dirty="0" err="1">
                <a:solidFill>
                  <a:srgbClr val="009A9A"/>
                </a:solidFill>
                <a:latin typeface="Calibri" panose="020F0502020204030204" pitchFamily="34" charset="0"/>
                <a:cs typeface="Calibri" panose="020F0502020204030204" pitchFamily="34" charset="0"/>
              </a:rPr>
              <a:t>Ornans</a:t>
            </a:r>
            <a:endParaRPr lang="en-CA" sz="1800" b="0" i="1" u="none" strike="noStrike" baseline="0" dirty="0">
              <a:solidFill>
                <a:srgbClr val="009A9A"/>
              </a:solidFill>
              <a:latin typeface="Calibri" panose="020F0502020204030204" pitchFamily="34" charset="0"/>
              <a:cs typeface="Calibri" panose="020F0502020204030204" pitchFamily="34" charset="0"/>
            </a:endParaRPr>
          </a:p>
          <a:p>
            <a:pPr marL="114300" indent="0" algn="l">
              <a:buNone/>
            </a:pPr>
            <a:r>
              <a:rPr lang="en-US" sz="1800" b="0" i="0" u="none" strike="noStrike" baseline="0" dirty="0">
                <a:solidFill>
                  <a:srgbClr val="000000"/>
                </a:solidFill>
                <a:latin typeface="+mj-lt"/>
              </a:rPr>
              <a:t>Like the </a:t>
            </a:r>
            <a:r>
              <a:rPr lang="en-US" sz="1800" b="1" i="0" u="none" strike="noStrike" baseline="0" dirty="0" err="1">
                <a:solidFill>
                  <a:srgbClr val="000000"/>
                </a:solidFill>
                <a:latin typeface="+mj-lt"/>
              </a:rPr>
              <a:t>forEach</a:t>
            </a:r>
            <a:r>
              <a:rPr lang="en-US" sz="1800" b="0" i="0" u="none" strike="noStrike" baseline="0" dirty="0">
                <a:solidFill>
                  <a:srgbClr val="000000"/>
                </a:solidFill>
                <a:latin typeface="+mj-lt"/>
              </a:rPr>
              <a:t>() method, the </a:t>
            </a:r>
            <a:r>
              <a:rPr lang="en-US" sz="1800" b="1" i="0" u="none" strike="noStrike" baseline="0" dirty="0">
                <a:solidFill>
                  <a:srgbClr val="000000"/>
                </a:solidFill>
                <a:latin typeface="+mj-lt"/>
              </a:rPr>
              <a:t>find</a:t>
            </a:r>
            <a:r>
              <a:rPr lang="en-US" sz="1800" b="0" i="0" u="none" strike="noStrike" baseline="0" dirty="0">
                <a:solidFill>
                  <a:srgbClr val="000000"/>
                </a:solidFill>
                <a:latin typeface="+mj-lt"/>
              </a:rPr>
              <a:t>() method is passed a function; this function must return either true (if condition matches) or false (if condition does not match). In the example code above, it returns the results of the conditional check on the artist name.</a:t>
            </a:r>
            <a:endParaRPr lang="en-CA" dirty="0">
              <a:latin typeface="+mj-lt"/>
            </a:endParaRPr>
          </a:p>
        </p:txBody>
      </p:sp>
      <p:sp>
        <p:nvSpPr>
          <p:cNvPr id="4" name="TextBox 3">
            <a:extLst>
              <a:ext uri="{FF2B5EF4-FFF2-40B4-BE49-F238E27FC236}">
                <a16:creationId xmlns:a16="http://schemas.microsoft.com/office/drawing/2014/main" id="{6A3B64B6-370E-F652-BD8C-CCE4D6A93233}"/>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2869532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556C8-B30B-4484-85BD-F28128ABA2CE}"/>
              </a:ext>
            </a:extLst>
          </p:cNvPr>
          <p:cNvSpPr>
            <a:spLocks noGrp="1"/>
          </p:cNvSpPr>
          <p:nvPr>
            <p:ph type="title"/>
          </p:nvPr>
        </p:nvSpPr>
        <p:spPr>
          <a:xfrm>
            <a:off x="475785" y="443733"/>
            <a:ext cx="3432355" cy="822959"/>
          </a:xfrm>
        </p:spPr>
        <p:txBody>
          <a:bodyPr/>
          <a:lstStyle/>
          <a:p>
            <a:r>
              <a:rPr lang="en-CA" dirty="0"/>
              <a:t>JavaScript Output</a:t>
            </a:r>
          </a:p>
        </p:txBody>
      </p:sp>
      <p:sp>
        <p:nvSpPr>
          <p:cNvPr id="3" name="Text Placeholder 2">
            <a:extLst>
              <a:ext uri="{FF2B5EF4-FFF2-40B4-BE49-F238E27FC236}">
                <a16:creationId xmlns:a16="http://schemas.microsoft.com/office/drawing/2014/main" id="{F93FD104-2419-47CF-84D1-B30804BF0C58}"/>
              </a:ext>
            </a:extLst>
          </p:cNvPr>
          <p:cNvSpPr>
            <a:spLocks noGrp="1"/>
          </p:cNvSpPr>
          <p:nvPr>
            <p:ph type="body" idx="1"/>
          </p:nvPr>
        </p:nvSpPr>
        <p:spPr>
          <a:xfrm>
            <a:off x="371708" y="1266692"/>
            <a:ext cx="3104894" cy="3532476"/>
          </a:xfrm>
        </p:spPr>
        <p:txBody>
          <a:bodyPr/>
          <a:lstStyle/>
          <a:p>
            <a:pPr marL="114300" indent="0" algn="l">
              <a:buNone/>
            </a:pPr>
            <a:r>
              <a:rPr lang="en-US" b="1" i="0" u="none" strike="noStrike" baseline="0" dirty="0">
                <a:latin typeface="+mj-lt"/>
              </a:rPr>
              <a:t>alert() </a:t>
            </a:r>
            <a:r>
              <a:rPr lang="en-US" b="0" i="0" u="none" strike="noStrike" baseline="0" dirty="0">
                <a:latin typeface="+mj-lt"/>
              </a:rPr>
              <a:t>Displays content within a browser-controlled pop-up/modal </a:t>
            </a:r>
            <a:r>
              <a:rPr lang="en-CA" b="0" i="0" u="none" strike="noStrike" baseline="0" dirty="0">
                <a:latin typeface="+mj-lt"/>
              </a:rPr>
              <a:t>window.</a:t>
            </a:r>
          </a:p>
          <a:p>
            <a:pPr marL="114300" indent="0" algn="l">
              <a:buNone/>
            </a:pPr>
            <a:r>
              <a:rPr lang="en-US" b="1" i="0" u="none" strike="noStrike" baseline="0" dirty="0">
                <a:latin typeface="+mj-lt"/>
              </a:rPr>
              <a:t>prompt() </a:t>
            </a:r>
            <a:r>
              <a:rPr lang="en-US" b="0" i="0" u="none" strike="noStrike" baseline="0" dirty="0">
                <a:latin typeface="+mj-lt"/>
              </a:rPr>
              <a:t>Displays a message and an input field within a modal window.</a:t>
            </a:r>
          </a:p>
          <a:p>
            <a:pPr marL="114300" indent="0" algn="l">
              <a:buNone/>
            </a:pPr>
            <a:r>
              <a:rPr lang="en-US" b="1" i="0" u="none" strike="noStrike" baseline="0" dirty="0">
                <a:latin typeface="+mj-lt"/>
              </a:rPr>
              <a:t>confirm()</a:t>
            </a:r>
            <a:r>
              <a:rPr lang="en-US" b="0" i="0" u="none" strike="noStrike" baseline="0" dirty="0">
                <a:latin typeface="+mj-lt"/>
              </a:rPr>
              <a:t> Displays a question in a modal window with ok and cancel </a:t>
            </a:r>
            <a:r>
              <a:rPr lang="en-CA" b="0" i="0" u="none" strike="noStrike" baseline="0" dirty="0">
                <a:latin typeface="+mj-lt"/>
              </a:rPr>
              <a:t>buttons.</a:t>
            </a:r>
            <a:endParaRPr lang="en-CA" sz="1400" dirty="0">
              <a:latin typeface="+mj-lt"/>
            </a:endParaRPr>
          </a:p>
        </p:txBody>
      </p:sp>
      <p:pic>
        <p:nvPicPr>
          <p:cNvPr id="4" name="Picture 3" descr="FIGURE 8.6 JavaScript output options">
            <a:extLst>
              <a:ext uri="{FF2B5EF4-FFF2-40B4-BE49-F238E27FC236}">
                <a16:creationId xmlns:a16="http://schemas.microsoft.com/office/drawing/2014/main" id="{2670AFCE-2F09-4B8E-92F0-4148907791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47972" y="208493"/>
            <a:ext cx="5533225" cy="4052441"/>
          </a:xfrm>
          <a:prstGeom prst="rect">
            <a:avLst/>
          </a:prstGeom>
        </p:spPr>
      </p:pic>
      <p:sp>
        <p:nvSpPr>
          <p:cNvPr id="6" name="TextBox 5">
            <a:extLst>
              <a:ext uri="{FF2B5EF4-FFF2-40B4-BE49-F238E27FC236}">
                <a16:creationId xmlns:a16="http://schemas.microsoft.com/office/drawing/2014/main" id="{583ED45B-C7BB-976A-FD60-F7429170CFB3}"/>
              </a:ext>
            </a:extLst>
          </p:cNvPr>
          <p:cNvSpPr txBox="1"/>
          <p:nvPr/>
        </p:nvSpPr>
        <p:spPr>
          <a:xfrm>
            <a:off x="4065188" y="4156856"/>
            <a:ext cx="4298794" cy="461665"/>
          </a:xfrm>
          <a:prstGeom prst="rect">
            <a:avLst/>
          </a:prstGeom>
          <a:noFill/>
        </p:spPr>
        <p:txBody>
          <a:bodyPr wrap="square">
            <a:spAutoFit/>
          </a:bodyPr>
          <a:lstStyle/>
          <a:p>
            <a:r>
              <a:rPr lang="en-GB" sz="1200" b="0" dirty="0">
                <a:solidFill>
                  <a:schemeClr val="tx1"/>
                </a:solidFill>
                <a:effectLst/>
                <a:latin typeface="Consolas" panose="020B0609020204030204" pitchFamily="49" charset="0"/>
              </a:rPr>
              <a:t>let answer = prompt("Please enter your name:");</a:t>
            </a:r>
          </a:p>
          <a:p>
            <a:r>
              <a:rPr lang="en-GB" sz="1200" b="0" dirty="0">
                <a:solidFill>
                  <a:schemeClr val="tx1"/>
                </a:solidFill>
                <a:effectLst/>
                <a:latin typeface="Consolas" panose="020B0609020204030204" pitchFamily="49" charset="0"/>
              </a:rPr>
              <a:t>alert('your name is ' + answer);</a:t>
            </a:r>
          </a:p>
        </p:txBody>
      </p:sp>
    </p:spTree>
    <p:extLst>
      <p:ext uri="{BB962C8B-B14F-4D97-AF65-F5344CB8AC3E}">
        <p14:creationId xmlns:p14="http://schemas.microsoft.com/office/powerpoint/2010/main" val="40676597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8BFF-95D6-42C9-8856-F73ED09D321D}"/>
              </a:ext>
            </a:extLst>
          </p:cNvPr>
          <p:cNvSpPr>
            <a:spLocks noGrp="1"/>
          </p:cNvSpPr>
          <p:nvPr>
            <p:ph type="title"/>
          </p:nvPr>
        </p:nvSpPr>
        <p:spPr>
          <a:xfrm>
            <a:off x="457200" y="-17447"/>
            <a:ext cx="8229600" cy="822959"/>
          </a:xfrm>
        </p:spPr>
        <p:txBody>
          <a:bodyPr/>
          <a:lstStyle/>
          <a:p>
            <a:r>
              <a:rPr lang="en-CA" dirty="0"/>
              <a:t>Array filter(), and map()</a:t>
            </a:r>
          </a:p>
        </p:txBody>
      </p:sp>
      <p:sp>
        <p:nvSpPr>
          <p:cNvPr id="3" name="Text Placeholder 2">
            <a:extLst>
              <a:ext uri="{FF2B5EF4-FFF2-40B4-BE49-F238E27FC236}">
                <a16:creationId xmlns:a16="http://schemas.microsoft.com/office/drawing/2014/main" id="{7E6F3D42-D57D-4E0D-B591-C721469396A7}"/>
              </a:ext>
            </a:extLst>
          </p:cNvPr>
          <p:cNvSpPr>
            <a:spLocks noGrp="1"/>
          </p:cNvSpPr>
          <p:nvPr>
            <p:ph type="body" idx="1"/>
          </p:nvPr>
        </p:nvSpPr>
        <p:spPr>
          <a:xfrm>
            <a:off x="399600" y="661512"/>
            <a:ext cx="8232775" cy="3532476"/>
          </a:xfrm>
        </p:spPr>
        <p:txBody>
          <a:bodyPr/>
          <a:lstStyle/>
          <a:p>
            <a:pPr marL="114300" indent="0" algn="l">
              <a:buNone/>
            </a:pPr>
            <a:r>
              <a:rPr lang="en-US" sz="1800" b="0" i="0" u="none" strike="noStrike" baseline="0" dirty="0">
                <a:latin typeface="+mj-lt"/>
              </a:rPr>
              <a:t>If you were interested in finding all use the </a:t>
            </a:r>
            <a:r>
              <a:rPr lang="en-US" sz="1800" b="1" i="0" u="none" strike="noStrike" baseline="0" dirty="0">
                <a:latin typeface="+mj-lt"/>
              </a:rPr>
              <a:t>filter</a:t>
            </a:r>
            <a:r>
              <a:rPr lang="en-US" sz="1800" b="0" i="0" u="none" strike="noStrike" baseline="0" dirty="0">
                <a:latin typeface="+mj-lt"/>
              </a:rPr>
              <a:t>() method.</a:t>
            </a:r>
          </a:p>
          <a:p>
            <a:pPr marL="114300" indent="0" algn="l">
              <a:buNone/>
            </a:pPr>
            <a:r>
              <a:rPr lang="en-US" sz="1800" b="0" i="0" u="none" strike="noStrike" baseline="0" dirty="0">
                <a:latin typeface="+mj-lt"/>
              </a:rPr>
              <a:t>The </a:t>
            </a:r>
            <a:r>
              <a:rPr lang="en-US" sz="1800" b="1" i="0" u="none" strike="noStrike" baseline="0" dirty="0">
                <a:latin typeface="+mj-lt"/>
              </a:rPr>
              <a:t>map</a:t>
            </a:r>
            <a:r>
              <a:rPr lang="en-US" sz="1800" b="0" i="0" u="none" strike="noStrike" baseline="0" dirty="0">
                <a:latin typeface="+mj-lt"/>
              </a:rPr>
              <a:t>() function creates a new array of the same size but whose values have been transformed by the passed function. </a:t>
            </a:r>
          </a:p>
          <a:p>
            <a:pPr marL="571500" lvl="1" indent="0">
              <a:buNone/>
            </a:pPr>
            <a:r>
              <a:rPr lang="en-CA" dirty="0">
                <a:latin typeface="+mj-lt"/>
                <a:cs typeface="Calibri" panose="020F0502020204030204" pitchFamily="34" charset="0"/>
              </a:rPr>
              <a:t>const </a:t>
            </a:r>
            <a:r>
              <a:rPr lang="en-CA" dirty="0" err="1">
                <a:latin typeface="+mj-lt"/>
                <a:cs typeface="Calibri" panose="020F0502020204030204" pitchFamily="34" charset="0"/>
              </a:rPr>
              <a:t>arr</a:t>
            </a:r>
            <a:r>
              <a:rPr lang="en-CA" dirty="0">
                <a:latin typeface="+mj-lt"/>
                <a:cs typeface="Calibri" panose="020F0502020204030204" pitchFamily="34" charset="0"/>
              </a:rPr>
              <a:t> = ["hello", "</a:t>
            </a:r>
            <a:r>
              <a:rPr lang="en-CA" dirty="0" err="1">
                <a:latin typeface="+mj-lt"/>
                <a:cs typeface="Calibri" panose="020F0502020204030204" pitchFamily="34" charset="0"/>
              </a:rPr>
              <a:t>selem</a:t>
            </a:r>
            <a:r>
              <a:rPr lang="en-CA" dirty="0">
                <a:latin typeface="+mj-lt"/>
                <a:cs typeface="Calibri" panose="020F0502020204030204" pitchFamily="34" charset="0"/>
              </a:rPr>
              <a:t>", "ciao", "hallo", "</a:t>
            </a:r>
            <a:r>
              <a:rPr lang="en-CA" dirty="0" err="1">
                <a:latin typeface="+mj-lt"/>
                <a:cs typeface="Calibri" panose="020F0502020204030204" pitchFamily="34" charset="0"/>
              </a:rPr>
              <a:t>gutentag</a:t>
            </a:r>
            <a:r>
              <a:rPr lang="en-CA" dirty="0">
                <a:latin typeface="+mj-lt"/>
                <a:cs typeface="Calibri" panose="020F0502020204030204" pitchFamily="34" charset="0"/>
              </a:rPr>
              <a:t>"];</a:t>
            </a:r>
          </a:p>
          <a:p>
            <a:pPr marL="571500" lvl="1" indent="0">
              <a:buNone/>
            </a:pPr>
            <a:r>
              <a:rPr lang="en-CA" dirty="0">
                <a:latin typeface="+mj-lt"/>
                <a:cs typeface="Calibri" panose="020F0502020204030204" pitchFamily="34" charset="0"/>
              </a:rPr>
              <a:t>const pat = /</a:t>
            </a:r>
            <a:r>
              <a:rPr lang="en-CA" dirty="0" err="1">
                <a:latin typeface="+mj-lt"/>
                <a:cs typeface="Calibri" panose="020F0502020204030204" pitchFamily="34" charset="0"/>
              </a:rPr>
              <a:t>el</a:t>
            </a:r>
            <a:r>
              <a:rPr lang="en-CA" dirty="0">
                <a:latin typeface="+mj-lt"/>
                <a:cs typeface="Calibri" panose="020F0502020204030204" pitchFamily="34" charset="0"/>
              </a:rPr>
              <a:t>/;</a:t>
            </a:r>
          </a:p>
          <a:p>
            <a:pPr marL="571500" lvl="1" indent="0">
              <a:buNone/>
            </a:pPr>
            <a:r>
              <a:rPr lang="en-CA" dirty="0" err="1">
                <a:latin typeface="+mj-lt"/>
                <a:cs typeface="Calibri" panose="020F0502020204030204" pitchFamily="34" charset="0"/>
              </a:rPr>
              <a:t>pat.test</a:t>
            </a:r>
            <a:r>
              <a:rPr lang="en-CA" dirty="0">
                <a:latin typeface="+mj-lt"/>
                <a:cs typeface="Calibri" panose="020F0502020204030204" pitchFamily="34" charset="0"/>
              </a:rPr>
              <a:t>(</a:t>
            </a:r>
            <a:r>
              <a:rPr lang="en-CA" dirty="0" err="1">
                <a:latin typeface="+mj-lt"/>
                <a:cs typeface="Calibri" panose="020F0502020204030204" pitchFamily="34" charset="0"/>
              </a:rPr>
              <a:t>arr</a:t>
            </a:r>
            <a:r>
              <a:rPr lang="en-CA" dirty="0">
                <a:latin typeface="+mj-lt"/>
                <a:cs typeface="Calibri" panose="020F0502020204030204" pitchFamily="34" charset="0"/>
              </a:rPr>
              <a:t>[0])  // will return true</a:t>
            </a:r>
          </a:p>
          <a:p>
            <a:pPr marL="571500" lvl="1" indent="0">
              <a:buNone/>
            </a:pPr>
            <a:r>
              <a:rPr lang="en-CA" dirty="0" err="1">
                <a:latin typeface="+mj-lt"/>
                <a:cs typeface="Calibri" panose="020F0502020204030204" pitchFamily="34" charset="0"/>
              </a:rPr>
              <a:t>pat.test</a:t>
            </a:r>
            <a:r>
              <a:rPr lang="en-CA" dirty="0">
                <a:latin typeface="+mj-lt"/>
                <a:cs typeface="Calibri" panose="020F0502020204030204" pitchFamily="34" charset="0"/>
              </a:rPr>
              <a:t>(</a:t>
            </a:r>
            <a:r>
              <a:rPr lang="en-CA" dirty="0" err="1">
                <a:latin typeface="+mj-lt"/>
                <a:cs typeface="Calibri" panose="020F0502020204030204" pitchFamily="34" charset="0"/>
              </a:rPr>
              <a:t>arr</a:t>
            </a:r>
            <a:r>
              <a:rPr lang="en-CA" dirty="0">
                <a:latin typeface="+mj-lt"/>
                <a:cs typeface="Calibri" panose="020F0502020204030204" pitchFamily="34" charset="0"/>
              </a:rPr>
              <a:t>[2])  // will return false</a:t>
            </a:r>
          </a:p>
          <a:p>
            <a:pPr marL="571500" lvl="1" indent="0">
              <a:buNone/>
            </a:pPr>
            <a:endParaRPr lang="en-CA" dirty="0">
              <a:latin typeface="+mj-lt"/>
              <a:cs typeface="Calibri" panose="020F0502020204030204" pitchFamily="34" charset="0"/>
            </a:endParaRPr>
          </a:p>
          <a:p>
            <a:pPr marL="571500" lvl="1" indent="0">
              <a:buNone/>
            </a:pPr>
            <a:r>
              <a:rPr lang="en-CA" dirty="0" err="1">
                <a:latin typeface="+mj-lt"/>
                <a:cs typeface="Calibri" panose="020F0502020204030204" pitchFamily="34" charset="0"/>
              </a:rPr>
              <a:t>arr.</a:t>
            </a:r>
            <a:r>
              <a:rPr lang="en-CA" b="1" dirty="0" err="1">
                <a:latin typeface="+mj-lt"/>
                <a:cs typeface="Calibri" panose="020F0502020204030204" pitchFamily="34" charset="0"/>
              </a:rPr>
              <a:t>map</a:t>
            </a:r>
            <a:r>
              <a:rPr lang="en-CA" dirty="0">
                <a:latin typeface="+mj-lt"/>
                <a:cs typeface="Calibri" panose="020F0502020204030204" pitchFamily="34" charset="0"/>
              </a:rPr>
              <a:t>(o =&gt; </a:t>
            </a:r>
            <a:r>
              <a:rPr lang="en-CA" dirty="0" err="1">
                <a:latin typeface="+mj-lt"/>
                <a:cs typeface="Calibri" panose="020F0502020204030204" pitchFamily="34" charset="0"/>
              </a:rPr>
              <a:t>pat.test</a:t>
            </a:r>
            <a:r>
              <a:rPr lang="en-CA" dirty="0">
                <a:latin typeface="+mj-lt"/>
                <a:cs typeface="Calibri" panose="020F0502020204030204" pitchFamily="34" charset="0"/>
              </a:rPr>
              <a:t>(o))    // [true, true, false, false, false]</a:t>
            </a:r>
          </a:p>
          <a:p>
            <a:pPr marL="571500" lvl="1" indent="0">
              <a:buNone/>
            </a:pPr>
            <a:r>
              <a:rPr lang="en-CA" dirty="0" err="1">
                <a:latin typeface="+mj-lt"/>
                <a:cs typeface="Calibri" panose="020F0502020204030204" pitchFamily="34" charset="0"/>
              </a:rPr>
              <a:t>arr.</a:t>
            </a:r>
            <a:r>
              <a:rPr lang="en-CA" b="1" dirty="0" err="1">
                <a:latin typeface="+mj-lt"/>
                <a:cs typeface="Calibri" panose="020F0502020204030204" pitchFamily="34" charset="0"/>
              </a:rPr>
              <a:t>filter</a:t>
            </a:r>
            <a:r>
              <a:rPr lang="en-CA" dirty="0">
                <a:latin typeface="+mj-lt"/>
                <a:cs typeface="Calibri" panose="020F0502020204030204" pitchFamily="34" charset="0"/>
              </a:rPr>
              <a:t>(o =&gt; </a:t>
            </a:r>
            <a:r>
              <a:rPr lang="en-CA" dirty="0" err="1">
                <a:latin typeface="+mj-lt"/>
                <a:cs typeface="Calibri" panose="020F0502020204030204" pitchFamily="34" charset="0"/>
              </a:rPr>
              <a:t>pat.test</a:t>
            </a:r>
            <a:r>
              <a:rPr lang="en-CA" dirty="0">
                <a:latin typeface="+mj-lt"/>
                <a:cs typeface="Calibri" panose="020F0502020204030204" pitchFamily="34" charset="0"/>
              </a:rPr>
              <a:t>(o))   // ['hello', '</a:t>
            </a:r>
            <a:r>
              <a:rPr lang="en-CA" dirty="0" err="1">
                <a:latin typeface="+mj-lt"/>
                <a:cs typeface="Calibri" panose="020F0502020204030204" pitchFamily="34" charset="0"/>
              </a:rPr>
              <a:t>selem</a:t>
            </a:r>
            <a:r>
              <a:rPr lang="en-CA" dirty="0">
                <a:latin typeface="+mj-lt"/>
                <a:cs typeface="Calibri" panose="020F0502020204030204" pitchFamily="34" charset="0"/>
              </a:rPr>
              <a:t>']</a:t>
            </a:r>
          </a:p>
        </p:txBody>
      </p:sp>
      <p:sp>
        <p:nvSpPr>
          <p:cNvPr id="4" name="TextBox 3">
            <a:extLst>
              <a:ext uri="{FF2B5EF4-FFF2-40B4-BE49-F238E27FC236}">
                <a16:creationId xmlns:a16="http://schemas.microsoft.com/office/drawing/2014/main" id="{7493FF31-D4AE-1301-69BA-06BC44035E8B}"/>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7398538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38DA9-FE8F-4DE2-9E14-9628E7386A71}"/>
              </a:ext>
            </a:extLst>
          </p:cNvPr>
          <p:cNvSpPr>
            <a:spLocks noGrp="1"/>
          </p:cNvSpPr>
          <p:nvPr>
            <p:ph type="title"/>
          </p:nvPr>
        </p:nvSpPr>
        <p:spPr>
          <a:xfrm>
            <a:off x="359575" y="0"/>
            <a:ext cx="8229600" cy="822959"/>
          </a:xfrm>
        </p:spPr>
        <p:txBody>
          <a:bodyPr/>
          <a:lstStyle/>
          <a:p>
            <a:r>
              <a:rPr lang="en-CA" dirty="0"/>
              <a:t>Reduce</a:t>
            </a:r>
          </a:p>
        </p:txBody>
      </p:sp>
      <p:sp>
        <p:nvSpPr>
          <p:cNvPr id="3" name="Text Placeholder 2">
            <a:extLst>
              <a:ext uri="{FF2B5EF4-FFF2-40B4-BE49-F238E27FC236}">
                <a16:creationId xmlns:a16="http://schemas.microsoft.com/office/drawing/2014/main" id="{453D80E0-A9C0-48E3-A530-05247FEDDE00}"/>
              </a:ext>
            </a:extLst>
          </p:cNvPr>
          <p:cNvSpPr>
            <a:spLocks noGrp="1"/>
          </p:cNvSpPr>
          <p:nvPr>
            <p:ph type="body" idx="1"/>
          </p:nvPr>
        </p:nvSpPr>
        <p:spPr>
          <a:xfrm>
            <a:off x="356400" y="656288"/>
            <a:ext cx="8232775" cy="3532476"/>
          </a:xfrm>
        </p:spPr>
        <p:txBody>
          <a:bodyPr/>
          <a:lstStyle/>
          <a:p>
            <a:pPr marL="114300" indent="0" algn="l">
              <a:buNone/>
            </a:pPr>
            <a:r>
              <a:rPr lang="en-US" sz="1800" b="0" i="0" u="none" strike="noStrike" baseline="0" dirty="0">
                <a:latin typeface="+mj-lt"/>
              </a:rPr>
              <a:t>The </a:t>
            </a:r>
            <a:r>
              <a:rPr lang="en-US" sz="1800" b="1" i="0" u="none" strike="noStrike" baseline="0" dirty="0">
                <a:latin typeface="+mj-lt"/>
              </a:rPr>
              <a:t>reduce</a:t>
            </a:r>
            <a:r>
              <a:rPr lang="en-US" sz="1800" b="0" i="0" u="none" strike="noStrike" baseline="0" dirty="0">
                <a:latin typeface="+mj-lt"/>
              </a:rPr>
              <a:t>() function is used to reduce an array into a single value. Like the other array functions in this section, the </a:t>
            </a:r>
            <a:r>
              <a:rPr lang="en-US" sz="1800" b="1" i="0" u="none" strike="noStrike" baseline="0" dirty="0">
                <a:latin typeface="+mj-lt"/>
              </a:rPr>
              <a:t>reduce</a:t>
            </a:r>
            <a:r>
              <a:rPr lang="en-US" sz="1800" b="0" i="0" u="none" strike="noStrike" baseline="0" dirty="0">
                <a:latin typeface="+mj-lt"/>
              </a:rPr>
              <a:t>() function is passed a function that is invoked for each element in the array.</a:t>
            </a:r>
          </a:p>
          <a:p>
            <a:pPr marL="114300" indent="0" algn="l">
              <a:buNone/>
            </a:pPr>
            <a:r>
              <a:rPr lang="en-US" sz="1800" b="0" i="0" u="none" strike="noStrike" baseline="0" dirty="0">
                <a:latin typeface="+mj-lt"/>
              </a:rPr>
              <a:t>For instance, the following example illustrates how this function can be used to sum the </a:t>
            </a:r>
            <a:r>
              <a:rPr lang="en-US" sz="1800" b="1" i="0" u="none" strike="noStrike" baseline="0" dirty="0">
                <a:latin typeface="+mj-lt"/>
              </a:rPr>
              <a:t>value</a:t>
            </a:r>
            <a:r>
              <a:rPr lang="en-US" sz="1800" b="0" i="0" u="none" strike="noStrike" baseline="0" dirty="0">
                <a:latin typeface="+mj-lt"/>
              </a:rPr>
              <a:t> property of each painting object in our sample paintings array:</a:t>
            </a:r>
          </a:p>
          <a:p>
            <a:pPr marL="571500" lvl="1" indent="0">
              <a:buNone/>
            </a:pPr>
            <a:r>
              <a:rPr lang="en-CA" sz="1800" b="0" i="0" u="none" strike="noStrike" baseline="0" dirty="0">
                <a:latin typeface="Calibri" panose="020F0502020204030204" pitchFamily="34" charset="0"/>
                <a:cs typeface="Calibri" panose="020F0502020204030204" pitchFamily="34" charset="0"/>
              </a:rPr>
              <a:t>let initial = 0;</a:t>
            </a:r>
          </a:p>
          <a:p>
            <a:pPr marL="571500" lvl="1" indent="0">
              <a:buNone/>
            </a:pPr>
            <a:r>
              <a:rPr lang="en-US" sz="1800" b="0" i="0" u="none" strike="noStrike" baseline="0" dirty="0">
                <a:latin typeface="Calibri" panose="020F0502020204030204" pitchFamily="34" charset="0"/>
                <a:cs typeface="Calibri" panose="020F0502020204030204" pitchFamily="34" charset="0"/>
              </a:rPr>
              <a:t>const total = </a:t>
            </a:r>
            <a:r>
              <a:rPr lang="en-US" sz="1800" b="0" i="0" u="none" strike="noStrike" baseline="0" dirty="0" err="1">
                <a:latin typeface="Calibri" panose="020F0502020204030204" pitchFamily="34" charset="0"/>
                <a:cs typeface="Calibri" panose="020F0502020204030204" pitchFamily="34" charset="0"/>
              </a:rPr>
              <a:t>paintings.</a:t>
            </a:r>
            <a:r>
              <a:rPr lang="en-US" sz="1800" b="1" i="0" u="none" strike="noStrike" baseline="0" dirty="0" err="1">
                <a:latin typeface="Calibri" panose="020F0502020204030204" pitchFamily="34" charset="0"/>
                <a:cs typeface="Calibri" panose="020F0502020204030204" pitchFamily="34" charset="0"/>
              </a:rPr>
              <a:t>reduce</a:t>
            </a:r>
            <a:r>
              <a:rPr lang="en-US" sz="1800" b="0" i="0" u="none" strike="noStrike" baseline="0" dirty="0">
                <a:latin typeface="Calibri" panose="020F0502020204030204" pitchFamily="34" charset="0"/>
                <a:cs typeface="Calibri" panose="020F0502020204030204" pitchFamily="34" charset="0"/>
              </a:rPr>
              <a:t>( (</a:t>
            </a:r>
            <a:r>
              <a:rPr lang="en-US" sz="1800" b="0" i="0" u="none" strike="noStrike" baseline="0" dirty="0" err="1">
                <a:latin typeface="Calibri" panose="020F0502020204030204" pitchFamily="34" charset="0"/>
                <a:cs typeface="Calibri" panose="020F0502020204030204" pitchFamily="34" charset="0"/>
              </a:rPr>
              <a:t>prev</a:t>
            </a:r>
            <a:r>
              <a:rPr lang="en-US" sz="1800" b="0" i="0" u="none" strike="noStrike" baseline="0" dirty="0">
                <a:latin typeface="Calibri" panose="020F0502020204030204" pitchFamily="34" charset="0"/>
                <a:cs typeface="Calibri" panose="020F0502020204030204" pitchFamily="34" charset="0"/>
              </a:rPr>
              <a:t>, p) =&gt; </a:t>
            </a:r>
            <a:r>
              <a:rPr lang="en-US" sz="1800" b="0" i="0" u="none" strike="noStrike" baseline="0" dirty="0" err="1">
                <a:latin typeface="Calibri" panose="020F0502020204030204" pitchFamily="34" charset="0"/>
                <a:cs typeface="Calibri" panose="020F0502020204030204" pitchFamily="34" charset="0"/>
              </a:rPr>
              <a:t>prev</a:t>
            </a:r>
            <a:r>
              <a:rPr lang="en-US" sz="1800" b="0" i="0" u="none" strike="noStrike" baseline="0" dirty="0">
                <a:latin typeface="Calibri" panose="020F0502020204030204" pitchFamily="34" charset="0"/>
                <a:cs typeface="Calibri" panose="020F0502020204030204" pitchFamily="34" charset="0"/>
              </a:rPr>
              <a:t> + </a:t>
            </a:r>
            <a:r>
              <a:rPr lang="en-US" sz="1800" b="0" i="0" u="none" strike="noStrike" baseline="0" dirty="0" err="1">
                <a:latin typeface="Calibri" panose="020F0502020204030204" pitchFamily="34" charset="0"/>
                <a:cs typeface="Calibri" panose="020F0502020204030204" pitchFamily="34" charset="0"/>
              </a:rPr>
              <a:t>p.value</a:t>
            </a:r>
            <a:r>
              <a:rPr lang="en-US" sz="1800" b="0" i="0" u="none" strike="noStrike" baseline="0" dirty="0">
                <a:latin typeface="Calibri" panose="020F0502020204030204" pitchFamily="34" charset="0"/>
                <a:cs typeface="Calibri" panose="020F0502020204030204" pitchFamily="34" charset="0"/>
              </a:rPr>
              <a:t>, initial);</a:t>
            </a:r>
            <a:endParaRPr lang="en-US" sz="1800" dirty="0">
              <a:latin typeface="Calibri" panose="020F0502020204030204" pitchFamily="34" charset="0"/>
              <a:cs typeface="Calibri" panose="020F0502020204030204" pitchFamily="34" charset="0"/>
            </a:endParaRPr>
          </a:p>
          <a:p>
            <a:pPr marL="114300" indent="0">
              <a:buNone/>
            </a:pPr>
            <a:r>
              <a:rPr lang="en-US" sz="1800" b="0" i="0" u="none" strike="noStrike" baseline="0" dirty="0">
                <a:latin typeface="Calibri" panose="020F0502020204030204" pitchFamily="34" charset="0"/>
                <a:cs typeface="Calibri" panose="020F0502020204030204" pitchFamily="34" charset="0"/>
              </a:rPr>
              <a:t>Example 2: </a:t>
            </a:r>
          </a:p>
          <a:p>
            <a:pPr marL="114300" indent="0">
              <a:buNone/>
            </a:pPr>
            <a:r>
              <a:rPr lang="en-GB" sz="1800" b="0" i="0" u="none" strike="noStrike" baseline="0" dirty="0" err="1">
                <a:latin typeface="Calibri" panose="020F0502020204030204" pitchFamily="34" charset="0"/>
                <a:cs typeface="Calibri" panose="020F0502020204030204" pitchFamily="34" charset="0"/>
              </a:rPr>
              <a:t>const</a:t>
            </a:r>
            <a:r>
              <a:rPr lang="en-GB" sz="1800" b="0" i="0" u="none" strike="noStrike" baseline="0" dirty="0">
                <a:latin typeface="Calibri" panose="020F0502020204030204" pitchFamily="34" charset="0"/>
                <a:cs typeface="Calibri" panose="020F0502020204030204" pitchFamily="34" charset="0"/>
              </a:rPr>
              <a:t> all = </a:t>
            </a:r>
            <a:r>
              <a:rPr lang="en-GB" sz="1800" b="0" i="0" u="none" strike="noStrike" baseline="0" dirty="0" err="1">
                <a:latin typeface="Calibri" panose="020F0502020204030204" pitchFamily="34" charset="0"/>
                <a:cs typeface="Calibri" panose="020F0502020204030204" pitchFamily="34" charset="0"/>
              </a:rPr>
              <a:t>arr.reduce</a:t>
            </a:r>
            <a:r>
              <a:rPr lang="en-GB" sz="1800" b="0" i="0" u="none" strike="noStrike" baseline="0" dirty="0">
                <a:latin typeface="Calibri" panose="020F0502020204030204" pitchFamily="34" charset="0"/>
                <a:cs typeface="Calibri" panose="020F0502020204030204" pitchFamily="34" charset="0"/>
              </a:rPr>
              <a:t>((</a:t>
            </a:r>
            <a:r>
              <a:rPr lang="en-GB" sz="1800" b="0" i="0" u="none" strike="noStrike" baseline="0" dirty="0" err="1">
                <a:latin typeface="Calibri" panose="020F0502020204030204" pitchFamily="34" charset="0"/>
                <a:cs typeface="Calibri" panose="020F0502020204030204" pitchFamily="34" charset="0"/>
              </a:rPr>
              <a:t>prev</a:t>
            </a:r>
            <a:r>
              <a:rPr lang="en-GB" sz="1800" b="0" i="0" u="none" strike="noStrike" baseline="0" dirty="0">
                <a:latin typeface="Calibri" panose="020F0502020204030204" pitchFamily="34" charset="0"/>
                <a:cs typeface="Calibri" panose="020F0502020204030204" pitchFamily="34" charset="0"/>
              </a:rPr>
              <a:t>, p) =&gt; </a:t>
            </a:r>
            <a:r>
              <a:rPr lang="en-GB" sz="1800" b="0" i="0" u="none" strike="noStrike" baseline="0" dirty="0" err="1">
                <a:latin typeface="Calibri" panose="020F0502020204030204" pitchFamily="34" charset="0"/>
                <a:cs typeface="Calibri" panose="020F0502020204030204" pitchFamily="34" charset="0"/>
              </a:rPr>
              <a:t>prev</a:t>
            </a:r>
            <a:r>
              <a:rPr lang="en-GB" sz="1800" b="0" i="0" u="none" strike="noStrike" baseline="0" dirty="0">
                <a:latin typeface="Calibri" panose="020F0502020204030204" pitchFamily="34" charset="0"/>
                <a:cs typeface="Calibri" panose="020F0502020204030204" pitchFamily="34" charset="0"/>
              </a:rPr>
              <a:t>+ " " + p)      </a:t>
            </a:r>
            <a:r>
              <a:rPr lang="en-GB" sz="1800" dirty="0">
                <a:latin typeface="Calibri" panose="020F0502020204030204" pitchFamily="34" charset="0"/>
                <a:cs typeface="Calibri" panose="020F0502020204030204" pitchFamily="34" charset="0"/>
              </a:rPr>
              <a:t>// </a:t>
            </a:r>
            <a:r>
              <a:rPr lang="it-IT" sz="1800" dirty="0">
                <a:latin typeface="Calibri" panose="020F0502020204030204" pitchFamily="34" charset="0"/>
                <a:cs typeface="Calibri" panose="020F0502020204030204" pitchFamily="34" charset="0"/>
              </a:rPr>
              <a:t>'hello selem ciao hallo gutentag'</a:t>
            </a:r>
            <a:endParaRPr lang="en-US" sz="1800" b="0" i="0" u="none" strike="noStrike" baseline="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1D13A44-8565-FAC1-A100-97E8EEF2B50B}"/>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31866345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1BBF2-41DF-4655-9692-11B26273730E}"/>
              </a:ext>
            </a:extLst>
          </p:cNvPr>
          <p:cNvSpPr>
            <a:spLocks noGrp="1"/>
          </p:cNvSpPr>
          <p:nvPr>
            <p:ph type="title"/>
          </p:nvPr>
        </p:nvSpPr>
        <p:spPr/>
        <p:txBody>
          <a:bodyPr/>
          <a:lstStyle/>
          <a:p>
            <a:r>
              <a:rPr lang="en-CA" dirty="0"/>
              <a:t>Sort</a:t>
            </a:r>
          </a:p>
        </p:txBody>
      </p:sp>
      <p:sp>
        <p:nvSpPr>
          <p:cNvPr id="3" name="Text Placeholder 2">
            <a:extLst>
              <a:ext uri="{FF2B5EF4-FFF2-40B4-BE49-F238E27FC236}">
                <a16:creationId xmlns:a16="http://schemas.microsoft.com/office/drawing/2014/main" id="{273DFC04-978E-4BC0-A792-EEAF156D153D}"/>
              </a:ext>
            </a:extLst>
          </p:cNvPr>
          <p:cNvSpPr>
            <a:spLocks noGrp="1"/>
          </p:cNvSpPr>
          <p:nvPr>
            <p:ph type="body" idx="1"/>
          </p:nvPr>
        </p:nvSpPr>
        <p:spPr/>
        <p:txBody>
          <a:bodyPr/>
          <a:lstStyle/>
          <a:p>
            <a:pPr marL="114300" indent="0" algn="l">
              <a:buNone/>
            </a:pPr>
            <a:r>
              <a:rPr lang="en-US" sz="1800" b="1" i="0" u="none" strike="noStrike" baseline="0" dirty="0">
                <a:latin typeface="+mj-lt"/>
              </a:rPr>
              <a:t>sort</a:t>
            </a:r>
            <a:r>
              <a:rPr lang="en-US" sz="1800" b="0" i="0" u="none" strike="noStrike" baseline="0" dirty="0">
                <a:latin typeface="+mj-lt"/>
              </a:rPr>
              <a:t>() function sorts in ascending order (after converting to strings if necessary)</a:t>
            </a:r>
            <a:endParaRPr lang="en-CA" sz="1800" b="0" i="0" u="none" strike="noStrike" baseline="0" dirty="0">
              <a:solidFill>
                <a:srgbClr val="000000"/>
              </a:solidFill>
              <a:latin typeface="+mj-lt"/>
              <a:cs typeface="Calibri" panose="020F0502020204030204" pitchFamily="34" charset="0"/>
            </a:endParaRPr>
          </a:p>
          <a:p>
            <a:pPr marL="571500" lvl="1" indent="0">
              <a:buNone/>
            </a:pPr>
            <a:r>
              <a:rPr lang="en-CA" sz="1800" b="0" i="0" u="none" strike="noStrike" baseline="0" dirty="0" err="1">
                <a:solidFill>
                  <a:srgbClr val="000000"/>
                </a:solidFill>
                <a:latin typeface="Calibri" panose="020F0502020204030204" pitchFamily="34" charset="0"/>
                <a:cs typeface="Calibri" panose="020F0502020204030204" pitchFamily="34" charset="0"/>
              </a:rPr>
              <a:t>arr.sort</a:t>
            </a:r>
            <a:r>
              <a:rPr lang="en-CA" sz="1800" b="0" i="0" u="none" strike="noStrike" baseline="0" dirty="0">
                <a:solidFill>
                  <a:srgbClr val="000000"/>
                </a:solidFill>
                <a:latin typeface="Calibri" panose="020F0502020204030204" pitchFamily="34" charset="0"/>
                <a:cs typeface="Calibri" panose="020F0502020204030204" pitchFamily="34" charset="0"/>
              </a:rPr>
              <a:t>()       //    ['ciao', '</a:t>
            </a:r>
            <a:r>
              <a:rPr lang="en-CA" sz="1800" b="0" i="0" u="none" strike="noStrike" baseline="0" dirty="0" err="1">
                <a:solidFill>
                  <a:srgbClr val="000000"/>
                </a:solidFill>
                <a:latin typeface="Calibri" panose="020F0502020204030204" pitchFamily="34" charset="0"/>
                <a:cs typeface="Calibri" panose="020F0502020204030204" pitchFamily="34" charset="0"/>
              </a:rPr>
              <a:t>gutentag</a:t>
            </a:r>
            <a:r>
              <a:rPr lang="en-CA" sz="1800" b="0" i="0" u="none" strike="noStrike" baseline="0" dirty="0">
                <a:solidFill>
                  <a:srgbClr val="000000"/>
                </a:solidFill>
                <a:latin typeface="Calibri" panose="020F0502020204030204" pitchFamily="34" charset="0"/>
                <a:cs typeface="Calibri" panose="020F0502020204030204" pitchFamily="34" charset="0"/>
              </a:rPr>
              <a:t>', 'hallo', 'hello', '</a:t>
            </a:r>
            <a:r>
              <a:rPr lang="en-CA" sz="1800" b="0" i="0" u="none" strike="noStrike" baseline="0" dirty="0" err="1">
                <a:solidFill>
                  <a:srgbClr val="000000"/>
                </a:solidFill>
                <a:latin typeface="Calibri" panose="020F0502020204030204" pitchFamily="34" charset="0"/>
                <a:cs typeface="Calibri" panose="020F0502020204030204" pitchFamily="34" charset="0"/>
              </a:rPr>
              <a:t>selem</a:t>
            </a:r>
            <a:r>
              <a:rPr lang="en-CA" sz="1800" b="0" i="0" u="none" strike="noStrike" baseline="0" dirty="0">
                <a:solidFill>
                  <a:srgbClr val="000000"/>
                </a:solidFill>
                <a:latin typeface="Calibri" panose="020F0502020204030204" pitchFamily="34" charset="0"/>
                <a:cs typeface="Calibri" panose="020F0502020204030204" pitchFamily="34" charset="0"/>
              </a:rPr>
              <a:t>’]</a:t>
            </a:r>
            <a:endParaRPr lang="en-US" sz="1800" b="0" i="0" u="none" strike="noStrike" baseline="0" dirty="0">
              <a:latin typeface="+mj-lt"/>
            </a:endParaRPr>
          </a:p>
          <a:p>
            <a:pPr marL="114300" indent="0" algn="l">
              <a:buNone/>
            </a:pPr>
            <a:r>
              <a:rPr lang="en-US" sz="1800" b="0" i="0" u="none" strike="noStrike" baseline="0" dirty="0">
                <a:latin typeface="+mj-lt"/>
              </a:rPr>
              <a:t>If you need to sort an array of objects based on one of the object properties, you will need to supply the sort() method with a compare </a:t>
            </a:r>
            <a:r>
              <a:rPr lang="en-CA" sz="1800" b="0" i="0" u="none" strike="noStrike" baseline="0" dirty="0">
                <a:latin typeface="+mj-lt"/>
              </a:rPr>
              <a:t>function </a:t>
            </a:r>
            <a:r>
              <a:rPr lang="en-US" sz="1800" b="0" i="0" u="none" strike="noStrike" baseline="0" dirty="0">
                <a:latin typeface="+mj-lt"/>
              </a:rPr>
              <a:t>that returns either 0, 1, or −1, depending on whether two values are equal (0), the first value is greater than the second (1), or the first value is less than </a:t>
            </a:r>
            <a:r>
              <a:rPr lang="en-CA" sz="1800" b="0" i="0" u="none" strike="noStrike" baseline="0" dirty="0">
                <a:latin typeface="+mj-lt"/>
              </a:rPr>
              <a:t>the second (−1).</a:t>
            </a:r>
          </a:p>
          <a:p>
            <a:pPr marL="114300" indent="0" algn="l">
              <a:buNone/>
            </a:pPr>
            <a:endParaRPr lang="en-CA" dirty="0">
              <a:latin typeface="+mj-lt"/>
              <a:cs typeface="Calibri" panose="020F0502020204030204" pitchFamily="34" charset="0"/>
            </a:endParaRPr>
          </a:p>
        </p:txBody>
      </p:sp>
      <p:sp>
        <p:nvSpPr>
          <p:cNvPr id="4" name="TextBox 3">
            <a:extLst>
              <a:ext uri="{FF2B5EF4-FFF2-40B4-BE49-F238E27FC236}">
                <a16:creationId xmlns:a16="http://schemas.microsoft.com/office/drawing/2014/main" id="{E3C32C8B-7601-A197-EFF7-15694885A76B}"/>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15778143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3F19B-E2FD-451F-A82A-D7AC5D6CC819}"/>
              </a:ext>
            </a:extLst>
          </p:cNvPr>
          <p:cNvSpPr>
            <a:spLocks noGrp="1"/>
          </p:cNvSpPr>
          <p:nvPr>
            <p:ph type="title"/>
          </p:nvPr>
        </p:nvSpPr>
        <p:spPr>
          <a:xfrm>
            <a:off x="346587" y="0"/>
            <a:ext cx="8229600" cy="822959"/>
          </a:xfrm>
        </p:spPr>
        <p:txBody>
          <a:bodyPr/>
          <a:lstStyle/>
          <a:p>
            <a:r>
              <a:rPr lang="en-CA" dirty="0"/>
              <a:t>Examples </a:t>
            </a:r>
            <a:r>
              <a:rPr lang="en-CA" sz="3000" dirty="0"/>
              <a:t>(reduce, sort array of objects)</a:t>
            </a:r>
          </a:p>
        </p:txBody>
      </p:sp>
      <p:sp>
        <p:nvSpPr>
          <p:cNvPr id="10" name="TextBox 9" descr="LISTING 4.2 Embedded styles example">
            <a:extLst>
              <a:ext uri="{FF2B5EF4-FFF2-40B4-BE49-F238E27FC236}">
                <a16:creationId xmlns:a16="http://schemas.microsoft.com/office/drawing/2014/main" id="{0656D861-F0C4-4C49-A954-F59F49A11823}"/>
              </a:ext>
            </a:extLst>
          </p:cNvPr>
          <p:cNvSpPr txBox="1"/>
          <p:nvPr/>
        </p:nvSpPr>
        <p:spPr>
          <a:xfrm>
            <a:off x="677397" y="903371"/>
            <a:ext cx="7442790" cy="3771868"/>
          </a:xfrm>
          <a:prstGeom prst="rect">
            <a:avLst/>
          </a:prstGeom>
        </p:spPr>
        <p:style>
          <a:lnRef idx="2">
            <a:schemeClr val="dk1"/>
          </a:lnRef>
          <a:fillRef idx="1">
            <a:schemeClr val="lt1"/>
          </a:fillRef>
          <a:effectRef idx="0">
            <a:schemeClr val="dk1"/>
          </a:effectRef>
          <a:fontRef idx="minor">
            <a:schemeClr val="dk1"/>
          </a:fontRef>
        </p:style>
        <p:txBody>
          <a:bodyPr wrap="square" numCol="1" rtlCol="0">
            <a:noAutofit/>
          </a:bodyPr>
          <a:lstStyle/>
          <a:p>
            <a:r>
              <a:rPr lang="en-GB" b="0" dirty="0">
                <a:solidFill>
                  <a:srgbClr val="0000FF"/>
                </a:solidFill>
                <a:effectLst/>
                <a:latin typeface="Consolas" panose="020B0609020204030204" pitchFamily="49" charset="0"/>
              </a:rPr>
              <a:t>let</a:t>
            </a:r>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initial</a:t>
            </a:r>
            <a:r>
              <a:rPr lang="en-GB" b="0" dirty="0">
                <a:solidFill>
                  <a:srgbClr val="000000"/>
                </a:solidFill>
                <a:effectLst/>
                <a:latin typeface="Consolas" panose="020B0609020204030204" pitchFamily="49" charset="0"/>
              </a:rPr>
              <a:t> = </a:t>
            </a:r>
            <a:r>
              <a:rPr lang="en-GB" b="0" dirty="0">
                <a:solidFill>
                  <a:srgbClr val="098658"/>
                </a:solidFill>
                <a:effectLst/>
                <a:latin typeface="Consolas" panose="020B0609020204030204" pitchFamily="49" charset="0"/>
              </a:rPr>
              <a:t>0</a:t>
            </a:r>
            <a:r>
              <a:rPr lang="en-GB" b="0" dirty="0">
                <a:solidFill>
                  <a:srgbClr val="000000"/>
                </a:solidFill>
                <a:effectLst/>
                <a:latin typeface="Consolas" panose="020B0609020204030204" pitchFamily="49" charset="0"/>
              </a:rPr>
              <a:t>;</a:t>
            </a:r>
          </a:p>
          <a:p>
            <a:br>
              <a:rPr lang="en-GB" b="0" dirty="0">
                <a:solidFill>
                  <a:srgbClr val="000000"/>
                </a:solidFill>
                <a:effectLst/>
                <a:latin typeface="Consolas" panose="020B0609020204030204" pitchFamily="49" charset="0"/>
              </a:rPr>
            </a:br>
            <a:r>
              <a:rPr lang="en-GB" b="0" dirty="0" err="1">
                <a:solidFill>
                  <a:srgbClr val="0000FF"/>
                </a:solidFill>
                <a:effectLst/>
                <a:latin typeface="Consolas" panose="020B0609020204030204" pitchFamily="49" charset="0"/>
              </a:rPr>
              <a:t>const</a:t>
            </a:r>
            <a:r>
              <a:rPr lang="en-GB" b="0" dirty="0">
                <a:solidFill>
                  <a:srgbClr val="000000"/>
                </a:solidFill>
                <a:effectLst/>
                <a:latin typeface="Consolas" panose="020B0609020204030204" pitchFamily="49" charset="0"/>
              </a:rPr>
              <a:t> </a:t>
            </a:r>
            <a:r>
              <a:rPr lang="en-GB" b="0" dirty="0">
                <a:solidFill>
                  <a:srgbClr val="0070C1"/>
                </a:solidFill>
                <a:effectLst/>
                <a:latin typeface="Consolas" panose="020B0609020204030204" pitchFamily="49" charset="0"/>
              </a:rPr>
              <a:t>paintings</a:t>
            </a:r>
            <a:r>
              <a:rPr lang="en-GB" b="0" dirty="0">
                <a:solidFill>
                  <a:srgbClr val="000000"/>
                </a:solidFill>
                <a:effectLst/>
                <a:latin typeface="Consolas" panose="020B0609020204030204" pitchFamily="49" charset="0"/>
              </a:rPr>
              <a:t> = [</a:t>
            </a:r>
          </a:p>
          <a:p>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title:</a:t>
            </a:r>
            <a:r>
              <a:rPr lang="en-GB" b="0" dirty="0">
                <a:solidFill>
                  <a:srgbClr val="000000"/>
                </a:solidFill>
                <a:effectLst/>
                <a:latin typeface="Consolas" panose="020B0609020204030204" pitchFamily="49" charset="0"/>
              </a:rPr>
              <a:t> </a:t>
            </a:r>
            <a:r>
              <a:rPr lang="en-GB" b="0" dirty="0">
                <a:solidFill>
                  <a:srgbClr val="A31515"/>
                </a:solidFill>
                <a:effectLst/>
                <a:latin typeface="Consolas" panose="020B0609020204030204" pitchFamily="49" charset="0"/>
              </a:rPr>
              <a:t>"Girl with a pearl earring"</a:t>
            </a:r>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artist:</a:t>
            </a:r>
            <a:r>
              <a:rPr lang="en-GB" b="0" dirty="0">
                <a:solidFill>
                  <a:srgbClr val="000000"/>
                </a:solidFill>
                <a:effectLst/>
                <a:latin typeface="Consolas" panose="020B0609020204030204" pitchFamily="49" charset="0"/>
              </a:rPr>
              <a:t> </a:t>
            </a:r>
            <a:r>
              <a:rPr lang="en-GB" b="0" dirty="0">
                <a:solidFill>
                  <a:srgbClr val="A31515"/>
                </a:solidFill>
                <a:effectLst/>
                <a:latin typeface="Consolas" panose="020B0609020204030204" pitchFamily="49" charset="0"/>
              </a:rPr>
              <a:t>"Vermeer"</a:t>
            </a:r>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value:</a:t>
            </a:r>
            <a:r>
              <a:rPr lang="en-GB" b="0" dirty="0">
                <a:solidFill>
                  <a:srgbClr val="000000"/>
                </a:solidFill>
                <a:effectLst/>
                <a:latin typeface="Consolas" panose="020B0609020204030204" pitchFamily="49" charset="0"/>
              </a:rPr>
              <a:t> </a:t>
            </a:r>
            <a:r>
              <a:rPr lang="en-GB" b="0" dirty="0">
                <a:solidFill>
                  <a:srgbClr val="098658"/>
                </a:solidFill>
                <a:effectLst/>
                <a:latin typeface="Consolas" panose="020B0609020204030204" pitchFamily="49" charset="0"/>
              </a:rPr>
              <a:t>10</a:t>
            </a:r>
            <a:r>
              <a:rPr lang="en-GB" b="0" dirty="0">
                <a:solidFill>
                  <a:srgbClr val="000000"/>
                </a:solidFill>
                <a:effectLst/>
                <a:latin typeface="Consolas" panose="020B0609020204030204" pitchFamily="49" charset="0"/>
              </a:rPr>
              <a:t>},</a:t>
            </a:r>
          </a:p>
          <a:p>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title:</a:t>
            </a:r>
            <a:r>
              <a:rPr lang="en-GB" b="0" dirty="0">
                <a:solidFill>
                  <a:srgbClr val="000000"/>
                </a:solidFill>
                <a:effectLst/>
                <a:latin typeface="Consolas" panose="020B0609020204030204" pitchFamily="49" charset="0"/>
              </a:rPr>
              <a:t> </a:t>
            </a:r>
            <a:r>
              <a:rPr lang="en-GB" b="0" dirty="0">
                <a:solidFill>
                  <a:srgbClr val="A31515"/>
                </a:solidFill>
                <a:effectLst/>
                <a:latin typeface="Consolas" panose="020B0609020204030204" pitchFamily="49" charset="0"/>
              </a:rPr>
              <a:t>"Artists Holding a </a:t>
            </a:r>
            <a:r>
              <a:rPr lang="en-GB" b="0" dirty="0" err="1">
                <a:solidFill>
                  <a:srgbClr val="A31515"/>
                </a:solidFill>
                <a:effectLst/>
                <a:latin typeface="Consolas" panose="020B0609020204030204" pitchFamily="49" charset="0"/>
              </a:rPr>
              <a:t>Thristle</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artist:</a:t>
            </a:r>
            <a:r>
              <a:rPr lang="en-GB" b="0" dirty="0">
                <a:solidFill>
                  <a:srgbClr val="000000"/>
                </a:solidFill>
                <a:effectLst/>
                <a:latin typeface="Consolas" panose="020B0609020204030204" pitchFamily="49" charset="0"/>
              </a:rPr>
              <a:t> </a:t>
            </a:r>
            <a:r>
              <a:rPr lang="en-GB" b="0" dirty="0">
                <a:solidFill>
                  <a:srgbClr val="A31515"/>
                </a:solidFill>
                <a:effectLst/>
                <a:latin typeface="Consolas" panose="020B0609020204030204" pitchFamily="49" charset="0"/>
              </a:rPr>
              <a:t>"Durer"</a:t>
            </a:r>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value:</a:t>
            </a:r>
            <a:r>
              <a:rPr lang="en-GB" b="0" dirty="0">
                <a:solidFill>
                  <a:srgbClr val="000000"/>
                </a:solidFill>
                <a:effectLst/>
                <a:latin typeface="Consolas" panose="020B0609020204030204" pitchFamily="49" charset="0"/>
              </a:rPr>
              <a:t> </a:t>
            </a:r>
            <a:r>
              <a:rPr lang="en-GB" b="0" dirty="0">
                <a:solidFill>
                  <a:srgbClr val="098658"/>
                </a:solidFill>
                <a:effectLst/>
                <a:latin typeface="Consolas" panose="020B0609020204030204" pitchFamily="49" charset="0"/>
              </a:rPr>
              <a:t>7</a:t>
            </a:r>
            <a:r>
              <a:rPr lang="en-GB" b="0" dirty="0">
                <a:solidFill>
                  <a:srgbClr val="000000"/>
                </a:solidFill>
                <a:effectLst/>
                <a:latin typeface="Consolas" panose="020B0609020204030204" pitchFamily="49" charset="0"/>
              </a:rPr>
              <a:t>},</a:t>
            </a:r>
          </a:p>
          <a:p>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title:</a:t>
            </a:r>
            <a:r>
              <a:rPr lang="en-GB" b="0" dirty="0">
                <a:solidFill>
                  <a:srgbClr val="000000"/>
                </a:solidFill>
                <a:effectLst/>
                <a:latin typeface="Consolas" panose="020B0609020204030204" pitchFamily="49" charset="0"/>
              </a:rPr>
              <a:t> </a:t>
            </a:r>
            <a:r>
              <a:rPr lang="en-GB" b="0" dirty="0">
                <a:solidFill>
                  <a:srgbClr val="A31515"/>
                </a:solidFill>
                <a:effectLst/>
                <a:latin typeface="Consolas" panose="020B0609020204030204" pitchFamily="49" charset="0"/>
              </a:rPr>
              <a:t>"Wheat field with Crows"</a:t>
            </a:r>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artist:</a:t>
            </a:r>
            <a:r>
              <a:rPr lang="en-GB" b="0" dirty="0">
                <a:solidFill>
                  <a:srgbClr val="000000"/>
                </a:solidFill>
                <a:effectLst/>
                <a:latin typeface="Consolas" panose="020B0609020204030204" pitchFamily="49" charset="0"/>
              </a:rPr>
              <a:t> </a:t>
            </a:r>
            <a:r>
              <a:rPr lang="en-GB" b="0" dirty="0">
                <a:solidFill>
                  <a:srgbClr val="A31515"/>
                </a:solidFill>
                <a:effectLst/>
                <a:latin typeface="Consolas" panose="020B0609020204030204" pitchFamily="49" charset="0"/>
              </a:rPr>
              <a:t>"Van Gogh"</a:t>
            </a:r>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value:</a:t>
            </a:r>
            <a:r>
              <a:rPr lang="en-GB" b="0" dirty="0">
                <a:solidFill>
                  <a:srgbClr val="000000"/>
                </a:solidFill>
                <a:effectLst/>
                <a:latin typeface="Consolas" panose="020B0609020204030204" pitchFamily="49" charset="0"/>
              </a:rPr>
              <a:t> </a:t>
            </a:r>
            <a:r>
              <a:rPr lang="en-GB" b="0" dirty="0">
                <a:solidFill>
                  <a:srgbClr val="098658"/>
                </a:solidFill>
                <a:effectLst/>
                <a:latin typeface="Consolas" panose="020B0609020204030204" pitchFamily="49" charset="0"/>
              </a:rPr>
              <a:t>16</a:t>
            </a:r>
            <a:r>
              <a:rPr lang="en-GB" b="0" dirty="0">
                <a:solidFill>
                  <a:srgbClr val="000000"/>
                </a:solidFill>
                <a:effectLst/>
                <a:latin typeface="Consolas" panose="020B0609020204030204" pitchFamily="49" charset="0"/>
              </a:rPr>
              <a:t>},</a:t>
            </a:r>
          </a:p>
          <a:p>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title:</a:t>
            </a:r>
            <a:r>
              <a:rPr lang="en-GB" b="0" dirty="0">
                <a:solidFill>
                  <a:srgbClr val="000000"/>
                </a:solidFill>
                <a:effectLst/>
                <a:latin typeface="Consolas" panose="020B0609020204030204" pitchFamily="49" charset="0"/>
              </a:rPr>
              <a:t> </a:t>
            </a:r>
            <a:r>
              <a:rPr lang="en-GB" b="0" dirty="0">
                <a:solidFill>
                  <a:srgbClr val="A31515"/>
                </a:solidFill>
                <a:effectLst/>
                <a:latin typeface="Consolas" panose="020B0609020204030204" pitchFamily="49" charset="0"/>
              </a:rPr>
              <a:t>"Burial at </a:t>
            </a:r>
            <a:r>
              <a:rPr lang="en-GB" b="0" dirty="0" err="1">
                <a:solidFill>
                  <a:srgbClr val="A31515"/>
                </a:solidFill>
                <a:effectLst/>
                <a:latin typeface="Consolas" panose="020B0609020204030204" pitchFamily="49" charset="0"/>
              </a:rPr>
              <a:t>Ornans</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artist:</a:t>
            </a:r>
            <a:r>
              <a:rPr lang="en-GB" b="0" dirty="0">
                <a:solidFill>
                  <a:srgbClr val="000000"/>
                </a:solidFill>
                <a:effectLst/>
                <a:latin typeface="Consolas" panose="020B0609020204030204" pitchFamily="49" charset="0"/>
              </a:rPr>
              <a:t> </a:t>
            </a:r>
            <a:r>
              <a:rPr lang="en-GB" b="0" dirty="0">
                <a:solidFill>
                  <a:srgbClr val="A31515"/>
                </a:solidFill>
                <a:effectLst/>
                <a:latin typeface="Consolas" panose="020B0609020204030204" pitchFamily="49" charset="0"/>
              </a:rPr>
              <a:t>"Courbet"</a:t>
            </a:r>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value:</a:t>
            </a:r>
            <a:r>
              <a:rPr lang="en-GB" b="0" dirty="0">
                <a:solidFill>
                  <a:srgbClr val="000000"/>
                </a:solidFill>
                <a:effectLst/>
                <a:latin typeface="Consolas" panose="020B0609020204030204" pitchFamily="49" charset="0"/>
              </a:rPr>
              <a:t> </a:t>
            </a:r>
            <a:r>
              <a:rPr lang="en-GB" b="0" dirty="0">
                <a:solidFill>
                  <a:srgbClr val="098658"/>
                </a:solidFill>
                <a:effectLst/>
                <a:latin typeface="Consolas" panose="020B0609020204030204" pitchFamily="49" charset="0"/>
              </a:rPr>
              <a:t>18</a:t>
            </a:r>
            <a:r>
              <a:rPr lang="en-GB" b="0" dirty="0">
                <a:solidFill>
                  <a:srgbClr val="000000"/>
                </a:solidFill>
                <a:effectLst/>
                <a:latin typeface="Consolas" panose="020B0609020204030204" pitchFamily="49" charset="0"/>
              </a:rPr>
              <a:t>},</a:t>
            </a:r>
          </a:p>
          <a:p>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title:</a:t>
            </a:r>
            <a:r>
              <a:rPr lang="en-GB" b="0" dirty="0">
                <a:solidFill>
                  <a:srgbClr val="000000"/>
                </a:solidFill>
                <a:effectLst/>
                <a:latin typeface="Consolas" panose="020B0609020204030204" pitchFamily="49" charset="0"/>
              </a:rPr>
              <a:t> </a:t>
            </a:r>
            <a:r>
              <a:rPr lang="en-GB" b="0" dirty="0">
                <a:solidFill>
                  <a:srgbClr val="A31515"/>
                </a:solidFill>
                <a:effectLst/>
                <a:latin typeface="Consolas" panose="020B0609020204030204" pitchFamily="49" charset="0"/>
              </a:rPr>
              <a:t>"Wheat field with Crows"</a:t>
            </a:r>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artist:</a:t>
            </a:r>
            <a:r>
              <a:rPr lang="en-GB" b="0" dirty="0">
                <a:solidFill>
                  <a:srgbClr val="000000"/>
                </a:solidFill>
                <a:effectLst/>
                <a:latin typeface="Consolas" panose="020B0609020204030204" pitchFamily="49" charset="0"/>
              </a:rPr>
              <a:t> </a:t>
            </a:r>
            <a:r>
              <a:rPr lang="en-GB" b="0" dirty="0">
                <a:solidFill>
                  <a:srgbClr val="A31515"/>
                </a:solidFill>
                <a:effectLst/>
                <a:latin typeface="Consolas" panose="020B0609020204030204" pitchFamily="49" charset="0"/>
              </a:rPr>
              <a:t>"Van Gogh"</a:t>
            </a:r>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value:</a:t>
            </a:r>
            <a:r>
              <a:rPr lang="en-GB" b="0" dirty="0">
                <a:solidFill>
                  <a:srgbClr val="000000"/>
                </a:solidFill>
                <a:effectLst/>
                <a:latin typeface="Consolas" panose="020B0609020204030204" pitchFamily="49" charset="0"/>
              </a:rPr>
              <a:t> </a:t>
            </a:r>
            <a:r>
              <a:rPr lang="en-GB" b="0" dirty="0">
                <a:solidFill>
                  <a:srgbClr val="098658"/>
                </a:solidFill>
                <a:effectLst/>
                <a:latin typeface="Consolas" panose="020B0609020204030204" pitchFamily="49" charset="0"/>
              </a:rPr>
              <a:t>9</a:t>
            </a:r>
            <a:r>
              <a:rPr lang="en-GB" b="0" dirty="0">
                <a:solidFill>
                  <a:srgbClr val="000000"/>
                </a:solidFill>
                <a:effectLst/>
                <a:latin typeface="Consolas" panose="020B0609020204030204" pitchFamily="49" charset="0"/>
              </a:rPr>
              <a:t>}</a:t>
            </a:r>
          </a:p>
          <a:p>
            <a:r>
              <a:rPr lang="en-GB" b="0" dirty="0">
                <a:solidFill>
                  <a:srgbClr val="000000"/>
                </a:solidFill>
                <a:effectLst/>
                <a:latin typeface="Consolas" panose="020B0609020204030204" pitchFamily="49" charset="0"/>
              </a:rPr>
              <a:t>];</a:t>
            </a:r>
          </a:p>
          <a:p>
            <a:endParaRPr lang="en-GB" b="0" dirty="0">
              <a:solidFill>
                <a:srgbClr val="000000"/>
              </a:solidFill>
              <a:effectLst/>
              <a:latin typeface="Consolas" panose="020B0609020204030204" pitchFamily="49" charset="0"/>
            </a:endParaRPr>
          </a:p>
          <a:p>
            <a:r>
              <a:rPr lang="en-GB" dirty="0">
                <a:latin typeface="Consolas" panose="020B0609020204030204" pitchFamily="49" charset="0"/>
              </a:rPr>
              <a:t>//Compute sum of all these paintings values</a:t>
            </a:r>
            <a:br>
              <a:rPr lang="en-GB" b="0" dirty="0">
                <a:solidFill>
                  <a:srgbClr val="000000"/>
                </a:solidFill>
                <a:effectLst/>
                <a:latin typeface="Consolas" panose="020B0609020204030204" pitchFamily="49" charset="0"/>
              </a:rPr>
            </a:br>
            <a:r>
              <a:rPr lang="en-GB" b="0" dirty="0" err="1">
                <a:solidFill>
                  <a:srgbClr val="0000FF"/>
                </a:solidFill>
                <a:effectLst/>
                <a:latin typeface="Consolas" panose="020B0609020204030204" pitchFamily="49" charset="0"/>
              </a:rPr>
              <a:t>const</a:t>
            </a:r>
            <a:r>
              <a:rPr lang="en-GB" b="0" dirty="0">
                <a:solidFill>
                  <a:srgbClr val="000000"/>
                </a:solidFill>
                <a:effectLst/>
                <a:latin typeface="Consolas" panose="020B0609020204030204" pitchFamily="49" charset="0"/>
              </a:rPr>
              <a:t> </a:t>
            </a:r>
            <a:r>
              <a:rPr lang="en-GB" b="0" dirty="0">
                <a:solidFill>
                  <a:srgbClr val="0070C1"/>
                </a:solidFill>
                <a:effectLst/>
                <a:latin typeface="Consolas" panose="020B0609020204030204" pitchFamily="49" charset="0"/>
              </a:rPr>
              <a:t>total</a:t>
            </a:r>
            <a:r>
              <a:rPr lang="en-GB" b="0" dirty="0">
                <a:solidFill>
                  <a:srgbClr val="000000"/>
                </a:solidFill>
                <a:effectLst/>
                <a:latin typeface="Consolas" panose="020B0609020204030204" pitchFamily="49" charset="0"/>
              </a:rPr>
              <a:t> = </a:t>
            </a:r>
            <a:r>
              <a:rPr lang="en-GB" b="0" dirty="0" err="1">
                <a:solidFill>
                  <a:srgbClr val="0070C1"/>
                </a:solidFill>
                <a:effectLst/>
                <a:latin typeface="Consolas" panose="020B0609020204030204" pitchFamily="49" charset="0"/>
              </a:rPr>
              <a:t>paintings</a:t>
            </a:r>
            <a:r>
              <a:rPr lang="en-GB" b="0" dirty="0" err="1">
                <a:solidFill>
                  <a:srgbClr val="000000"/>
                </a:solidFill>
                <a:effectLst/>
                <a:latin typeface="Consolas" panose="020B0609020204030204" pitchFamily="49" charset="0"/>
              </a:rPr>
              <a:t>.</a:t>
            </a:r>
            <a:r>
              <a:rPr lang="en-GB" b="0" dirty="0" err="1">
                <a:solidFill>
                  <a:srgbClr val="795E26"/>
                </a:solidFill>
                <a:effectLst/>
                <a:latin typeface="Consolas" panose="020B0609020204030204" pitchFamily="49" charset="0"/>
              </a:rPr>
              <a:t>reduce</a:t>
            </a:r>
            <a:r>
              <a:rPr lang="en-GB" b="0" dirty="0">
                <a:solidFill>
                  <a:srgbClr val="000000"/>
                </a:solidFill>
                <a:effectLst/>
                <a:latin typeface="Consolas" panose="020B0609020204030204" pitchFamily="49" charset="0"/>
              </a:rPr>
              <a:t>( (</a:t>
            </a:r>
            <a:r>
              <a:rPr lang="en-GB" b="0" dirty="0" err="1">
                <a:solidFill>
                  <a:srgbClr val="001080"/>
                </a:solidFill>
                <a:effectLst/>
                <a:latin typeface="Consolas" panose="020B0609020204030204" pitchFamily="49" charset="0"/>
              </a:rPr>
              <a:t>prev</a:t>
            </a:r>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p</a:t>
            </a:r>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=&gt;</a:t>
            </a:r>
            <a:r>
              <a:rPr lang="en-GB" b="0" dirty="0">
                <a:solidFill>
                  <a:srgbClr val="000000"/>
                </a:solidFill>
                <a:effectLst/>
                <a:latin typeface="Consolas" panose="020B0609020204030204" pitchFamily="49" charset="0"/>
              </a:rPr>
              <a:t> </a:t>
            </a:r>
            <a:r>
              <a:rPr lang="en-GB" b="0" dirty="0" err="1">
                <a:solidFill>
                  <a:srgbClr val="001080"/>
                </a:solidFill>
                <a:effectLst/>
                <a:latin typeface="Consolas" panose="020B0609020204030204" pitchFamily="49" charset="0"/>
              </a:rPr>
              <a:t>prev</a:t>
            </a:r>
            <a:r>
              <a:rPr lang="en-GB" b="0" dirty="0">
                <a:solidFill>
                  <a:srgbClr val="000000"/>
                </a:solidFill>
                <a:effectLst/>
                <a:latin typeface="Consolas" panose="020B0609020204030204" pitchFamily="49" charset="0"/>
              </a:rPr>
              <a:t> + </a:t>
            </a:r>
            <a:r>
              <a:rPr lang="en-GB" b="0" dirty="0" err="1">
                <a:solidFill>
                  <a:srgbClr val="001080"/>
                </a:solidFill>
                <a:effectLst/>
                <a:latin typeface="Consolas" panose="020B0609020204030204" pitchFamily="49" charset="0"/>
              </a:rPr>
              <a:t>p</a:t>
            </a:r>
            <a:r>
              <a:rPr lang="en-GB" b="0" dirty="0" err="1">
                <a:solidFill>
                  <a:srgbClr val="000000"/>
                </a:solidFill>
                <a:effectLst/>
                <a:latin typeface="Consolas" panose="020B0609020204030204" pitchFamily="49" charset="0"/>
              </a:rPr>
              <a:t>.</a:t>
            </a:r>
            <a:r>
              <a:rPr lang="en-GB" b="0" dirty="0" err="1">
                <a:solidFill>
                  <a:srgbClr val="001080"/>
                </a:solidFill>
                <a:effectLst/>
                <a:latin typeface="Consolas" panose="020B0609020204030204" pitchFamily="49" charset="0"/>
              </a:rPr>
              <a:t>value</a:t>
            </a:r>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initial</a:t>
            </a:r>
            <a:r>
              <a:rPr lang="en-GB" b="0" dirty="0">
                <a:solidFill>
                  <a:srgbClr val="000000"/>
                </a:solidFill>
                <a:effectLst/>
                <a:latin typeface="Consolas" panose="020B0609020204030204" pitchFamily="49" charset="0"/>
              </a:rPr>
              <a:t> );</a:t>
            </a:r>
          </a:p>
          <a:p>
            <a:r>
              <a:rPr lang="en-GB" b="0" dirty="0">
                <a:solidFill>
                  <a:srgbClr val="001080"/>
                </a:solidFill>
                <a:effectLst/>
                <a:latin typeface="Consolas" panose="020B0609020204030204" pitchFamily="49" charset="0"/>
              </a:rPr>
              <a:t>console</a:t>
            </a:r>
            <a:r>
              <a:rPr lang="en-GB" b="0" dirty="0">
                <a:solidFill>
                  <a:srgbClr val="000000"/>
                </a:solidFill>
                <a:effectLst/>
                <a:latin typeface="Consolas" panose="020B0609020204030204" pitchFamily="49" charset="0"/>
              </a:rPr>
              <a:t>.</a:t>
            </a:r>
            <a:r>
              <a:rPr lang="en-GB" b="0" dirty="0">
                <a:solidFill>
                  <a:srgbClr val="795E26"/>
                </a:solidFill>
                <a:effectLst/>
                <a:latin typeface="Consolas" panose="020B0609020204030204" pitchFamily="49" charset="0"/>
              </a:rPr>
              <a:t>log</a:t>
            </a:r>
            <a:r>
              <a:rPr lang="en-GB" b="0" dirty="0">
                <a:solidFill>
                  <a:srgbClr val="000000"/>
                </a:solidFill>
                <a:effectLst/>
                <a:latin typeface="Consolas" panose="020B0609020204030204" pitchFamily="49" charset="0"/>
              </a:rPr>
              <a:t>( </a:t>
            </a:r>
            <a:r>
              <a:rPr lang="en-GB" b="0" dirty="0">
                <a:solidFill>
                  <a:srgbClr val="0070C1"/>
                </a:solidFill>
                <a:effectLst/>
                <a:latin typeface="Consolas" panose="020B0609020204030204" pitchFamily="49" charset="0"/>
              </a:rPr>
              <a:t>total</a:t>
            </a:r>
            <a:r>
              <a:rPr lang="en-GB" b="0" dirty="0">
                <a:solidFill>
                  <a:srgbClr val="000000"/>
                </a:solidFill>
                <a:effectLst/>
                <a:latin typeface="Consolas" panose="020B0609020204030204" pitchFamily="49" charset="0"/>
              </a:rPr>
              <a:t> );</a:t>
            </a:r>
          </a:p>
          <a:p>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sort the array based on the value property of painting objects</a:t>
            </a:r>
            <a:br>
              <a:rPr lang="en-GB" b="0" dirty="0">
                <a:solidFill>
                  <a:srgbClr val="000000"/>
                </a:solidFill>
                <a:effectLst/>
                <a:latin typeface="Consolas" panose="020B0609020204030204" pitchFamily="49" charset="0"/>
              </a:rPr>
            </a:br>
            <a:r>
              <a:rPr lang="en-GB" b="0" dirty="0" err="1">
                <a:solidFill>
                  <a:srgbClr val="0000FF"/>
                </a:solidFill>
                <a:effectLst/>
                <a:latin typeface="Consolas" panose="020B0609020204030204" pitchFamily="49" charset="0"/>
              </a:rPr>
              <a:t>const</a:t>
            </a:r>
            <a:r>
              <a:rPr lang="en-GB" b="0" dirty="0">
                <a:solidFill>
                  <a:srgbClr val="000000"/>
                </a:solidFill>
                <a:effectLst/>
                <a:latin typeface="Consolas" panose="020B0609020204030204" pitchFamily="49" charset="0"/>
              </a:rPr>
              <a:t> </a:t>
            </a:r>
            <a:r>
              <a:rPr lang="en-GB" b="0" dirty="0" err="1">
                <a:solidFill>
                  <a:srgbClr val="795E26"/>
                </a:solidFill>
                <a:effectLst/>
                <a:latin typeface="Consolas" panose="020B0609020204030204" pitchFamily="49" charset="0"/>
              </a:rPr>
              <a:t>compareFn</a:t>
            </a:r>
            <a:r>
              <a:rPr lang="en-GB" b="0" dirty="0">
                <a:solidFill>
                  <a:srgbClr val="000000"/>
                </a:solidFill>
                <a:effectLst/>
                <a:latin typeface="Consolas" panose="020B0609020204030204" pitchFamily="49" charset="0"/>
              </a:rPr>
              <a:t> = (</a:t>
            </a:r>
            <a:r>
              <a:rPr lang="en-GB" b="0" dirty="0">
                <a:solidFill>
                  <a:srgbClr val="001080"/>
                </a:solidFill>
                <a:effectLst/>
                <a:latin typeface="Consolas" panose="020B0609020204030204" pitchFamily="49" charset="0"/>
              </a:rPr>
              <a:t>a</a:t>
            </a:r>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b</a:t>
            </a:r>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=&gt;</a:t>
            </a:r>
            <a:r>
              <a:rPr lang="en-GB" b="0" dirty="0">
                <a:solidFill>
                  <a:srgbClr val="000000"/>
                </a:solidFill>
                <a:effectLst/>
                <a:latin typeface="Consolas" panose="020B0609020204030204" pitchFamily="49" charset="0"/>
              </a:rPr>
              <a:t> </a:t>
            </a:r>
            <a:r>
              <a:rPr lang="en-GB" b="0" dirty="0" err="1">
                <a:solidFill>
                  <a:srgbClr val="001080"/>
                </a:solidFill>
                <a:effectLst/>
                <a:latin typeface="Consolas" panose="020B0609020204030204" pitchFamily="49" charset="0"/>
              </a:rPr>
              <a:t>a</a:t>
            </a:r>
            <a:r>
              <a:rPr lang="en-GB" b="0" dirty="0" err="1">
                <a:solidFill>
                  <a:srgbClr val="000000"/>
                </a:solidFill>
                <a:effectLst/>
                <a:latin typeface="Consolas" panose="020B0609020204030204" pitchFamily="49" charset="0"/>
              </a:rPr>
              <a:t>.</a:t>
            </a:r>
            <a:r>
              <a:rPr lang="en-GB" b="0" dirty="0" err="1">
                <a:solidFill>
                  <a:srgbClr val="001080"/>
                </a:solidFill>
                <a:effectLst/>
                <a:latin typeface="Consolas" panose="020B0609020204030204" pitchFamily="49" charset="0"/>
              </a:rPr>
              <a:t>value</a:t>
            </a:r>
            <a:r>
              <a:rPr lang="en-GB" b="0" dirty="0">
                <a:solidFill>
                  <a:srgbClr val="000000"/>
                </a:solidFill>
                <a:effectLst/>
                <a:latin typeface="Consolas" panose="020B0609020204030204" pitchFamily="49" charset="0"/>
              </a:rPr>
              <a:t> - </a:t>
            </a:r>
            <a:r>
              <a:rPr lang="en-GB" b="0" dirty="0" err="1">
                <a:solidFill>
                  <a:srgbClr val="001080"/>
                </a:solidFill>
                <a:effectLst/>
                <a:latin typeface="Consolas" panose="020B0609020204030204" pitchFamily="49" charset="0"/>
              </a:rPr>
              <a:t>b</a:t>
            </a:r>
            <a:r>
              <a:rPr lang="en-GB" b="0" dirty="0" err="1">
                <a:solidFill>
                  <a:srgbClr val="000000"/>
                </a:solidFill>
                <a:effectLst/>
                <a:latin typeface="Consolas" panose="020B0609020204030204" pitchFamily="49" charset="0"/>
              </a:rPr>
              <a:t>.</a:t>
            </a:r>
            <a:r>
              <a:rPr lang="en-GB" b="0" dirty="0" err="1">
                <a:solidFill>
                  <a:srgbClr val="001080"/>
                </a:solidFill>
                <a:effectLst/>
                <a:latin typeface="Consolas" panose="020B0609020204030204" pitchFamily="49" charset="0"/>
              </a:rPr>
              <a:t>value</a:t>
            </a:r>
            <a:r>
              <a:rPr lang="en-GB" b="0" dirty="0">
                <a:solidFill>
                  <a:srgbClr val="000000"/>
                </a:solidFill>
                <a:effectLst/>
                <a:latin typeface="Consolas" panose="020B0609020204030204" pitchFamily="49" charset="0"/>
              </a:rPr>
              <a:t>;</a:t>
            </a:r>
          </a:p>
          <a:p>
            <a:r>
              <a:rPr lang="en-GB" b="0" dirty="0">
                <a:solidFill>
                  <a:srgbClr val="001080"/>
                </a:solidFill>
                <a:effectLst/>
                <a:latin typeface="Consolas" panose="020B0609020204030204" pitchFamily="49" charset="0"/>
              </a:rPr>
              <a:t>console</a:t>
            </a:r>
            <a:r>
              <a:rPr lang="en-GB" b="0" dirty="0">
                <a:solidFill>
                  <a:srgbClr val="000000"/>
                </a:solidFill>
                <a:effectLst/>
                <a:latin typeface="Consolas" panose="020B0609020204030204" pitchFamily="49" charset="0"/>
              </a:rPr>
              <a:t>.</a:t>
            </a:r>
            <a:r>
              <a:rPr lang="en-GB" b="0" dirty="0">
                <a:solidFill>
                  <a:srgbClr val="795E26"/>
                </a:solidFill>
                <a:effectLst/>
                <a:latin typeface="Consolas" panose="020B0609020204030204" pitchFamily="49" charset="0"/>
              </a:rPr>
              <a:t>log</a:t>
            </a:r>
            <a:r>
              <a:rPr lang="en-GB" b="0" dirty="0">
                <a:solidFill>
                  <a:srgbClr val="000000"/>
                </a:solidFill>
                <a:effectLst/>
                <a:latin typeface="Consolas" panose="020B0609020204030204" pitchFamily="49" charset="0"/>
              </a:rPr>
              <a:t>( </a:t>
            </a:r>
            <a:r>
              <a:rPr lang="en-GB" b="0" dirty="0" err="1">
                <a:solidFill>
                  <a:srgbClr val="0070C1"/>
                </a:solidFill>
                <a:effectLst/>
                <a:latin typeface="Consolas" panose="020B0609020204030204" pitchFamily="49" charset="0"/>
              </a:rPr>
              <a:t>paintings</a:t>
            </a:r>
            <a:r>
              <a:rPr lang="en-GB" b="0" dirty="0" err="1">
                <a:solidFill>
                  <a:srgbClr val="000000"/>
                </a:solidFill>
                <a:effectLst/>
                <a:latin typeface="Consolas" panose="020B0609020204030204" pitchFamily="49" charset="0"/>
              </a:rPr>
              <a:t>.</a:t>
            </a:r>
            <a:r>
              <a:rPr lang="en-GB" b="0" dirty="0" err="1">
                <a:solidFill>
                  <a:srgbClr val="795E26"/>
                </a:solidFill>
                <a:effectLst/>
                <a:latin typeface="Consolas" panose="020B0609020204030204" pitchFamily="49" charset="0"/>
              </a:rPr>
              <a:t>sort</a:t>
            </a:r>
            <a:r>
              <a:rPr lang="en-GB" b="0" dirty="0">
                <a:solidFill>
                  <a:srgbClr val="000000"/>
                </a:solidFill>
                <a:effectLst/>
                <a:latin typeface="Consolas" panose="020B0609020204030204" pitchFamily="49" charset="0"/>
              </a:rPr>
              <a:t>(</a:t>
            </a:r>
            <a:r>
              <a:rPr lang="en-GB" b="0" dirty="0" err="1">
                <a:solidFill>
                  <a:srgbClr val="795E26"/>
                </a:solidFill>
                <a:effectLst/>
                <a:latin typeface="Consolas" panose="020B0609020204030204" pitchFamily="49" charset="0"/>
              </a:rPr>
              <a:t>compareFn</a:t>
            </a:r>
            <a:r>
              <a:rPr lang="en-GB" b="0" dirty="0">
                <a:solidFill>
                  <a:srgbClr val="000000"/>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69C1B4D4-7FEE-B31A-BD74-DFDCE261DC6E}"/>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33869990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F2A7-0DBD-4424-9F01-A76E4343C332}"/>
              </a:ext>
            </a:extLst>
          </p:cNvPr>
          <p:cNvSpPr>
            <a:spLocks noGrp="1"/>
          </p:cNvSpPr>
          <p:nvPr>
            <p:ph type="title"/>
          </p:nvPr>
        </p:nvSpPr>
        <p:spPr>
          <a:xfrm>
            <a:off x="272845" y="529936"/>
            <a:ext cx="4925961" cy="822959"/>
          </a:xfrm>
        </p:spPr>
        <p:txBody>
          <a:bodyPr/>
          <a:lstStyle/>
          <a:p>
            <a:r>
              <a:rPr lang="en-CA" dirty="0"/>
              <a:t>Prototypes</a:t>
            </a:r>
            <a:r>
              <a:rPr lang="en-CA"/>
              <a:t>, Classes</a:t>
            </a:r>
            <a:endParaRPr lang="en-CA" dirty="0"/>
          </a:p>
        </p:txBody>
      </p:sp>
      <p:sp>
        <p:nvSpPr>
          <p:cNvPr id="3" name="Text Placeholder 2">
            <a:extLst>
              <a:ext uri="{FF2B5EF4-FFF2-40B4-BE49-F238E27FC236}">
                <a16:creationId xmlns:a16="http://schemas.microsoft.com/office/drawing/2014/main" id="{342768FB-9F20-4ED5-A64B-C30428FA28D4}"/>
              </a:ext>
            </a:extLst>
          </p:cNvPr>
          <p:cNvSpPr>
            <a:spLocks noGrp="1"/>
          </p:cNvSpPr>
          <p:nvPr>
            <p:ph type="body" idx="1"/>
          </p:nvPr>
        </p:nvSpPr>
        <p:spPr>
          <a:xfrm>
            <a:off x="212136" y="1352895"/>
            <a:ext cx="4986670" cy="3532476"/>
          </a:xfrm>
        </p:spPr>
        <p:txBody>
          <a:bodyPr/>
          <a:lstStyle/>
          <a:p>
            <a:pPr marL="114300" indent="0" algn="l">
              <a:buNone/>
            </a:pPr>
            <a:r>
              <a:rPr lang="en-US" sz="1800" dirty="0">
                <a:latin typeface="+mj-lt"/>
              </a:rPr>
              <a:t>The example on the right shows what happens when you</a:t>
            </a:r>
            <a:r>
              <a:rPr lang="en-US" sz="1800" b="0" i="0" u="none" strike="noStrike" baseline="0" dirty="0">
                <a:latin typeface="+mj-lt"/>
              </a:rPr>
              <a:t> use constructor functions for creating multiple instances of objects. Notice how the function properties are also duplicated. </a:t>
            </a:r>
          </a:p>
          <a:p>
            <a:pPr marL="114300" indent="0" algn="l">
              <a:buNone/>
            </a:pPr>
            <a:r>
              <a:rPr lang="en-US" sz="1800" dirty="0">
                <a:latin typeface="+mj-lt"/>
              </a:rPr>
              <a:t>C</a:t>
            </a:r>
            <a:r>
              <a:rPr lang="en-US" sz="1800" b="0" i="0" u="none" strike="noStrike" baseline="0" dirty="0">
                <a:latin typeface="+mj-lt"/>
              </a:rPr>
              <a:t>onstructor functions are therefore inefficient </a:t>
            </a:r>
            <a:r>
              <a:rPr lang="en-CA" sz="1800" b="0" i="0" u="none" strike="noStrike" baseline="0" dirty="0">
                <a:latin typeface="+mj-lt"/>
              </a:rPr>
              <a:t>since memory must be allocated for each (identical) method.</a:t>
            </a:r>
          </a:p>
          <a:p>
            <a:pPr marL="114300" indent="0" algn="l">
              <a:buNone/>
            </a:pPr>
            <a:r>
              <a:rPr lang="en-CA" sz="1800" dirty="0">
                <a:latin typeface="+mj-lt"/>
              </a:rPr>
              <a:t>Prototypes help address this issue.</a:t>
            </a:r>
            <a:endParaRPr lang="en-CA" dirty="0">
              <a:latin typeface="+mj-lt"/>
            </a:endParaRPr>
          </a:p>
        </p:txBody>
      </p:sp>
      <p:sp>
        <p:nvSpPr>
          <p:cNvPr id="4" name="TextBox 3">
            <a:extLst>
              <a:ext uri="{FF2B5EF4-FFF2-40B4-BE49-F238E27FC236}">
                <a16:creationId xmlns:a16="http://schemas.microsoft.com/office/drawing/2014/main" id="{C11ABBF6-DD48-A71D-8FAF-D1D181AE3089}"/>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pic>
        <p:nvPicPr>
          <p:cNvPr id="5" name="Picture 4">
            <a:extLst>
              <a:ext uri="{FF2B5EF4-FFF2-40B4-BE49-F238E27FC236}">
                <a16:creationId xmlns:a16="http://schemas.microsoft.com/office/drawing/2014/main" id="{27A03144-A0F4-C5BF-9321-9508DCCFD51B}"/>
              </a:ext>
            </a:extLst>
          </p:cNvPr>
          <p:cNvPicPr>
            <a:picLocks noChangeAspect="1"/>
          </p:cNvPicPr>
          <p:nvPr/>
        </p:nvPicPr>
        <p:blipFill rotWithShape="1">
          <a:blip r:embed="rId2"/>
          <a:srcRect l="16533" t="15955" r="71613" b="30800"/>
          <a:stretch/>
        </p:blipFill>
        <p:spPr>
          <a:xfrm>
            <a:off x="5331542" y="0"/>
            <a:ext cx="3414251" cy="5040086"/>
          </a:xfrm>
          <a:prstGeom prst="rect">
            <a:avLst/>
          </a:prstGeom>
        </p:spPr>
      </p:pic>
    </p:spTree>
    <p:extLst>
      <p:ext uri="{BB962C8B-B14F-4D97-AF65-F5344CB8AC3E}">
        <p14:creationId xmlns:p14="http://schemas.microsoft.com/office/powerpoint/2010/main" val="2254976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F2A7-0DBD-4424-9F01-A76E4343C332}"/>
              </a:ext>
            </a:extLst>
          </p:cNvPr>
          <p:cNvSpPr>
            <a:spLocks noGrp="1"/>
          </p:cNvSpPr>
          <p:nvPr>
            <p:ph type="title"/>
          </p:nvPr>
        </p:nvSpPr>
        <p:spPr/>
        <p:txBody>
          <a:bodyPr/>
          <a:lstStyle/>
          <a:p>
            <a:r>
              <a:rPr lang="en-CA" dirty="0"/>
              <a:t>Prototypes</a:t>
            </a:r>
          </a:p>
        </p:txBody>
      </p:sp>
      <p:sp>
        <p:nvSpPr>
          <p:cNvPr id="3" name="Text Placeholder 2">
            <a:extLst>
              <a:ext uri="{FF2B5EF4-FFF2-40B4-BE49-F238E27FC236}">
                <a16:creationId xmlns:a16="http://schemas.microsoft.com/office/drawing/2014/main" id="{342768FB-9F20-4ED5-A64B-C30428FA28D4}"/>
              </a:ext>
            </a:extLst>
          </p:cNvPr>
          <p:cNvSpPr>
            <a:spLocks noGrp="1"/>
          </p:cNvSpPr>
          <p:nvPr>
            <p:ph type="body" idx="1"/>
          </p:nvPr>
        </p:nvSpPr>
        <p:spPr>
          <a:xfrm>
            <a:off x="317091" y="1073777"/>
            <a:ext cx="4564625" cy="3532476"/>
          </a:xfrm>
        </p:spPr>
        <p:txBody>
          <a:bodyPr/>
          <a:lstStyle/>
          <a:p>
            <a:pPr marL="114300" indent="0" algn="l">
              <a:buNone/>
            </a:pPr>
            <a:r>
              <a:rPr lang="en-US" b="1" i="0" u="none" strike="noStrike" baseline="0" dirty="0">
                <a:solidFill>
                  <a:srgbClr val="009A9A"/>
                </a:solidFill>
                <a:latin typeface="+mj-lt"/>
              </a:rPr>
              <a:t>Prototypes </a:t>
            </a:r>
            <a:r>
              <a:rPr lang="en-US" b="0" i="0" u="none" strike="noStrike" baseline="0" dirty="0">
                <a:solidFill>
                  <a:srgbClr val="000000"/>
                </a:solidFill>
                <a:latin typeface="+mj-lt"/>
              </a:rPr>
              <a:t>make JavaScript behave more like an object-oriented language. </a:t>
            </a:r>
          </a:p>
          <a:p>
            <a:pPr marL="114300" indent="0" algn="l">
              <a:buNone/>
            </a:pPr>
            <a:r>
              <a:rPr lang="en-US" b="0" i="0" u="none" strike="noStrike" baseline="0" dirty="0">
                <a:solidFill>
                  <a:srgbClr val="000000"/>
                </a:solidFill>
                <a:latin typeface="+mj-lt"/>
              </a:rPr>
              <a:t>Every function object </a:t>
            </a:r>
            <a:r>
              <a:rPr lang="en-CA" b="0" i="0" u="none" strike="noStrike" baseline="0" dirty="0">
                <a:solidFill>
                  <a:srgbClr val="000000"/>
                </a:solidFill>
                <a:latin typeface="+mj-lt"/>
              </a:rPr>
              <a:t>has a </a:t>
            </a:r>
            <a:r>
              <a:rPr lang="en-CA" b="1" i="0" u="none" strike="noStrike" baseline="0" dirty="0">
                <a:solidFill>
                  <a:srgbClr val="000000"/>
                </a:solidFill>
                <a:latin typeface="+mj-lt"/>
              </a:rPr>
              <a:t>prototype</a:t>
            </a:r>
            <a:r>
              <a:rPr lang="en-CA" b="0" i="0" u="none" strike="noStrike" baseline="0" dirty="0">
                <a:solidFill>
                  <a:srgbClr val="000000"/>
                </a:solidFill>
                <a:latin typeface="+mj-lt"/>
              </a:rPr>
              <a:t> </a:t>
            </a:r>
            <a:r>
              <a:rPr lang="en-US" b="0" i="0" u="none" strike="noStrike" baseline="0" dirty="0">
                <a:solidFill>
                  <a:srgbClr val="000000"/>
                </a:solidFill>
                <a:latin typeface="+mj-lt"/>
              </a:rPr>
              <a:t>property, which is initially an empty object. </a:t>
            </a:r>
          </a:p>
          <a:p>
            <a:pPr marL="114300" indent="0" algn="l">
              <a:buNone/>
            </a:pPr>
            <a:r>
              <a:rPr lang="en-US" b="0" i="0" u="none" strike="noStrike" baseline="0" dirty="0">
                <a:solidFill>
                  <a:srgbClr val="000000"/>
                </a:solidFill>
                <a:latin typeface="+mj-lt"/>
              </a:rPr>
              <a:t>The prototype properties are defined once for all instances of an object created with the new keyword from a constructor </a:t>
            </a:r>
            <a:r>
              <a:rPr lang="en-CA" b="0" i="0" u="none" strike="noStrike" baseline="0" dirty="0">
                <a:solidFill>
                  <a:srgbClr val="000000"/>
                </a:solidFill>
                <a:latin typeface="+mj-lt"/>
              </a:rPr>
              <a:t>function.</a:t>
            </a:r>
          </a:p>
          <a:p>
            <a:pPr marL="114300" indent="0" algn="l">
              <a:buNone/>
            </a:pPr>
            <a:r>
              <a:rPr lang="en-US" b="0" i="0" u="none" strike="noStrike" baseline="0" dirty="0">
                <a:latin typeface="+mj-lt"/>
              </a:rPr>
              <a:t>This approach is far superior because it defines the method only once, no matter how many instances are created.</a:t>
            </a:r>
            <a:endParaRPr lang="en-CA" dirty="0">
              <a:latin typeface="+mj-lt"/>
            </a:endParaRPr>
          </a:p>
        </p:txBody>
      </p:sp>
      <p:pic>
        <p:nvPicPr>
          <p:cNvPr id="6" name="Picture 5">
            <a:extLst>
              <a:ext uri="{FF2B5EF4-FFF2-40B4-BE49-F238E27FC236}">
                <a16:creationId xmlns:a16="http://schemas.microsoft.com/office/drawing/2014/main" id="{90641EDF-C94D-9B27-D3D6-5074C02279EC}"/>
              </a:ext>
            </a:extLst>
          </p:cNvPr>
          <p:cNvPicPr>
            <a:picLocks noChangeAspect="1"/>
          </p:cNvPicPr>
          <p:nvPr/>
        </p:nvPicPr>
        <p:blipFill rotWithShape="1">
          <a:blip r:embed="rId2"/>
          <a:srcRect l="15645" t="13010" r="70645" b="38161"/>
          <a:stretch/>
        </p:blipFill>
        <p:spPr>
          <a:xfrm>
            <a:off x="4962833" y="103238"/>
            <a:ext cx="3923070" cy="4592305"/>
          </a:xfrm>
          <a:prstGeom prst="rect">
            <a:avLst/>
          </a:prstGeom>
        </p:spPr>
      </p:pic>
      <p:sp>
        <p:nvSpPr>
          <p:cNvPr id="4" name="TextBox 3">
            <a:extLst>
              <a:ext uri="{FF2B5EF4-FFF2-40B4-BE49-F238E27FC236}">
                <a16:creationId xmlns:a16="http://schemas.microsoft.com/office/drawing/2014/main" id="{5A680B47-BC95-EC85-5B7A-C77A5FE34DE4}"/>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25335541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3F19B-E2FD-451F-A82A-D7AC5D6CC819}"/>
              </a:ext>
            </a:extLst>
          </p:cNvPr>
          <p:cNvSpPr>
            <a:spLocks noGrp="1"/>
          </p:cNvSpPr>
          <p:nvPr>
            <p:ph type="title"/>
          </p:nvPr>
        </p:nvSpPr>
        <p:spPr/>
        <p:txBody>
          <a:bodyPr/>
          <a:lstStyle/>
          <a:p>
            <a:r>
              <a:rPr lang="en-CA" dirty="0"/>
              <a:t>Using a prototype</a:t>
            </a:r>
          </a:p>
        </p:txBody>
      </p:sp>
      <p:sp>
        <p:nvSpPr>
          <p:cNvPr id="10" name="TextBox 9" descr="LISTING 4.2 Embedded styles example">
            <a:extLst>
              <a:ext uri="{FF2B5EF4-FFF2-40B4-BE49-F238E27FC236}">
                <a16:creationId xmlns:a16="http://schemas.microsoft.com/office/drawing/2014/main" id="{0656D861-F0C4-4C49-A954-F59F49A11823}"/>
              </a:ext>
            </a:extLst>
          </p:cNvPr>
          <p:cNvSpPr txBox="1"/>
          <p:nvPr/>
        </p:nvSpPr>
        <p:spPr>
          <a:xfrm>
            <a:off x="457200" y="984487"/>
            <a:ext cx="8112639" cy="3353597"/>
          </a:xfrm>
          <a:prstGeom prst="rect">
            <a:avLst/>
          </a:prstGeom>
          <a:solidFill>
            <a:srgbClr val="E6F0F5"/>
          </a:solidFill>
        </p:spPr>
        <p:txBody>
          <a:bodyPr wrap="square" numCol="2" rtlCol="0">
            <a:noAutofit/>
          </a:bodyPr>
          <a:lstStyle/>
          <a:p>
            <a:pPr algn="l" defTabSz="180000"/>
            <a:r>
              <a:rPr lang="en-US" b="0" i="0" u="none" strike="noStrike" baseline="0" dirty="0">
                <a:solidFill>
                  <a:srgbClr val="000000"/>
                </a:solidFill>
                <a:latin typeface="Calibri" panose="020F0502020204030204" pitchFamily="34" charset="0"/>
                <a:cs typeface="Calibri" panose="020F0502020204030204" pitchFamily="34" charset="0"/>
              </a:rPr>
              <a:t>function Card(title, </a:t>
            </a:r>
            <a:r>
              <a:rPr lang="en-US" b="0" i="0" u="none" strike="noStrike" baseline="0" dirty="0" err="1">
                <a:solidFill>
                  <a:srgbClr val="000000"/>
                </a:solidFill>
                <a:latin typeface="Calibri" panose="020F0502020204030204" pitchFamily="34" charset="0"/>
                <a:cs typeface="Calibri" panose="020F0502020204030204" pitchFamily="34" charset="0"/>
              </a:rPr>
              <a:t>src</a:t>
            </a:r>
            <a:r>
              <a:rPr lang="en-US" b="0" i="0" u="none" strike="noStrike" baseline="0" dirty="0">
                <a:solidFill>
                  <a:srgbClr val="000000"/>
                </a:solidFill>
                <a:latin typeface="Calibri" panose="020F0502020204030204" pitchFamily="34" charset="0"/>
                <a:cs typeface="Calibri" panose="020F0502020204030204" pitchFamily="34" charset="0"/>
              </a:rPr>
              <a:t>, content) {</a:t>
            </a:r>
          </a:p>
          <a:p>
            <a:pPr algn="l" defTabSz="180000"/>
            <a:r>
              <a:rPr lang="en-CA" b="0" i="0" u="none" strike="noStrike" baseline="0" dirty="0">
                <a:solidFill>
                  <a:srgbClr val="000000"/>
                </a:solidFill>
                <a:latin typeface="Calibri" panose="020F0502020204030204" pitchFamily="34" charset="0"/>
                <a:cs typeface="Calibri" panose="020F0502020204030204" pitchFamily="34" charset="0"/>
              </a:rPr>
              <a:t>	</a:t>
            </a:r>
            <a:r>
              <a:rPr lang="en-CA" b="0" i="0" u="none" strike="noStrike" baseline="0" dirty="0" err="1">
                <a:solidFill>
                  <a:srgbClr val="000000"/>
                </a:solidFill>
                <a:latin typeface="Calibri" panose="020F0502020204030204" pitchFamily="34" charset="0"/>
                <a:cs typeface="Calibri" panose="020F0502020204030204" pitchFamily="34" charset="0"/>
              </a:rPr>
              <a:t>this.title</a:t>
            </a:r>
            <a:r>
              <a:rPr lang="en-CA" b="0" i="0" u="none" strike="noStrike" baseline="0" dirty="0">
                <a:solidFill>
                  <a:srgbClr val="000000"/>
                </a:solidFill>
                <a:latin typeface="Calibri" panose="020F0502020204030204" pitchFamily="34" charset="0"/>
                <a:cs typeface="Calibri" panose="020F0502020204030204" pitchFamily="34" charset="0"/>
              </a:rPr>
              <a:t> = title;</a:t>
            </a:r>
          </a:p>
          <a:p>
            <a:pPr algn="l" defTabSz="180000"/>
            <a:r>
              <a:rPr lang="en-CA" b="0" i="0" u="none" strike="noStrike" baseline="0" dirty="0">
                <a:solidFill>
                  <a:srgbClr val="000000"/>
                </a:solidFill>
                <a:latin typeface="Calibri" panose="020F0502020204030204" pitchFamily="34" charset="0"/>
                <a:cs typeface="Calibri" panose="020F0502020204030204" pitchFamily="34" charset="0"/>
              </a:rPr>
              <a:t>	</a:t>
            </a:r>
            <a:r>
              <a:rPr lang="en-CA" b="0" i="0" u="none" strike="noStrike" baseline="0" dirty="0" err="1">
                <a:solidFill>
                  <a:srgbClr val="000000"/>
                </a:solidFill>
                <a:latin typeface="Calibri" panose="020F0502020204030204" pitchFamily="34" charset="0"/>
                <a:cs typeface="Calibri" panose="020F0502020204030204" pitchFamily="34" charset="0"/>
              </a:rPr>
              <a:t>this.src</a:t>
            </a:r>
            <a:r>
              <a:rPr lang="en-CA" b="0" i="0" u="none" strike="noStrike" baseline="0" dirty="0">
                <a:solidFill>
                  <a:srgbClr val="000000"/>
                </a:solidFill>
                <a:latin typeface="Calibri" panose="020F0502020204030204" pitchFamily="34" charset="0"/>
                <a:cs typeface="Calibri" panose="020F0502020204030204" pitchFamily="34" charset="0"/>
              </a:rPr>
              <a:t> = </a:t>
            </a:r>
            <a:r>
              <a:rPr lang="en-CA" b="0" i="0" u="none" strike="noStrike" baseline="0" dirty="0" err="1">
                <a:solidFill>
                  <a:srgbClr val="000000"/>
                </a:solidFill>
                <a:latin typeface="Calibri" panose="020F0502020204030204" pitchFamily="34" charset="0"/>
                <a:cs typeface="Calibri" panose="020F0502020204030204" pitchFamily="34" charset="0"/>
              </a:rPr>
              <a:t>src</a:t>
            </a:r>
            <a:r>
              <a:rPr lang="en-CA" b="0" i="0" u="none" strike="noStrike" baseline="0" dirty="0">
                <a:solidFill>
                  <a:srgbClr val="000000"/>
                </a:solidFill>
                <a:latin typeface="Calibri" panose="020F0502020204030204" pitchFamily="34" charset="0"/>
                <a:cs typeface="Calibri" panose="020F0502020204030204" pitchFamily="34" charset="0"/>
              </a:rPr>
              <a:t>;</a:t>
            </a:r>
          </a:p>
          <a:p>
            <a:pPr algn="l" defTabSz="180000"/>
            <a:r>
              <a:rPr lang="en-CA" b="0" i="0" u="none" strike="noStrike" baseline="0" dirty="0">
                <a:solidFill>
                  <a:srgbClr val="000000"/>
                </a:solidFill>
                <a:latin typeface="Calibri" panose="020F0502020204030204" pitchFamily="34" charset="0"/>
                <a:cs typeface="Calibri" panose="020F0502020204030204" pitchFamily="34" charset="0"/>
              </a:rPr>
              <a:t>	</a:t>
            </a:r>
            <a:r>
              <a:rPr lang="en-CA" b="0" i="0" u="none" strike="noStrike" baseline="0" dirty="0" err="1">
                <a:solidFill>
                  <a:srgbClr val="000000"/>
                </a:solidFill>
                <a:latin typeface="Calibri" panose="020F0502020204030204" pitchFamily="34" charset="0"/>
                <a:cs typeface="Calibri" panose="020F0502020204030204" pitchFamily="34" charset="0"/>
              </a:rPr>
              <a:t>this.content</a:t>
            </a:r>
            <a:r>
              <a:rPr lang="en-CA" b="0" i="0" u="none" strike="noStrike" baseline="0" dirty="0">
                <a:solidFill>
                  <a:srgbClr val="000000"/>
                </a:solidFill>
                <a:latin typeface="Calibri" panose="020F0502020204030204" pitchFamily="34" charset="0"/>
                <a:cs typeface="Calibri" panose="020F0502020204030204" pitchFamily="34" charset="0"/>
              </a:rPr>
              <a:t> = content;</a:t>
            </a:r>
          </a:p>
          <a:p>
            <a:pPr algn="l" defTabSz="180000"/>
            <a:r>
              <a:rPr lang="en-CA" b="0" i="0" u="none" strike="noStrike" baseline="0" dirty="0">
                <a:solidFill>
                  <a:srgbClr val="000000"/>
                </a:solidFill>
                <a:latin typeface="Calibri" panose="020F0502020204030204" pitchFamily="34" charset="0"/>
                <a:cs typeface="Calibri" panose="020F0502020204030204" pitchFamily="34" charset="0"/>
              </a:rPr>
              <a:t>}</a:t>
            </a:r>
          </a:p>
          <a:p>
            <a:pPr algn="l" defTabSz="180000"/>
            <a:endParaRPr lang="en-CA" b="0" i="0" u="none" strike="noStrike" baseline="0" dirty="0">
              <a:solidFill>
                <a:srgbClr val="000000"/>
              </a:solidFill>
              <a:latin typeface="Calibri" panose="020F0502020204030204" pitchFamily="34" charset="0"/>
              <a:cs typeface="Calibri" panose="020F0502020204030204" pitchFamily="34" charset="0"/>
            </a:endParaRPr>
          </a:p>
          <a:p>
            <a:pPr algn="l" defTabSz="180000"/>
            <a:r>
              <a:rPr lang="en-CA" b="0" i="0" u="none" strike="noStrike" baseline="0" dirty="0" err="1">
                <a:solidFill>
                  <a:srgbClr val="000000"/>
                </a:solidFill>
                <a:latin typeface="Calibri" panose="020F0502020204030204" pitchFamily="34" charset="0"/>
                <a:cs typeface="Calibri" panose="020F0502020204030204" pitchFamily="34" charset="0"/>
              </a:rPr>
              <a:t>Card</a:t>
            </a:r>
            <a:r>
              <a:rPr lang="en-CA" b="1" i="0" u="none" strike="noStrike" baseline="0" dirty="0" err="1">
                <a:solidFill>
                  <a:srgbClr val="000000"/>
                </a:solidFill>
                <a:latin typeface="Calibri" panose="020F0502020204030204" pitchFamily="34" charset="0"/>
                <a:cs typeface="Calibri" panose="020F0502020204030204" pitchFamily="34" charset="0"/>
              </a:rPr>
              <a:t>.prototype.makeMarkup</a:t>
            </a:r>
            <a:r>
              <a:rPr lang="en-CA" b="1" i="0" u="none" strike="noStrike" baseline="0" dirty="0">
                <a:solidFill>
                  <a:srgbClr val="000000"/>
                </a:solidFill>
                <a:latin typeface="Calibri" panose="020F0502020204030204" pitchFamily="34" charset="0"/>
                <a:cs typeface="Calibri" panose="020F0502020204030204" pitchFamily="34" charset="0"/>
              </a:rPr>
              <a:t> </a:t>
            </a:r>
            <a:r>
              <a:rPr lang="en-CA" b="0" i="0" u="none" strike="noStrike" baseline="0" dirty="0">
                <a:solidFill>
                  <a:srgbClr val="000000"/>
                </a:solidFill>
                <a:latin typeface="Calibri" panose="020F0502020204030204" pitchFamily="34" charset="0"/>
                <a:cs typeface="Calibri" panose="020F0502020204030204" pitchFamily="34" charset="0"/>
              </a:rPr>
              <a:t>= function() {</a:t>
            </a:r>
          </a:p>
          <a:p>
            <a:pPr algn="l" defTabSz="180000"/>
            <a:r>
              <a:rPr lang="en-CA" b="0" i="0" u="none" strike="noStrike" baseline="0" dirty="0">
                <a:solidFill>
                  <a:srgbClr val="000000"/>
                </a:solidFill>
                <a:latin typeface="Calibri" panose="020F0502020204030204" pitchFamily="34" charset="0"/>
                <a:cs typeface="Calibri" panose="020F0502020204030204" pitchFamily="34" charset="0"/>
              </a:rPr>
              <a:t>	return `&lt;div class="card"&gt; </a:t>
            </a:r>
          </a:p>
          <a:p>
            <a:pPr algn="l" defTabSz="180000"/>
            <a:r>
              <a:rPr lang="en-CA" dirty="0">
                <a:latin typeface="Calibri" panose="020F0502020204030204" pitchFamily="34" charset="0"/>
                <a:cs typeface="Calibri" panose="020F0502020204030204" pitchFamily="34" charset="0"/>
              </a:rPr>
              <a:t>			</a:t>
            </a:r>
            <a:r>
              <a:rPr lang="en-CA" b="0" i="0" u="none" strike="noStrike" baseline="0" dirty="0">
                <a:solidFill>
                  <a:srgbClr val="000000"/>
                </a:solidFill>
                <a:latin typeface="Calibri" panose="020F0502020204030204" pitchFamily="34" charset="0"/>
                <a:cs typeface="Calibri" panose="020F0502020204030204" pitchFamily="34" charset="0"/>
              </a:rPr>
              <a:t>&lt;</a:t>
            </a:r>
            <a:r>
              <a:rPr lang="en-CA" b="0" i="0" u="none" strike="noStrike" baseline="0" dirty="0" err="1">
                <a:solidFill>
                  <a:srgbClr val="000000"/>
                </a:solidFill>
                <a:latin typeface="Calibri" panose="020F0502020204030204" pitchFamily="34" charset="0"/>
                <a:cs typeface="Calibri" panose="020F0502020204030204" pitchFamily="34" charset="0"/>
              </a:rPr>
              <a:t>img</a:t>
            </a:r>
            <a:r>
              <a:rPr lang="en-CA" b="0" i="0" u="none" strike="noStrike" baseline="0" dirty="0">
                <a:solidFill>
                  <a:srgbClr val="000000"/>
                </a:solidFill>
                <a:latin typeface="Calibri" panose="020F0502020204030204" pitchFamily="34" charset="0"/>
                <a:cs typeface="Calibri" panose="020F0502020204030204" pitchFamily="34" charset="0"/>
              </a:rPr>
              <a:t> </a:t>
            </a:r>
            <a:r>
              <a:rPr lang="en-CA" b="0" i="0" u="none" strike="noStrike" baseline="0" dirty="0" err="1">
                <a:solidFill>
                  <a:srgbClr val="000000"/>
                </a:solidFill>
                <a:latin typeface="Calibri" panose="020F0502020204030204" pitchFamily="34" charset="0"/>
                <a:cs typeface="Calibri" panose="020F0502020204030204" pitchFamily="34" charset="0"/>
              </a:rPr>
              <a:t>src</a:t>
            </a:r>
            <a:r>
              <a:rPr lang="en-CA" b="0" i="0" u="none" strike="noStrike" baseline="0" dirty="0">
                <a:solidFill>
                  <a:srgbClr val="000000"/>
                </a:solidFill>
                <a:latin typeface="Calibri" panose="020F0502020204030204" pitchFamily="34" charset="0"/>
                <a:cs typeface="Calibri" panose="020F0502020204030204" pitchFamily="34" charset="0"/>
              </a:rPr>
              <a:t>="${</a:t>
            </a:r>
            <a:r>
              <a:rPr lang="en-CA" b="0" i="0" u="none" strike="noStrike" baseline="0" dirty="0" err="1">
                <a:solidFill>
                  <a:srgbClr val="000000"/>
                </a:solidFill>
                <a:latin typeface="Calibri" panose="020F0502020204030204" pitchFamily="34" charset="0"/>
                <a:cs typeface="Calibri" panose="020F0502020204030204" pitchFamily="34" charset="0"/>
              </a:rPr>
              <a:t>this.src</a:t>
            </a:r>
            <a:r>
              <a:rPr lang="en-CA" b="0" i="0" u="none" strike="noStrike" baseline="0" dirty="0">
                <a:solidFill>
                  <a:srgbClr val="000000"/>
                </a:solidFill>
                <a:latin typeface="Calibri" panose="020F0502020204030204" pitchFamily="34" charset="0"/>
                <a:cs typeface="Calibri" panose="020F0502020204030204" pitchFamily="34" charset="0"/>
              </a:rPr>
              <a:t>}" alt="${</a:t>
            </a:r>
            <a:r>
              <a:rPr lang="en-CA" b="0" i="0" u="none" strike="noStrike" baseline="0" dirty="0" err="1">
                <a:solidFill>
                  <a:srgbClr val="000000"/>
                </a:solidFill>
                <a:latin typeface="Calibri" panose="020F0502020204030204" pitchFamily="34" charset="0"/>
                <a:cs typeface="Calibri" panose="020F0502020204030204" pitchFamily="34" charset="0"/>
              </a:rPr>
              <a:t>this.title</a:t>
            </a:r>
            <a:r>
              <a:rPr lang="en-CA" b="0" i="0" u="none" strike="noStrike" baseline="0" dirty="0">
                <a:solidFill>
                  <a:srgbClr val="000000"/>
                </a:solidFill>
                <a:latin typeface="Calibri" panose="020F0502020204030204" pitchFamily="34" charset="0"/>
                <a:cs typeface="Calibri" panose="020F0502020204030204" pitchFamily="34" charset="0"/>
              </a:rPr>
              <a:t>}" &gt;</a:t>
            </a:r>
          </a:p>
          <a:p>
            <a:pPr algn="l" defTabSz="180000"/>
            <a:r>
              <a:rPr lang="en-CA" b="0" i="0" u="none" strike="noStrike" baseline="0" dirty="0">
                <a:solidFill>
                  <a:srgbClr val="000000"/>
                </a:solidFill>
                <a:latin typeface="Calibri" panose="020F0502020204030204" pitchFamily="34" charset="0"/>
                <a:cs typeface="Calibri" panose="020F0502020204030204" pitchFamily="34" charset="0"/>
              </a:rPr>
              <a:t>			&lt;div&gt;</a:t>
            </a:r>
          </a:p>
          <a:p>
            <a:pPr algn="l" defTabSz="180000"/>
            <a:r>
              <a:rPr lang="en-CA" b="0" i="0" u="none" strike="noStrike" baseline="0" dirty="0">
                <a:solidFill>
                  <a:srgbClr val="000000"/>
                </a:solidFill>
                <a:latin typeface="Calibri" panose="020F0502020204030204" pitchFamily="34" charset="0"/>
                <a:cs typeface="Calibri" panose="020F0502020204030204" pitchFamily="34" charset="0"/>
              </a:rPr>
              <a:t>				&lt;h4&gt;${</a:t>
            </a:r>
            <a:r>
              <a:rPr lang="en-CA" b="0" i="0" u="none" strike="noStrike" baseline="0" dirty="0" err="1">
                <a:solidFill>
                  <a:srgbClr val="000000"/>
                </a:solidFill>
                <a:latin typeface="Calibri" panose="020F0502020204030204" pitchFamily="34" charset="0"/>
                <a:cs typeface="Calibri" panose="020F0502020204030204" pitchFamily="34" charset="0"/>
              </a:rPr>
              <a:t>this.title</a:t>
            </a:r>
            <a:r>
              <a:rPr lang="en-CA" b="0" i="0" u="none" strike="noStrike" baseline="0" dirty="0">
                <a:solidFill>
                  <a:srgbClr val="000000"/>
                </a:solidFill>
                <a:latin typeface="Calibri" panose="020F0502020204030204" pitchFamily="34" charset="0"/>
                <a:cs typeface="Calibri" panose="020F0502020204030204" pitchFamily="34" charset="0"/>
              </a:rPr>
              <a:t>}&lt;/h4&gt;</a:t>
            </a:r>
          </a:p>
          <a:p>
            <a:pPr algn="l" defTabSz="180000"/>
            <a:r>
              <a:rPr lang="en-CA" b="0" i="0" u="none" strike="noStrike" baseline="0" dirty="0">
                <a:solidFill>
                  <a:srgbClr val="000000"/>
                </a:solidFill>
                <a:latin typeface="Calibri" panose="020F0502020204030204" pitchFamily="34" charset="0"/>
                <a:cs typeface="Calibri" panose="020F0502020204030204" pitchFamily="34" charset="0"/>
              </a:rPr>
              <a:t>				&lt;p&gt;${</a:t>
            </a:r>
            <a:r>
              <a:rPr lang="en-CA" b="0" i="0" u="none" strike="noStrike" baseline="0" dirty="0" err="1">
                <a:solidFill>
                  <a:srgbClr val="000000"/>
                </a:solidFill>
                <a:latin typeface="Calibri" panose="020F0502020204030204" pitchFamily="34" charset="0"/>
                <a:cs typeface="Calibri" panose="020F0502020204030204" pitchFamily="34" charset="0"/>
              </a:rPr>
              <a:t>this.content</a:t>
            </a:r>
            <a:r>
              <a:rPr lang="en-CA" b="0" i="0" u="none" strike="noStrike" baseline="0" dirty="0">
                <a:solidFill>
                  <a:srgbClr val="000000"/>
                </a:solidFill>
                <a:latin typeface="Calibri" panose="020F0502020204030204" pitchFamily="34" charset="0"/>
                <a:cs typeface="Calibri" panose="020F0502020204030204" pitchFamily="34" charset="0"/>
              </a:rPr>
              <a:t>}&lt;/p&gt;</a:t>
            </a:r>
          </a:p>
          <a:p>
            <a:pPr algn="l" defTabSz="180000"/>
            <a:r>
              <a:rPr lang="en-CA" b="0" i="0" u="none" strike="noStrike" baseline="0" dirty="0">
                <a:solidFill>
                  <a:srgbClr val="000000"/>
                </a:solidFill>
                <a:latin typeface="Calibri" panose="020F0502020204030204" pitchFamily="34" charset="0"/>
                <a:cs typeface="Calibri" panose="020F0502020204030204" pitchFamily="34" charset="0"/>
              </a:rPr>
              <a:t>			&lt;/div&gt;</a:t>
            </a:r>
          </a:p>
          <a:p>
            <a:pPr algn="l" defTabSz="180000"/>
            <a:r>
              <a:rPr lang="en-CA" b="0" i="0" u="none" strike="noStrike" baseline="0" dirty="0">
                <a:solidFill>
                  <a:srgbClr val="000000"/>
                </a:solidFill>
                <a:latin typeface="Calibri" panose="020F0502020204030204" pitchFamily="34" charset="0"/>
                <a:cs typeface="Calibri" panose="020F0502020204030204" pitchFamily="34" charset="0"/>
              </a:rPr>
              <a:t>			&lt;/div&gt;`;</a:t>
            </a:r>
          </a:p>
          <a:p>
            <a:pPr algn="l" defTabSz="180000"/>
            <a:r>
              <a:rPr lang="en-CA" b="0" i="0" u="none" strike="noStrike" baseline="0" dirty="0">
                <a:solidFill>
                  <a:srgbClr val="000000"/>
                </a:solidFill>
                <a:latin typeface="Calibri" panose="020F0502020204030204" pitchFamily="34" charset="0"/>
                <a:cs typeface="Calibri" panose="020F0502020204030204" pitchFamily="34" charset="0"/>
              </a:rPr>
              <a:t>};</a:t>
            </a:r>
          </a:p>
          <a:p>
            <a:pPr algn="l" defTabSz="180000"/>
            <a:r>
              <a:rPr lang="en-CA" b="0" i="0" u="none" strike="noStrike" baseline="0" dirty="0" err="1">
                <a:solidFill>
                  <a:srgbClr val="000000"/>
                </a:solidFill>
                <a:latin typeface="Calibri" panose="020F0502020204030204" pitchFamily="34" charset="0"/>
                <a:cs typeface="Calibri" panose="020F0502020204030204" pitchFamily="34" charset="0"/>
              </a:rPr>
              <a:t>Card</a:t>
            </a:r>
            <a:r>
              <a:rPr lang="en-CA" b="1" i="0" u="none" strike="noStrike" baseline="0" dirty="0" err="1">
                <a:solidFill>
                  <a:srgbClr val="000000"/>
                </a:solidFill>
                <a:latin typeface="Calibri" panose="020F0502020204030204" pitchFamily="34" charset="0"/>
                <a:cs typeface="Calibri" panose="020F0502020204030204" pitchFamily="34" charset="0"/>
              </a:rPr>
              <a:t>.prototype.makeElement</a:t>
            </a:r>
            <a:r>
              <a:rPr lang="en-CA" b="1" i="0" u="none" strike="noStrike" baseline="0" dirty="0">
                <a:solidFill>
                  <a:srgbClr val="000000"/>
                </a:solidFill>
                <a:latin typeface="Calibri" panose="020F0502020204030204" pitchFamily="34" charset="0"/>
                <a:cs typeface="Calibri" panose="020F0502020204030204" pitchFamily="34" charset="0"/>
              </a:rPr>
              <a:t> </a:t>
            </a:r>
            <a:r>
              <a:rPr lang="en-CA" b="0" i="0" u="none" strike="noStrike" baseline="0" dirty="0">
                <a:solidFill>
                  <a:srgbClr val="000000"/>
                </a:solidFill>
                <a:latin typeface="Calibri" panose="020F0502020204030204" pitchFamily="34" charset="0"/>
                <a:cs typeface="Calibri" panose="020F0502020204030204" pitchFamily="34" charset="0"/>
              </a:rPr>
              <a:t>= function() {</a:t>
            </a:r>
          </a:p>
          <a:p>
            <a:pPr algn="l" defTabSz="180000"/>
            <a:r>
              <a:rPr lang="en-US" b="0" i="0" u="none" strike="noStrike" baseline="0" dirty="0">
                <a:solidFill>
                  <a:srgbClr val="000000"/>
                </a:solidFill>
                <a:latin typeface="Calibri" panose="020F0502020204030204" pitchFamily="34" charset="0"/>
                <a:cs typeface="Calibri" panose="020F0502020204030204" pitchFamily="34" charset="0"/>
              </a:rPr>
              <a:t>	let </a:t>
            </a:r>
            <a:r>
              <a:rPr lang="en-US" b="0" i="0" u="none" strike="noStrike" baseline="0" dirty="0" err="1">
                <a:solidFill>
                  <a:srgbClr val="000000"/>
                </a:solidFill>
                <a:latin typeface="Calibri" panose="020F0502020204030204" pitchFamily="34" charset="0"/>
                <a:cs typeface="Calibri" panose="020F0502020204030204" pitchFamily="34" charset="0"/>
              </a:rPr>
              <a:t>cardDiv</a:t>
            </a:r>
            <a:r>
              <a:rPr lang="en-US" b="0" i="0" u="none" strike="noStrike" baseline="0" dirty="0">
                <a:solidFill>
                  <a:srgbClr val="000000"/>
                </a:solidFill>
                <a:latin typeface="Calibri" panose="020F0502020204030204" pitchFamily="34" charset="0"/>
                <a:cs typeface="Calibri" panose="020F0502020204030204" pitchFamily="34" charset="0"/>
              </a:rPr>
              <a:t> = </a:t>
            </a:r>
            <a:r>
              <a:rPr lang="en-US" b="0" i="0" u="none" strike="noStrike" baseline="0" dirty="0" err="1">
                <a:solidFill>
                  <a:srgbClr val="000000"/>
                </a:solidFill>
                <a:latin typeface="Calibri" panose="020F0502020204030204" pitchFamily="34" charset="0"/>
                <a:cs typeface="Calibri" panose="020F0502020204030204" pitchFamily="34" charset="0"/>
              </a:rPr>
              <a:t>document.createElement</a:t>
            </a:r>
            <a:r>
              <a:rPr lang="en-US" b="0" i="0" u="none" strike="noStrike" baseline="0" dirty="0">
                <a:solidFill>
                  <a:srgbClr val="000000"/>
                </a:solidFill>
                <a:latin typeface="Calibri" panose="020F0502020204030204" pitchFamily="34" charset="0"/>
                <a:cs typeface="Calibri" panose="020F0502020204030204" pitchFamily="34" charset="0"/>
              </a:rPr>
              <a:t>('div’);</a:t>
            </a:r>
          </a:p>
          <a:p>
            <a:pPr algn="l" defTabSz="180000"/>
            <a:r>
              <a:rPr lang="en-CA" b="0" i="0" u="none" strike="noStrike" baseline="0" dirty="0">
                <a:solidFill>
                  <a:srgbClr val="000000"/>
                </a:solidFill>
                <a:latin typeface="Calibri" panose="020F0502020204030204" pitchFamily="34" charset="0"/>
                <a:cs typeface="Calibri" panose="020F0502020204030204" pitchFamily="34" charset="0"/>
              </a:rPr>
              <a:t>	 ….</a:t>
            </a:r>
          </a:p>
          <a:p>
            <a:pPr algn="l" defTabSz="180000"/>
            <a:r>
              <a:rPr lang="en-CA" b="0" i="0" u="none" strike="noStrike" baseline="0" dirty="0">
                <a:solidFill>
                  <a:srgbClr val="000000"/>
                </a:solidFill>
                <a:latin typeface="Calibri" panose="020F0502020204030204" pitchFamily="34" charset="0"/>
                <a:cs typeface="Calibri" panose="020F0502020204030204" pitchFamily="34" charset="0"/>
              </a:rPr>
              <a:t>	</a:t>
            </a:r>
            <a:r>
              <a:rPr lang="en-CA" b="0" i="0" u="none" strike="noStrike" baseline="0" dirty="0" err="1">
                <a:solidFill>
                  <a:srgbClr val="000000"/>
                </a:solidFill>
                <a:latin typeface="Calibri" panose="020F0502020204030204" pitchFamily="34" charset="0"/>
                <a:cs typeface="Calibri" panose="020F0502020204030204" pitchFamily="34" charset="0"/>
              </a:rPr>
              <a:t>cardDiv.appendChild</a:t>
            </a:r>
            <a:r>
              <a:rPr lang="en-CA" b="0" i="0" u="none" strike="noStrike" baseline="0" dirty="0">
                <a:solidFill>
                  <a:srgbClr val="000000"/>
                </a:solidFill>
                <a:latin typeface="Calibri" panose="020F0502020204030204" pitchFamily="34" charset="0"/>
                <a:cs typeface="Calibri" panose="020F0502020204030204" pitchFamily="34" charset="0"/>
              </a:rPr>
              <a:t>(div);</a:t>
            </a:r>
          </a:p>
          <a:p>
            <a:pPr algn="l" defTabSz="180000"/>
            <a:r>
              <a:rPr lang="en-CA" b="0" i="0" u="none" strike="noStrike" baseline="0" dirty="0">
                <a:solidFill>
                  <a:srgbClr val="000000"/>
                </a:solidFill>
                <a:latin typeface="Calibri" panose="020F0502020204030204" pitchFamily="34" charset="0"/>
                <a:cs typeface="Calibri" panose="020F0502020204030204" pitchFamily="34" charset="0"/>
              </a:rPr>
              <a:t>	return </a:t>
            </a:r>
            <a:r>
              <a:rPr lang="en-CA" b="0" i="0" u="none" strike="noStrike" baseline="0" dirty="0" err="1">
                <a:solidFill>
                  <a:srgbClr val="000000"/>
                </a:solidFill>
                <a:latin typeface="Calibri" panose="020F0502020204030204" pitchFamily="34" charset="0"/>
                <a:cs typeface="Calibri" panose="020F0502020204030204" pitchFamily="34" charset="0"/>
              </a:rPr>
              <a:t>cardDiv</a:t>
            </a:r>
            <a:r>
              <a:rPr lang="en-CA" b="0" i="0" u="none" strike="noStrike" baseline="0" dirty="0">
                <a:solidFill>
                  <a:srgbClr val="000000"/>
                </a:solidFill>
                <a:latin typeface="Calibri" panose="020F0502020204030204" pitchFamily="34" charset="0"/>
                <a:cs typeface="Calibri" panose="020F0502020204030204" pitchFamily="34" charset="0"/>
              </a:rPr>
              <a:t>;</a:t>
            </a:r>
          </a:p>
          <a:p>
            <a:pPr algn="l" defTabSz="180000"/>
            <a:r>
              <a:rPr lang="en-CA" b="0" i="0" u="none" strike="noStrike" baseline="0" dirty="0">
                <a:solidFill>
                  <a:srgbClr val="000000"/>
                </a:solidFill>
                <a:latin typeface="Calibri" panose="020F0502020204030204" pitchFamily="34" charset="0"/>
                <a:cs typeface="Calibri" panose="020F0502020204030204" pitchFamily="34" charset="0"/>
              </a:rPr>
              <a:t>};</a:t>
            </a:r>
          </a:p>
          <a:p>
            <a:pPr algn="l" defTabSz="180000"/>
            <a:endParaRPr lang="en-US" b="0" i="1" u="none" strike="noStrike" baseline="0" dirty="0">
              <a:solidFill>
                <a:srgbClr val="009A9A"/>
              </a:solidFill>
              <a:latin typeface="Calibri" panose="020F0502020204030204" pitchFamily="34" charset="0"/>
              <a:cs typeface="Calibri" panose="020F0502020204030204" pitchFamily="34" charset="0"/>
            </a:endParaRPr>
          </a:p>
          <a:p>
            <a:pPr algn="l" defTabSz="180000"/>
            <a:r>
              <a:rPr lang="en-US" b="0" i="1" u="none" strike="noStrike" baseline="0" dirty="0">
                <a:solidFill>
                  <a:schemeClr val="tx1"/>
                </a:solidFill>
                <a:latin typeface="Calibri" panose="020F0502020204030204" pitchFamily="34" charset="0"/>
                <a:cs typeface="Calibri" panose="020F0502020204030204" pitchFamily="34" charset="0"/>
              </a:rPr>
              <a:t>// You use prototype functions as if they were declared in the object</a:t>
            </a:r>
          </a:p>
          <a:p>
            <a:pPr algn="l" defTabSz="180000"/>
            <a:r>
              <a:rPr lang="en-CA" b="0" i="0" u="none" strike="noStrike" baseline="0" dirty="0">
                <a:solidFill>
                  <a:srgbClr val="000000"/>
                </a:solidFill>
                <a:latin typeface="Calibri" panose="020F0502020204030204" pitchFamily="34" charset="0"/>
                <a:cs typeface="Calibri" panose="020F0502020204030204" pitchFamily="34" charset="0"/>
              </a:rPr>
              <a:t>const container = </a:t>
            </a:r>
            <a:r>
              <a:rPr lang="en-CA" b="0" i="0" u="none" strike="noStrike" baseline="0" dirty="0" err="1">
                <a:solidFill>
                  <a:srgbClr val="000000"/>
                </a:solidFill>
                <a:latin typeface="Calibri" panose="020F0502020204030204" pitchFamily="34" charset="0"/>
                <a:cs typeface="Calibri" panose="020F0502020204030204" pitchFamily="34" charset="0"/>
              </a:rPr>
              <a:t>document.querySelector</a:t>
            </a:r>
            <a:r>
              <a:rPr lang="en-CA" b="0" i="0" u="none" strike="noStrike" baseline="0" dirty="0">
                <a:solidFill>
                  <a:srgbClr val="000000"/>
                </a:solidFill>
                <a:latin typeface="Calibri" panose="020F0502020204030204" pitchFamily="34" charset="0"/>
                <a:cs typeface="Calibri" panose="020F0502020204030204" pitchFamily="34" charset="0"/>
              </a:rPr>
              <a:t>("#container");</a:t>
            </a:r>
          </a:p>
          <a:p>
            <a:pPr algn="l" defTabSz="180000"/>
            <a:r>
              <a:rPr lang="en-US" b="0" i="0" u="none" strike="noStrike" baseline="0" dirty="0">
                <a:solidFill>
                  <a:srgbClr val="000000"/>
                </a:solidFill>
                <a:latin typeface="Calibri" panose="020F0502020204030204" pitchFamily="34" charset="0"/>
                <a:cs typeface="Calibri" panose="020F0502020204030204" pitchFamily="34" charset="0"/>
              </a:rPr>
              <a:t>const c1 = new Card("Van Gogh", "019170.jpg",</a:t>
            </a:r>
            <a:r>
              <a:rPr lang="en-CA" b="0" i="0" u="none" strike="noStrike" baseline="0" dirty="0">
                <a:latin typeface="Calibri" panose="020F0502020204030204" pitchFamily="34" charset="0"/>
                <a:cs typeface="Calibri" panose="020F0502020204030204" pitchFamily="34" charset="0"/>
              </a:rPr>
              <a:t> "Self Portrait");</a:t>
            </a:r>
          </a:p>
          <a:p>
            <a:pPr algn="l" defTabSz="180000"/>
            <a:r>
              <a:rPr lang="en-CA" b="0" i="0" u="none" strike="noStrike" baseline="0" dirty="0" err="1">
                <a:latin typeface="Calibri" panose="020F0502020204030204" pitchFamily="34" charset="0"/>
                <a:cs typeface="Calibri" panose="020F0502020204030204" pitchFamily="34" charset="0"/>
              </a:rPr>
              <a:t>container.appendChild</a:t>
            </a:r>
            <a:r>
              <a:rPr lang="en-CA" b="0" i="0" u="none" strike="noStrike" baseline="0" dirty="0">
                <a:latin typeface="Calibri" panose="020F0502020204030204" pitchFamily="34" charset="0"/>
                <a:cs typeface="Calibri" panose="020F0502020204030204" pitchFamily="34" charset="0"/>
              </a:rPr>
              <a:t>( c1.makeElement() );</a:t>
            </a:r>
            <a:endParaRPr lang="en-CA" b="0" i="0" u="none" strike="noStrike" baseline="0" dirty="0">
              <a:solidFill>
                <a:srgbClr val="000000"/>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9457512-74F1-4D01-88BB-8ACD586DDC11}"/>
              </a:ext>
            </a:extLst>
          </p:cNvPr>
          <p:cNvSpPr txBox="1"/>
          <p:nvPr/>
        </p:nvSpPr>
        <p:spPr>
          <a:xfrm>
            <a:off x="457200" y="4369982"/>
            <a:ext cx="4912240" cy="276999"/>
          </a:xfrm>
          <a:prstGeom prst="rect">
            <a:avLst/>
          </a:prstGeom>
          <a:noFill/>
        </p:spPr>
        <p:txBody>
          <a:bodyPr wrap="square" rtlCol="0">
            <a:spAutoFit/>
          </a:bodyPr>
          <a:lstStyle/>
          <a:p>
            <a:r>
              <a:rPr lang="en-US" sz="1200" b="1" i="0" u="none" strike="noStrike" baseline="0" dirty="0">
                <a:solidFill>
                  <a:srgbClr val="009A9A"/>
                </a:solidFill>
                <a:latin typeface="+mj-lt"/>
              </a:rPr>
              <a:t>LISTING 10.5 </a:t>
            </a:r>
            <a:r>
              <a:rPr lang="en-US" sz="1200" b="0" i="0" u="none" strike="noStrike" baseline="0" dirty="0">
                <a:solidFill>
                  <a:srgbClr val="000000"/>
                </a:solidFill>
                <a:latin typeface="+mj-lt"/>
              </a:rPr>
              <a:t>Using a prototype</a:t>
            </a:r>
            <a:endParaRPr lang="en-CA" sz="1200" dirty="0">
              <a:latin typeface="+mj-lt"/>
            </a:endParaRPr>
          </a:p>
        </p:txBody>
      </p:sp>
      <p:sp>
        <p:nvSpPr>
          <p:cNvPr id="3" name="TextBox 2">
            <a:extLst>
              <a:ext uri="{FF2B5EF4-FFF2-40B4-BE49-F238E27FC236}">
                <a16:creationId xmlns:a16="http://schemas.microsoft.com/office/drawing/2014/main" id="{B5B77DA5-8D25-A257-DA1F-BF3CB488FF32}"/>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40703588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819EB-B2D8-43AE-93CD-250F71C1D347}"/>
              </a:ext>
            </a:extLst>
          </p:cNvPr>
          <p:cNvSpPr>
            <a:spLocks noGrp="1"/>
          </p:cNvSpPr>
          <p:nvPr>
            <p:ph type="title"/>
          </p:nvPr>
        </p:nvSpPr>
        <p:spPr/>
        <p:txBody>
          <a:bodyPr/>
          <a:lstStyle/>
          <a:p>
            <a:r>
              <a:rPr lang="en-US" sz="2800" dirty="0"/>
              <a:t>Using Prototypes to Extend Other Objects</a:t>
            </a:r>
            <a:endParaRPr lang="en-CA" sz="2800" dirty="0"/>
          </a:p>
        </p:txBody>
      </p:sp>
      <p:sp>
        <p:nvSpPr>
          <p:cNvPr id="3" name="Text Placeholder 2">
            <a:extLst>
              <a:ext uri="{FF2B5EF4-FFF2-40B4-BE49-F238E27FC236}">
                <a16:creationId xmlns:a16="http://schemas.microsoft.com/office/drawing/2014/main" id="{16150D5F-E348-449C-80AF-CADC63BDD075}"/>
              </a:ext>
            </a:extLst>
          </p:cNvPr>
          <p:cNvSpPr>
            <a:spLocks noGrp="1"/>
          </p:cNvSpPr>
          <p:nvPr>
            <p:ph type="body" idx="1"/>
          </p:nvPr>
        </p:nvSpPr>
        <p:spPr/>
        <p:txBody>
          <a:bodyPr/>
          <a:lstStyle/>
          <a:p>
            <a:pPr marL="114300" indent="0" algn="l">
              <a:buNone/>
            </a:pPr>
            <a:r>
              <a:rPr lang="en-US" sz="1800" b="0" i="0" u="none" strike="noStrike" baseline="0" dirty="0">
                <a:latin typeface="+mj-lt"/>
              </a:rPr>
              <a:t>Prototypes also enable you to extend existing objects (including built-in objects) by adding to their prototypes. Imagine a method added to the String object that allows you to count instances of a character.</a:t>
            </a:r>
            <a:endParaRPr lang="en-CA" dirty="0">
              <a:latin typeface="+mj-lt"/>
            </a:endParaRPr>
          </a:p>
        </p:txBody>
      </p:sp>
      <p:sp>
        <p:nvSpPr>
          <p:cNvPr id="4" name="TextBox 3" descr="LISTING 4.2 Embedded styles example">
            <a:extLst>
              <a:ext uri="{FF2B5EF4-FFF2-40B4-BE49-F238E27FC236}">
                <a16:creationId xmlns:a16="http://schemas.microsoft.com/office/drawing/2014/main" id="{7BC18A23-E179-4F27-B779-A787B5E14772}"/>
              </a:ext>
            </a:extLst>
          </p:cNvPr>
          <p:cNvSpPr txBox="1"/>
          <p:nvPr/>
        </p:nvSpPr>
        <p:spPr>
          <a:xfrm>
            <a:off x="574159" y="2254102"/>
            <a:ext cx="7442790" cy="1808310"/>
          </a:xfrm>
          <a:prstGeom prst="rect">
            <a:avLst/>
          </a:prstGeom>
          <a:solidFill>
            <a:srgbClr val="E6F0F5"/>
          </a:solidFill>
        </p:spPr>
        <p:txBody>
          <a:bodyPr wrap="square" numCol="2" rtlCol="0">
            <a:noAutofit/>
          </a:bodyPr>
          <a:lstStyle/>
          <a:p>
            <a:pPr algn="l"/>
            <a:r>
              <a:rPr lang="en-US" b="0" i="0" u="none" strike="noStrike" baseline="0" dirty="0" err="1">
                <a:solidFill>
                  <a:srgbClr val="000000"/>
                </a:solidFill>
                <a:latin typeface="Calibri" panose="020F0502020204030204" pitchFamily="34" charset="0"/>
                <a:cs typeface="Calibri" panose="020F0502020204030204" pitchFamily="34" charset="0"/>
              </a:rPr>
              <a:t>String.</a:t>
            </a:r>
            <a:r>
              <a:rPr lang="en-US" b="0" i="0" u="none" strike="noStrike" baseline="0" dirty="0" err="1">
                <a:solidFill>
                  <a:srgbClr val="9A0000"/>
                </a:solidFill>
                <a:latin typeface="Calibri" panose="020F0502020204030204" pitchFamily="34" charset="0"/>
                <a:cs typeface="Calibri" panose="020F0502020204030204" pitchFamily="34" charset="0"/>
              </a:rPr>
              <a:t>prototype.countChars</a:t>
            </a:r>
            <a:r>
              <a:rPr lang="en-US" b="0" i="0" u="none" strike="noStrike" baseline="0" dirty="0">
                <a:solidFill>
                  <a:srgbClr val="9A0000"/>
                </a:solidFill>
                <a:latin typeface="Calibri" panose="020F0502020204030204" pitchFamily="34" charset="0"/>
                <a:cs typeface="Calibri" panose="020F0502020204030204" pitchFamily="34" charset="0"/>
              </a:rPr>
              <a:t> </a:t>
            </a:r>
            <a:r>
              <a:rPr lang="en-US" b="0" i="0" u="none" strike="noStrike" baseline="0" dirty="0">
                <a:solidFill>
                  <a:srgbClr val="000000"/>
                </a:solidFill>
                <a:latin typeface="Calibri" panose="020F0502020204030204" pitchFamily="34" charset="0"/>
                <a:cs typeface="Calibri" panose="020F0502020204030204" pitchFamily="34" charset="0"/>
              </a:rPr>
              <a:t>= function (c) {</a:t>
            </a:r>
          </a:p>
          <a:p>
            <a:pPr algn="l"/>
            <a:r>
              <a:rPr lang="en-CA" b="0" i="0" u="none" strike="noStrike" baseline="0" dirty="0">
                <a:solidFill>
                  <a:srgbClr val="000000"/>
                </a:solidFill>
                <a:latin typeface="Calibri" panose="020F0502020204030204" pitchFamily="34" charset="0"/>
                <a:cs typeface="Calibri" panose="020F0502020204030204" pitchFamily="34" charset="0"/>
              </a:rPr>
              <a:t>	let count=0;</a:t>
            </a:r>
          </a:p>
          <a:p>
            <a:pPr algn="l"/>
            <a:r>
              <a:rPr lang="en-CA" b="0" i="0" u="none" strike="noStrike" baseline="0" dirty="0">
                <a:solidFill>
                  <a:srgbClr val="000000"/>
                </a:solidFill>
                <a:latin typeface="Calibri" panose="020F0502020204030204" pitchFamily="34" charset="0"/>
                <a:cs typeface="Calibri" panose="020F0502020204030204" pitchFamily="34" charset="0"/>
              </a:rPr>
              <a:t>	for (let </a:t>
            </a:r>
            <a:r>
              <a:rPr lang="en-CA" b="0" i="0" u="none" strike="noStrike" baseline="0" dirty="0" err="1">
                <a:solidFill>
                  <a:srgbClr val="000000"/>
                </a:solidFill>
                <a:latin typeface="Calibri" panose="020F0502020204030204" pitchFamily="34" charset="0"/>
                <a:cs typeface="Calibri" panose="020F0502020204030204" pitchFamily="34" charset="0"/>
              </a:rPr>
              <a:t>i</a:t>
            </a:r>
            <a:r>
              <a:rPr lang="en-CA" b="0" i="0" u="none" strike="noStrike" baseline="0" dirty="0">
                <a:solidFill>
                  <a:srgbClr val="000000"/>
                </a:solidFill>
                <a:latin typeface="Calibri" panose="020F0502020204030204" pitchFamily="34" charset="0"/>
                <a:cs typeface="Calibri" panose="020F0502020204030204" pitchFamily="34" charset="0"/>
              </a:rPr>
              <a:t>=0;i&lt;</a:t>
            </a:r>
            <a:r>
              <a:rPr lang="en-CA" b="0" i="0" u="none" strike="noStrike" baseline="0" dirty="0" err="1">
                <a:solidFill>
                  <a:srgbClr val="000000"/>
                </a:solidFill>
                <a:latin typeface="Calibri" panose="020F0502020204030204" pitchFamily="34" charset="0"/>
                <a:cs typeface="Calibri" panose="020F0502020204030204" pitchFamily="34" charset="0"/>
              </a:rPr>
              <a:t>this.length;i</a:t>
            </a:r>
            <a:r>
              <a:rPr lang="en-CA" b="0" i="0" u="none" strike="noStrike" baseline="0" dirty="0">
                <a:solidFill>
                  <a:srgbClr val="000000"/>
                </a:solidFill>
                <a:latin typeface="Calibri" panose="020F0502020204030204" pitchFamily="34" charset="0"/>
                <a:cs typeface="Calibri" panose="020F0502020204030204" pitchFamily="34" charset="0"/>
              </a:rPr>
              <a:t>++) {</a:t>
            </a:r>
          </a:p>
          <a:p>
            <a:pPr algn="l"/>
            <a:r>
              <a:rPr lang="en-US" dirty="0">
                <a:latin typeface="Calibri" panose="020F0502020204030204" pitchFamily="34" charset="0"/>
                <a:cs typeface="Calibri" panose="020F0502020204030204" pitchFamily="34" charset="0"/>
              </a:rPr>
              <a:t>	</a:t>
            </a:r>
            <a:r>
              <a:rPr lang="en-US" b="0" i="0" u="none" strike="noStrike" baseline="0" dirty="0">
                <a:solidFill>
                  <a:srgbClr val="000000"/>
                </a:solidFill>
                <a:latin typeface="Calibri" panose="020F0502020204030204" pitchFamily="34" charset="0"/>
                <a:cs typeface="Calibri" panose="020F0502020204030204" pitchFamily="34" charset="0"/>
              </a:rPr>
              <a:t>	if (</a:t>
            </a:r>
            <a:r>
              <a:rPr lang="en-US" b="0" i="0" u="none" strike="noStrike" baseline="0" dirty="0" err="1">
                <a:solidFill>
                  <a:srgbClr val="000000"/>
                </a:solidFill>
                <a:latin typeface="Calibri" panose="020F0502020204030204" pitchFamily="34" charset="0"/>
                <a:cs typeface="Calibri" panose="020F0502020204030204" pitchFamily="34" charset="0"/>
              </a:rPr>
              <a:t>this.charAt</a:t>
            </a:r>
            <a:r>
              <a:rPr lang="en-US" b="0" i="0" u="none" strike="noStrike" baseline="0" dirty="0">
                <a:solidFill>
                  <a:srgbClr val="000000"/>
                </a:solidFill>
                <a:latin typeface="Calibri" panose="020F0502020204030204" pitchFamily="34" charset="0"/>
                <a:cs typeface="Calibri" panose="020F0502020204030204" pitchFamily="34" charset="0"/>
              </a:rPr>
              <a:t>(</a:t>
            </a:r>
            <a:r>
              <a:rPr lang="en-US" b="0" i="0" u="none" strike="noStrike" baseline="0" dirty="0" err="1">
                <a:solidFill>
                  <a:srgbClr val="000000"/>
                </a:solidFill>
                <a:latin typeface="Calibri" panose="020F0502020204030204" pitchFamily="34" charset="0"/>
                <a:cs typeface="Calibri" panose="020F0502020204030204" pitchFamily="34" charset="0"/>
              </a:rPr>
              <a:t>i</a:t>
            </a:r>
            <a:r>
              <a:rPr lang="en-US" b="0" i="0" u="none" strike="noStrike" baseline="0" dirty="0">
                <a:solidFill>
                  <a:srgbClr val="000000"/>
                </a:solidFill>
                <a:latin typeface="Calibri" panose="020F0502020204030204" pitchFamily="34" charset="0"/>
                <a:cs typeface="Calibri" panose="020F0502020204030204" pitchFamily="34" charset="0"/>
              </a:rPr>
              <a:t>) == c)</a:t>
            </a:r>
          </a:p>
          <a:p>
            <a:pPr algn="l"/>
            <a:r>
              <a:rPr lang="en-CA" b="0" i="0" u="none" strike="noStrike" baseline="0" dirty="0">
                <a:solidFill>
                  <a:srgbClr val="000000"/>
                </a:solidFill>
                <a:latin typeface="Calibri" panose="020F0502020204030204" pitchFamily="34" charset="0"/>
                <a:cs typeface="Calibri" panose="020F0502020204030204" pitchFamily="34" charset="0"/>
              </a:rPr>
              <a:t>			count++;</a:t>
            </a:r>
          </a:p>
          <a:p>
            <a:pPr algn="l"/>
            <a:r>
              <a:rPr lang="en-CA" b="0" i="0" u="none" strike="noStrike" baseline="0" dirty="0">
                <a:solidFill>
                  <a:srgbClr val="000000"/>
                </a:solidFill>
                <a:latin typeface="Calibri" panose="020F0502020204030204" pitchFamily="34" charset="0"/>
                <a:cs typeface="Calibri" panose="020F0502020204030204" pitchFamily="34" charset="0"/>
              </a:rPr>
              <a:t>	}</a:t>
            </a:r>
          </a:p>
          <a:p>
            <a:pPr algn="l"/>
            <a:r>
              <a:rPr lang="en-CA" b="0" i="0" u="none" strike="noStrike" baseline="0" dirty="0">
                <a:solidFill>
                  <a:srgbClr val="000000"/>
                </a:solidFill>
                <a:latin typeface="Calibri" panose="020F0502020204030204" pitchFamily="34" charset="0"/>
                <a:cs typeface="Calibri" panose="020F0502020204030204" pitchFamily="34" charset="0"/>
              </a:rPr>
              <a:t>	return count;</a:t>
            </a:r>
          </a:p>
          <a:p>
            <a:pPr algn="l"/>
            <a:r>
              <a:rPr lang="en-CA" b="0" i="0" u="none" strike="noStrike" baseline="0" dirty="0">
                <a:solidFill>
                  <a:srgbClr val="000000"/>
                </a:solidFill>
                <a:latin typeface="Calibri" panose="020F0502020204030204" pitchFamily="34" charset="0"/>
                <a:cs typeface="Calibri" panose="020F0502020204030204" pitchFamily="34" charset="0"/>
              </a:rPr>
              <a:t>}</a:t>
            </a:r>
          </a:p>
          <a:p>
            <a:pPr algn="l"/>
            <a:endParaRPr lang="en-CA" b="0" i="0" u="none" strike="noStrike" baseline="0" dirty="0">
              <a:solidFill>
                <a:srgbClr val="000000"/>
              </a:solidFill>
              <a:latin typeface="Calibri" panose="020F0502020204030204" pitchFamily="34" charset="0"/>
              <a:cs typeface="Calibri" panose="020F0502020204030204" pitchFamily="34" charset="0"/>
            </a:endParaRPr>
          </a:p>
          <a:p>
            <a:pPr algn="l"/>
            <a:r>
              <a:rPr lang="en-CA" sz="1600" b="0" i="0" u="none" strike="noStrike" baseline="0" dirty="0">
                <a:latin typeface="Calibri" panose="020F0502020204030204" pitchFamily="34" charset="0"/>
                <a:cs typeface="Calibri" panose="020F0502020204030204" pitchFamily="34" charset="0"/>
              </a:rPr>
              <a:t>const msg = "HELLO WORLD";</a:t>
            </a:r>
          </a:p>
          <a:p>
            <a:pPr algn="l"/>
            <a:r>
              <a:rPr lang="en-CA" sz="1600" b="0" i="0" u="none" strike="noStrike" baseline="0" dirty="0">
                <a:latin typeface="Calibri" panose="020F0502020204030204" pitchFamily="34" charset="0"/>
                <a:cs typeface="Calibri" panose="020F0502020204030204" pitchFamily="34" charset="0"/>
              </a:rPr>
              <a:t>console.log(msg + " has" + </a:t>
            </a:r>
            <a:r>
              <a:rPr lang="en-CA" sz="1600" b="0" i="0" u="none" strike="noStrike" baseline="0" dirty="0" err="1">
                <a:latin typeface="Calibri" panose="020F0502020204030204" pitchFamily="34" charset="0"/>
                <a:cs typeface="Calibri" panose="020F0502020204030204" pitchFamily="34" charset="0"/>
              </a:rPr>
              <a:t>msg.countChars</a:t>
            </a:r>
            <a:r>
              <a:rPr lang="en-CA" sz="1600" b="0" i="0" u="none" strike="noStrike" baseline="0" dirty="0">
                <a:latin typeface="Calibri" panose="020F0502020204030204" pitchFamily="34" charset="0"/>
                <a:cs typeface="Calibri" panose="020F0502020204030204" pitchFamily="34" charset="0"/>
              </a:rPr>
              <a:t>("L") + " letter L's");</a:t>
            </a:r>
            <a:endParaRPr lang="en-CA" b="0" i="0" u="none" strike="noStrike" baseline="0" dirty="0">
              <a:solidFill>
                <a:srgbClr val="00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0DA6D54-71A8-4038-9C34-1F9548E5B81D}"/>
              </a:ext>
            </a:extLst>
          </p:cNvPr>
          <p:cNvSpPr txBox="1"/>
          <p:nvPr/>
        </p:nvSpPr>
        <p:spPr>
          <a:xfrm>
            <a:off x="574159" y="4062412"/>
            <a:ext cx="4912240" cy="276999"/>
          </a:xfrm>
          <a:prstGeom prst="rect">
            <a:avLst/>
          </a:prstGeom>
          <a:noFill/>
        </p:spPr>
        <p:txBody>
          <a:bodyPr wrap="square" rtlCol="0">
            <a:spAutoFit/>
          </a:bodyPr>
          <a:lstStyle/>
          <a:p>
            <a:r>
              <a:rPr lang="en-US" sz="1200" b="1" i="0" u="none" strike="noStrike" baseline="0" dirty="0">
                <a:solidFill>
                  <a:srgbClr val="009A9A"/>
                </a:solidFill>
                <a:latin typeface="+mj-lt"/>
              </a:rPr>
              <a:t>LISTING 10.6 </a:t>
            </a:r>
            <a:r>
              <a:rPr lang="en-US" sz="1200" b="0" i="0" u="none" strike="noStrike" baseline="0" dirty="0">
                <a:solidFill>
                  <a:srgbClr val="000000"/>
                </a:solidFill>
                <a:latin typeface="+mj-lt"/>
              </a:rPr>
              <a:t>Extending a built-in object using the prototype</a:t>
            </a:r>
            <a:endParaRPr lang="en-CA" sz="1200" dirty="0">
              <a:latin typeface="+mj-lt"/>
            </a:endParaRPr>
          </a:p>
        </p:txBody>
      </p:sp>
      <p:sp>
        <p:nvSpPr>
          <p:cNvPr id="6" name="TextBox 5">
            <a:extLst>
              <a:ext uri="{FF2B5EF4-FFF2-40B4-BE49-F238E27FC236}">
                <a16:creationId xmlns:a16="http://schemas.microsoft.com/office/drawing/2014/main" id="{FF430A40-6163-042C-1A14-3851A70CB959}"/>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22804996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317D-92C3-4841-B381-A2AF6915CB52}"/>
              </a:ext>
            </a:extLst>
          </p:cNvPr>
          <p:cNvSpPr>
            <a:spLocks noGrp="1"/>
          </p:cNvSpPr>
          <p:nvPr>
            <p:ph type="title"/>
          </p:nvPr>
        </p:nvSpPr>
        <p:spPr/>
        <p:txBody>
          <a:bodyPr/>
          <a:lstStyle/>
          <a:p>
            <a:r>
              <a:rPr lang="en-CA" dirty="0"/>
              <a:t>Classes</a:t>
            </a:r>
          </a:p>
        </p:txBody>
      </p:sp>
      <p:sp>
        <p:nvSpPr>
          <p:cNvPr id="3" name="Text Placeholder 2">
            <a:extLst>
              <a:ext uri="{FF2B5EF4-FFF2-40B4-BE49-F238E27FC236}">
                <a16:creationId xmlns:a16="http://schemas.microsoft.com/office/drawing/2014/main" id="{2C3BD699-2FD3-49E1-A904-5BCF32173FE4}"/>
              </a:ext>
            </a:extLst>
          </p:cNvPr>
          <p:cNvSpPr>
            <a:spLocks noGrp="1"/>
          </p:cNvSpPr>
          <p:nvPr>
            <p:ph type="body" idx="1"/>
          </p:nvPr>
        </p:nvSpPr>
        <p:spPr/>
        <p:txBody>
          <a:bodyPr/>
          <a:lstStyle/>
          <a:p>
            <a:pPr algn="l"/>
            <a:r>
              <a:rPr lang="en-US" sz="1800" b="0" i="0" u="none" strike="noStrike" baseline="0" dirty="0">
                <a:solidFill>
                  <a:srgbClr val="000000"/>
                </a:solidFill>
                <a:latin typeface="+mj-lt"/>
              </a:rPr>
              <a:t>A </a:t>
            </a:r>
            <a:r>
              <a:rPr lang="en-US" sz="1800" b="1" i="0" u="none" strike="noStrike" baseline="0" dirty="0">
                <a:solidFill>
                  <a:srgbClr val="009A9A"/>
                </a:solidFill>
                <a:latin typeface="+mj-lt"/>
              </a:rPr>
              <a:t>class </a:t>
            </a:r>
            <a:r>
              <a:rPr lang="en-US" sz="1800" b="0" i="0" u="none" strike="noStrike" baseline="0" dirty="0">
                <a:solidFill>
                  <a:srgbClr val="000000"/>
                </a:solidFill>
                <a:latin typeface="+mj-lt"/>
              </a:rPr>
              <a:t>provides an alternate syntax for a function constructor and the extension of it via its prototype.</a:t>
            </a:r>
            <a:r>
              <a:rPr lang="en-US" sz="1800" b="0" i="0" u="none" strike="noStrike" baseline="0" dirty="0">
                <a:latin typeface="+mj-lt"/>
              </a:rPr>
              <a:t> </a:t>
            </a:r>
            <a:r>
              <a:rPr lang="en-US" sz="1800" dirty="0">
                <a:latin typeface="+mj-lt"/>
              </a:rPr>
              <a:t>I</a:t>
            </a:r>
            <a:r>
              <a:rPr lang="en-US" sz="1800" b="0" i="0" u="none" strike="noStrike" baseline="0" dirty="0">
                <a:latin typeface="+mj-lt"/>
              </a:rPr>
              <a:t>n reality, they are merely “syntactical sugar” for JavaScript’s </a:t>
            </a:r>
            <a:r>
              <a:rPr lang="en-CA" sz="1800" b="0" i="0" u="none" strike="noStrike" baseline="0" dirty="0">
                <a:latin typeface="+mj-lt"/>
              </a:rPr>
              <a:t>prototype approach</a:t>
            </a:r>
          </a:p>
          <a:p>
            <a:pPr algn="l"/>
            <a:r>
              <a:rPr lang="en-US" sz="1800" b="0" i="0" u="none" strike="noStrike" baseline="0" dirty="0">
                <a:latin typeface="+mj-lt"/>
              </a:rPr>
              <a:t>While the class syntax provides a familiar alternate syntax for working with functions, the developer community has not universally adopted it</a:t>
            </a:r>
          </a:p>
          <a:p>
            <a:pPr algn="l"/>
            <a:r>
              <a:rPr lang="en-US" sz="1800" b="0" i="0" u="none" strike="noStrike" baseline="0" dirty="0">
                <a:latin typeface="+mj-lt"/>
              </a:rPr>
              <a:t>Regardless of these concerns, the React framework, which has become one of the most widely adopted frameworks in the past several years uses JavaScript class syntax, so it is likely that as a JavaScript developer you will encounter this syntax more and more moving forward.</a:t>
            </a:r>
            <a:endParaRPr lang="en-CA" dirty="0">
              <a:latin typeface="+mj-lt"/>
            </a:endParaRPr>
          </a:p>
        </p:txBody>
      </p:sp>
      <p:sp>
        <p:nvSpPr>
          <p:cNvPr id="4" name="TextBox 3">
            <a:extLst>
              <a:ext uri="{FF2B5EF4-FFF2-40B4-BE49-F238E27FC236}">
                <a16:creationId xmlns:a16="http://schemas.microsoft.com/office/drawing/2014/main" id="{62301E25-447E-FF96-5859-821418A5C8AB}"/>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15724756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3F19B-E2FD-451F-A82A-D7AC5D6CC819}"/>
              </a:ext>
            </a:extLst>
          </p:cNvPr>
          <p:cNvSpPr>
            <a:spLocks noGrp="1"/>
          </p:cNvSpPr>
          <p:nvPr>
            <p:ph type="title"/>
          </p:nvPr>
        </p:nvSpPr>
        <p:spPr/>
        <p:txBody>
          <a:bodyPr/>
          <a:lstStyle/>
          <a:p>
            <a:r>
              <a:rPr lang="en-CA" dirty="0"/>
              <a:t>Using a class</a:t>
            </a:r>
          </a:p>
        </p:txBody>
      </p:sp>
      <p:sp>
        <p:nvSpPr>
          <p:cNvPr id="10" name="TextBox 9" descr="LISTING 4.2 Embedded styles example">
            <a:extLst>
              <a:ext uri="{FF2B5EF4-FFF2-40B4-BE49-F238E27FC236}">
                <a16:creationId xmlns:a16="http://schemas.microsoft.com/office/drawing/2014/main" id="{0656D861-F0C4-4C49-A954-F59F49A11823}"/>
              </a:ext>
            </a:extLst>
          </p:cNvPr>
          <p:cNvSpPr txBox="1"/>
          <p:nvPr/>
        </p:nvSpPr>
        <p:spPr>
          <a:xfrm>
            <a:off x="419986" y="850603"/>
            <a:ext cx="8304028" cy="3680041"/>
          </a:xfrm>
          <a:prstGeom prst="rect">
            <a:avLst/>
          </a:prstGeom>
          <a:solidFill>
            <a:srgbClr val="E6F0F5"/>
          </a:solidFill>
        </p:spPr>
        <p:txBody>
          <a:bodyPr wrap="square" numCol="2" rtlCol="0">
            <a:noAutofit/>
          </a:bodyPr>
          <a:lstStyle/>
          <a:p>
            <a:pPr algn="l" defTabSz="180000"/>
            <a:r>
              <a:rPr lang="en-CA" b="1" i="0" u="none" strike="noStrike" baseline="0" dirty="0">
                <a:solidFill>
                  <a:srgbClr val="9A0000"/>
                </a:solidFill>
                <a:latin typeface="Calibri" panose="020F0502020204030204" pitchFamily="34" charset="0"/>
                <a:cs typeface="Calibri" panose="020F0502020204030204" pitchFamily="34" charset="0"/>
              </a:rPr>
              <a:t>class</a:t>
            </a:r>
            <a:r>
              <a:rPr lang="en-CA" b="0" i="0" u="none" strike="noStrike" baseline="0" dirty="0">
                <a:solidFill>
                  <a:srgbClr val="9A0000"/>
                </a:solidFill>
                <a:latin typeface="Calibri" panose="020F0502020204030204" pitchFamily="34" charset="0"/>
                <a:cs typeface="Calibri" panose="020F0502020204030204" pitchFamily="34" charset="0"/>
              </a:rPr>
              <a:t> </a:t>
            </a:r>
            <a:r>
              <a:rPr lang="en-CA" b="0" i="0" u="none" strike="noStrike" baseline="0" dirty="0">
                <a:solidFill>
                  <a:srgbClr val="000000"/>
                </a:solidFill>
                <a:latin typeface="Calibri" panose="020F0502020204030204" pitchFamily="34" charset="0"/>
                <a:cs typeface="Calibri" panose="020F0502020204030204" pitchFamily="34" charset="0"/>
              </a:rPr>
              <a:t>Card {</a:t>
            </a:r>
          </a:p>
          <a:p>
            <a:pPr algn="l" defTabSz="180000"/>
            <a:r>
              <a:rPr lang="en-CA" dirty="0">
                <a:solidFill>
                  <a:schemeClr val="tx1"/>
                </a:solidFill>
                <a:latin typeface="Calibri" panose="020F0502020204030204" pitchFamily="34" charset="0"/>
                <a:cs typeface="Calibri" panose="020F0502020204030204" pitchFamily="34" charset="0"/>
              </a:rPr>
              <a:t>	</a:t>
            </a:r>
            <a:r>
              <a:rPr lang="en-US" b="0" i="1" u="none" strike="noStrike" baseline="0" dirty="0">
                <a:solidFill>
                  <a:schemeClr val="tx1"/>
                </a:solidFill>
                <a:latin typeface="Calibri" panose="020F0502020204030204" pitchFamily="34" charset="0"/>
                <a:cs typeface="Calibri" panose="020F0502020204030204" pitchFamily="34" charset="0"/>
              </a:rPr>
              <a:t>// constructor replaces the function constructor</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	constructor(title, </a:t>
            </a:r>
            <a:r>
              <a:rPr lang="en-CA" b="0" i="0" u="none" strike="noStrike" baseline="0" dirty="0" err="1">
                <a:solidFill>
                  <a:schemeClr val="tx1"/>
                </a:solidFill>
                <a:latin typeface="Calibri" panose="020F0502020204030204" pitchFamily="34" charset="0"/>
                <a:cs typeface="Calibri" panose="020F0502020204030204" pitchFamily="34" charset="0"/>
              </a:rPr>
              <a:t>src</a:t>
            </a:r>
            <a:r>
              <a:rPr lang="en-CA" b="0" i="0" u="none" strike="noStrike" baseline="0" dirty="0">
                <a:solidFill>
                  <a:schemeClr val="tx1"/>
                </a:solidFill>
                <a:latin typeface="Calibri" panose="020F0502020204030204" pitchFamily="34" charset="0"/>
                <a:cs typeface="Calibri" panose="020F0502020204030204" pitchFamily="34" charset="0"/>
              </a:rPr>
              <a:t>, content) {</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	</a:t>
            </a:r>
            <a:r>
              <a:rPr lang="en-CA" b="0" i="0" u="none" strike="noStrike" baseline="0" dirty="0" err="1">
                <a:solidFill>
                  <a:schemeClr val="tx1"/>
                </a:solidFill>
                <a:latin typeface="Calibri" panose="020F0502020204030204" pitchFamily="34" charset="0"/>
                <a:cs typeface="Calibri" panose="020F0502020204030204" pitchFamily="34" charset="0"/>
              </a:rPr>
              <a:t>this.title</a:t>
            </a:r>
            <a:r>
              <a:rPr lang="en-CA" b="0" i="0" u="none" strike="noStrike" baseline="0" dirty="0">
                <a:solidFill>
                  <a:schemeClr val="tx1"/>
                </a:solidFill>
                <a:latin typeface="Calibri" panose="020F0502020204030204" pitchFamily="34" charset="0"/>
                <a:cs typeface="Calibri" panose="020F0502020204030204" pitchFamily="34" charset="0"/>
              </a:rPr>
              <a:t> = title;</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	</a:t>
            </a:r>
            <a:r>
              <a:rPr lang="en-CA" b="0" i="0" u="none" strike="noStrike" baseline="0" dirty="0" err="1">
                <a:solidFill>
                  <a:schemeClr val="tx1"/>
                </a:solidFill>
                <a:latin typeface="Calibri" panose="020F0502020204030204" pitchFamily="34" charset="0"/>
                <a:cs typeface="Calibri" panose="020F0502020204030204" pitchFamily="34" charset="0"/>
              </a:rPr>
              <a:t>this.src</a:t>
            </a:r>
            <a:r>
              <a:rPr lang="en-CA" b="0" i="0" u="none" strike="noStrike" baseline="0" dirty="0">
                <a:solidFill>
                  <a:schemeClr val="tx1"/>
                </a:solidFill>
                <a:latin typeface="Calibri" panose="020F0502020204030204" pitchFamily="34" charset="0"/>
                <a:cs typeface="Calibri" panose="020F0502020204030204" pitchFamily="34" charset="0"/>
              </a:rPr>
              <a:t> = </a:t>
            </a:r>
            <a:r>
              <a:rPr lang="en-CA" b="0" i="0" u="none" strike="noStrike" baseline="0" dirty="0" err="1">
                <a:solidFill>
                  <a:schemeClr val="tx1"/>
                </a:solidFill>
                <a:latin typeface="Calibri" panose="020F0502020204030204" pitchFamily="34" charset="0"/>
                <a:cs typeface="Calibri" panose="020F0502020204030204" pitchFamily="34" charset="0"/>
              </a:rPr>
              <a:t>src</a:t>
            </a:r>
            <a:r>
              <a:rPr lang="en-CA" b="0" i="0" u="none" strike="noStrike" baseline="0" dirty="0">
                <a:solidFill>
                  <a:schemeClr val="tx1"/>
                </a:solidFill>
                <a:latin typeface="Calibri" panose="020F0502020204030204" pitchFamily="34" charset="0"/>
                <a:cs typeface="Calibri" panose="020F0502020204030204" pitchFamily="34" charset="0"/>
              </a:rPr>
              <a:t>;	</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	</a:t>
            </a:r>
            <a:r>
              <a:rPr lang="en-CA" b="0" i="0" u="none" strike="noStrike" baseline="0" dirty="0" err="1">
                <a:solidFill>
                  <a:schemeClr val="tx1"/>
                </a:solidFill>
                <a:latin typeface="Calibri" panose="020F0502020204030204" pitchFamily="34" charset="0"/>
                <a:cs typeface="Calibri" panose="020F0502020204030204" pitchFamily="34" charset="0"/>
              </a:rPr>
              <a:t>this.content</a:t>
            </a:r>
            <a:r>
              <a:rPr lang="en-CA" b="0" i="0" u="none" strike="noStrike" baseline="0" dirty="0">
                <a:solidFill>
                  <a:schemeClr val="tx1"/>
                </a:solidFill>
                <a:latin typeface="Calibri" panose="020F0502020204030204" pitchFamily="34" charset="0"/>
                <a:cs typeface="Calibri" panose="020F0502020204030204" pitchFamily="34" charset="0"/>
              </a:rPr>
              <a:t> = content;</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	}</a:t>
            </a:r>
          </a:p>
          <a:p>
            <a:pPr algn="l" defTabSz="180000"/>
            <a:r>
              <a:rPr lang="en-CA" b="0" i="1" u="none" strike="noStrike" baseline="0" dirty="0">
                <a:solidFill>
                  <a:schemeClr val="tx1"/>
                </a:solidFill>
                <a:latin typeface="Calibri" panose="020F0502020204030204" pitchFamily="34" charset="0"/>
                <a:cs typeface="Calibri" panose="020F0502020204030204" pitchFamily="34" charset="0"/>
              </a:rPr>
              <a:t>	// class methods replace prototypes</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	</a:t>
            </a:r>
            <a:r>
              <a:rPr lang="en-CA" b="0" i="0" u="none" strike="noStrike" baseline="0" dirty="0" err="1">
                <a:solidFill>
                  <a:schemeClr val="tx1"/>
                </a:solidFill>
                <a:latin typeface="Calibri" panose="020F0502020204030204" pitchFamily="34" charset="0"/>
                <a:cs typeface="Calibri" panose="020F0502020204030204" pitchFamily="34" charset="0"/>
              </a:rPr>
              <a:t>makeMarkup</a:t>
            </a:r>
            <a:r>
              <a:rPr lang="en-CA" b="0" i="0" u="none" strike="noStrike" baseline="0" dirty="0">
                <a:solidFill>
                  <a:schemeClr val="tx1"/>
                </a:solidFill>
                <a:latin typeface="Calibri" panose="020F0502020204030204" pitchFamily="34" charset="0"/>
                <a:cs typeface="Calibri" panose="020F0502020204030204" pitchFamily="34" charset="0"/>
              </a:rPr>
              <a:t>() {</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	return `&lt;div class="card"&gt; </a:t>
            </a:r>
          </a:p>
          <a:p>
            <a:pPr algn="l" defTabSz="180000"/>
            <a:r>
              <a:rPr lang="en-CA" dirty="0">
                <a:solidFill>
                  <a:schemeClr val="tx1"/>
                </a:solidFill>
                <a:latin typeface="Calibri" panose="020F0502020204030204" pitchFamily="34" charset="0"/>
                <a:cs typeface="Calibri" panose="020F0502020204030204" pitchFamily="34" charset="0"/>
              </a:rPr>
              <a:t>			</a:t>
            </a:r>
            <a:r>
              <a:rPr lang="en-CA" b="0" i="0" u="none" strike="noStrike" baseline="0" dirty="0">
                <a:solidFill>
                  <a:schemeClr val="tx1"/>
                </a:solidFill>
                <a:latin typeface="Calibri" panose="020F0502020204030204" pitchFamily="34" charset="0"/>
                <a:cs typeface="Calibri" panose="020F0502020204030204" pitchFamily="34" charset="0"/>
              </a:rPr>
              <a:t>&lt;</a:t>
            </a:r>
            <a:r>
              <a:rPr lang="en-CA" b="0" i="0" u="none" strike="noStrike" baseline="0" dirty="0" err="1">
                <a:solidFill>
                  <a:schemeClr val="tx1"/>
                </a:solidFill>
                <a:latin typeface="Calibri" panose="020F0502020204030204" pitchFamily="34" charset="0"/>
                <a:cs typeface="Calibri" panose="020F0502020204030204" pitchFamily="34" charset="0"/>
              </a:rPr>
              <a:t>img</a:t>
            </a:r>
            <a:r>
              <a:rPr lang="en-CA" b="0" i="0" u="none" strike="noStrike" baseline="0" dirty="0">
                <a:solidFill>
                  <a:schemeClr val="tx1"/>
                </a:solidFill>
                <a:latin typeface="Calibri" panose="020F0502020204030204" pitchFamily="34" charset="0"/>
                <a:cs typeface="Calibri" panose="020F0502020204030204" pitchFamily="34" charset="0"/>
              </a:rPr>
              <a:t> </a:t>
            </a:r>
            <a:r>
              <a:rPr lang="en-CA" b="0" i="0" u="none" strike="noStrike" baseline="0" dirty="0" err="1">
                <a:solidFill>
                  <a:schemeClr val="tx1"/>
                </a:solidFill>
                <a:latin typeface="Calibri" panose="020F0502020204030204" pitchFamily="34" charset="0"/>
                <a:cs typeface="Calibri" panose="020F0502020204030204" pitchFamily="34" charset="0"/>
              </a:rPr>
              <a:t>src</a:t>
            </a:r>
            <a:r>
              <a:rPr lang="en-CA" b="0" i="0" u="none" strike="noStrike" baseline="0" dirty="0">
                <a:solidFill>
                  <a:schemeClr val="tx1"/>
                </a:solidFill>
                <a:latin typeface="Calibri" panose="020F0502020204030204" pitchFamily="34" charset="0"/>
                <a:cs typeface="Calibri" panose="020F0502020204030204" pitchFamily="34" charset="0"/>
              </a:rPr>
              <a:t>="${</a:t>
            </a:r>
            <a:r>
              <a:rPr lang="en-CA" b="0" i="0" u="none" strike="noStrike" baseline="0" dirty="0" err="1">
                <a:solidFill>
                  <a:schemeClr val="tx1"/>
                </a:solidFill>
                <a:latin typeface="Calibri" panose="020F0502020204030204" pitchFamily="34" charset="0"/>
                <a:cs typeface="Calibri" panose="020F0502020204030204" pitchFamily="34" charset="0"/>
              </a:rPr>
              <a:t>this.src</a:t>
            </a:r>
            <a:r>
              <a:rPr lang="en-CA" b="0" i="0" u="none" strike="noStrike" baseline="0" dirty="0">
                <a:solidFill>
                  <a:schemeClr val="tx1"/>
                </a:solidFill>
                <a:latin typeface="Calibri" panose="020F0502020204030204" pitchFamily="34" charset="0"/>
                <a:cs typeface="Calibri" panose="020F0502020204030204" pitchFamily="34" charset="0"/>
              </a:rPr>
              <a:t>}" alt="${</a:t>
            </a:r>
            <a:r>
              <a:rPr lang="en-CA" b="0" i="0" u="none" strike="noStrike" baseline="0" dirty="0" err="1">
                <a:solidFill>
                  <a:schemeClr val="tx1"/>
                </a:solidFill>
                <a:latin typeface="Calibri" panose="020F0502020204030204" pitchFamily="34" charset="0"/>
                <a:cs typeface="Calibri" panose="020F0502020204030204" pitchFamily="34" charset="0"/>
              </a:rPr>
              <a:t>this.title</a:t>
            </a:r>
            <a:r>
              <a:rPr lang="en-CA" b="0" i="0" u="none" strike="noStrike" baseline="0" dirty="0">
                <a:solidFill>
                  <a:schemeClr val="tx1"/>
                </a:solidFill>
                <a:latin typeface="Calibri" panose="020F0502020204030204" pitchFamily="34" charset="0"/>
                <a:cs typeface="Calibri" panose="020F0502020204030204" pitchFamily="34" charset="0"/>
              </a:rPr>
              <a:t>}" &gt;</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			&lt;div&gt;</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				&lt;h4&gt;${</a:t>
            </a:r>
            <a:r>
              <a:rPr lang="en-CA" b="0" i="0" u="none" strike="noStrike" baseline="0" dirty="0" err="1">
                <a:solidFill>
                  <a:schemeClr val="tx1"/>
                </a:solidFill>
                <a:latin typeface="Calibri" panose="020F0502020204030204" pitchFamily="34" charset="0"/>
                <a:cs typeface="Calibri" panose="020F0502020204030204" pitchFamily="34" charset="0"/>
              </a:rPr>
              <a:t>this.title</a:t>
            </a:r>
            <a:r>
              <a:rPr lang="en-CA" b="0" i="0" u="none" strike="noStrike" baseline="0" dirty="0">
                <a:solidFill>
                  <a:schemeClr val="tx1"/>
                </a:solidFill>
                <a:latin typeface="Calibri" panose="020F0502020204030204" pitchFamily="34" charset="0"/>
                <a:cs typeface="Calibri" panose="020F0502020204030204" pitchFamily="34" charset="0"/>
              </a:rPr>
              <a:t>}&lt;/h4&gt;</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				&lt;p&gt;${</a:t>
            </a:r>
            <a:r>
              <a:rPr lang="en-CA" b="0" i="0" u="none" strike="noStrike" baseline="0" dirty="0" err="1">
                <a:solidFill>
                  <a:schemeClr val="tx1"/>
                </a:solidFill>
                <a:latin typeface="Calibri" panose="020F0502020204030204" pitchFamily="34" charset="0"/>
                <a:cs typeface="Calibri" panose="020F0502020204030204" pitchFamily="34" charset="0"/>
              </a:rPr>
              <a:t>this.content</a:t>
            </a:r>
            <a:r>
              <a:rPr lang="en-CA" b="0" i="0" u="none" strike="noStrike" baseline="0" dirty="0">
                <a:solidFill>
                  <a:schemeClr val="tx1"/>
                </a:solidFill>
                <a:latin typeface="Calibri" panose="020F0502020204030204" pitchFamily="34" charset="0"/>
                <a:cs typeface="Calibri" panose="020F0502020204030204" pitchFamily="34" charset="0"/>
              </a:rPr>
              <a:t>}&lt;/p&gt;</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			&lt;/div&gt;</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			&lt;/div&gt;`;</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	};</a:t>
            </a:r>
          </a:p>
          <a:p>
            <a:pPr algn="l" defTabSz="180000"/>
            <a:r>
              <a:rPr lang="en-US" b="0" i="1" u="none" strike="noStrike" baseline="0" dirty="0">
                <a:solidFill>
                  <a:schemeClr val="tx1"/>
                </a:solidFill>
                <a:latin typeface="Calibri" panose="020F0502020204030204" pitchFamily="34" charset="0"/>
                <a:cs typeface="Calibri" panose="020F0502020204030204" pitchFamily="34" charset="0"/>
              </a:rPr>
              <a:t>	// notice the function property shorthand syntax</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	</a:t>
            </a:r>
            <a:r>
              <a:rPr lang="en-CA" b="0" i="0" u="none" strike="noStrike" baseline="0" dirty="0" err="1">
                <a:solidFill>
                  <a:schemeClr val="tx1"/>
                </a:solidFill>
                <a:latin typeface="Calibri" panose="020F0502020204030204" pitchFamily="34" charset="0"/>
                <a:cs typeface="Calibri" panose="020F0502020204030204" pitchFamily="34" charset="0"/>
              </a:rPr>
              <a:t>makeElement</a:t>
            </a:r>
            <a:r>
              <a:rPr lang="en-CA" b="0" i="0" u="none" strike="noStrike" baseline="0" dirty="0">
                <a:solidFill>
                  <a:schemeClr val="tx1"/>
                </a:solidFill>
                <a:latin typeface="Calibri" panose="020F0502020204030204" pitchFamily="34" charset="0"/>
                <a:cs typeface="Calibri" panose="020F0502020204030204" pitchFamily="34" charset="0"/>
              </a:rPr>
              <a:t>() {</a:t>
            </a:r>
          </a:p>
          <a:p>
            <a:pPr algn="l" defTabSz="180000"/>
            <a:r>
              <a:rPr lang="en-US" b="0" i="0" u="none" strike="noStrike" baseline="0" dirty="0">
                <a:solidFill>
                  <a:schemeClr val="tx1"/>
                </a:solidFill>
                <a:latin typeface="Calibri" panose="020F0502020204030204" pitchFamily="34" charset="0"/>
                <a:cs typeface="Calibri" panose="020F0502020204030204" pitchFamily="34" charset="0"/>
              </a:rPr>
              <a:t>		let </a:t>
            </a:r>
            <a:r>
              <a:rPr lang="en-US" b="0" i="0" u="none" strike="noStrike" baseline="0" dirty="0" err="1">
                <a:solidFill>
                  <a:schemeClr val="tx1"/>
                </a:solidFill>
                <a:latin typeface="Calibri" panose="020F0502020204030204" pitchFamily="34" charset="0"/>
                <a:cs typeface="Calibri" panose="020F0502020204030204" pitchFamily="34" charset="0"/>
              </a:rPr>
              <a:t>cardDiv</a:t>
            </a:r>
            <a:r>
              <a:rPr lang="en-US" b="0" i="0" u="none" strike="noStrike" baseline="0" dirty="0">
                <a:solidFill>
                  <a:schemeClr val="tx1"/>
                </a:solidFill>
                <a:latin typeface="Calibri" panose="020F0502020204030204" pitchFamily="34" charset="0"/>
                <a:cs typeface="Calibri" panose="020F0502020204030204" pitchFamily="34" charset="0"/>
              </a:rPr>
              <a:t> = </a:t>
            </a:r>
            <a:r>
              <a:rPr lang="en-US" b="0" i="0" u="none" strike="noStrike" baseline="0" dirty="0" err="1">
                <a:solidFill>
                  <a:schemeClr val="tx1"/>
                </a:solidFill>
                <a:latin typeface="Calibri" panose="020F0502020204030204" pitchFamily="34" charset="0"/>
                <a:cs typeface="Calibri" panose="020F0502020204030204" pitchFamily="34" charset="0"/>
              </a:rPr>
              <a:t>document.createElement</a:t>
            </a:r>
            <a:r>
              <a:rPr lang="en-US" b="0" i="0" u="none" strike="noStrike" baseline="0" dirty="0">
                <a:solidFill>
                  <a:schemeClr val="tx1"/>
                </a:solidFill>
                <a:latin typeface="Calibri" panose="020F0502020204030204" pitchFamily="34" charset="0"/>
                <a:cs typeface="Calibri" panose="020F0502020204030204" pitchFamily="34" charset="0"/>
              </a:rPr>
              <a:t>('div’);</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		… </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		return </a:t>
            </a:r>
            <a:r>
              <a:rPr lang="en-CA" b="0" i="0" u="none" strike="noStrike" baseline="0" dirty="0" err="1">
                <a:solidFill>
                  <a:schemeClr val="tx1"/>
                </a:solidFill>
                <a:latin typeface="Calibri" panose="020F0502020204030204" pitchFamily="34" charset="0"/>
                <a:cs typeface="Calibri" panose="020F0502020204030204" pitchFamily="34" charset="0"/>
              </a:rPr>
              <a:t>cardDiv</a:t>
            </a:r>
            <a:r>
              <a:rPr lang="en-CA" b="0" i="0" u="none" strike="noStrike" baseline="0" dirty="0">
                <a:solidFill>
                  <a:schemeClr val="tx1"/>
                </a:solidFill>
                <a:latin typeface="Calibri" panose="020F0502020204030204" pitchFamily="34" charset="0"/>
                <a:cs typeface="Calibri" panose="020F0502020204030204" pitchFamily="34" charset="0"/>
              </a:rPr>
              <a:t>;</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	}</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a:t>
            </a:r>
          </a:p>
          <a:p>
            <a:pPr algn="l" defTabSz="180000"/>
            <a:endParaRPr lang="en-CA" b="0" i="0" u="none" strike="noStrike" baseline="0" dirty="0">
              <a:solidFill>
                <a:schemeClr val="tx1"/>
              </a:solidFill>
              <a:latin typeface="Calibri" panose="020F0502020204030204" pitchFamily="34" charset="0"/>
              <a:cs typeface="Calibri" panose="020F0502020204030204" pitchFamily="34" charset="0"/>
            </a:endParaRPr>
          </a:p>
          <a:p>
            <a:pPr algn="l" defTabSz="180000"/>
            <a:r>
              <a:rPr lang="en-CA" b="0" i="1" u="none" strike="noStrike" baseline="0" dirty="0">
                <a:solidFill>
                  <a:schemeClr val="tx1"/>
                </a:solidFill>
                <a:latin typeface="Calibri" panose="020F0502020204030204" pitchFamily="34" charset="0"/>
                <a:cs typeface="Calibri" panose="020F0502020204030204" pitchFamily="34" charset="0"/>
              </a:rPr>
              <a:t>// Use the class</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const container = </a:t>
            </a:r>
            <a:r>
              <a:rPr lang="en-CA" b="0" i="0" u="none" strike="noStrike" baseline="0" dirty="0" err="1">
                <a:solidFill>
                  <a:schemeClr val="tx1"/>
                </a:solidFill>
                <a:latin typeface="Calibri" panose="020F0502020204030204" pitchFamily="34" charset="0"/>
                <a:cs typeface="Calibri" panose="020F0502020204030204" pitchFamily="34" charset="0"/>
              </a:rPr>
              <a:t>document.querySelector</a:t>
            </a:r>
            <a:r>
              <a:rPr lang="en-CA" b="0" i="0" u="none" strike="noStrike" baseline="0" dirty="0">
                <a:solidFill>
                  <a:schemeClr val="tx1"/>
                </a:solidFill>
                <a:latin typeface="Calibri" panose="020F0502020204030204" pitchFamily="34" charset="0"/>
                <a:cs typeface="Calibri" panose="020F0502020204030204" pitchFamily="34" charset="0"/>
              </a:rPr>
              <a:t>("#container");</a:t>
            </a:r>
          </a:p>
          <a:p>
            <a:pPr algn="l" defTabSz="180000"/>
            <a:r>
              <a:rPr lang="en-US" b="0" i="0" u="none" strike="noStrike" baseline="0" dirty="0">
                <a:solidFill>
                  <a:schemeClr val="tx1"/>
                </a:solidFill>
                <a:latin typeface="Calibri" panose="020F0502020204030204" pitchFamily="34" charset="0"/>
                <a:cs typeface="Calibri" panose="020F0502020204030204" pitchFamily="34" charset="0"/>
              </a:rPr>
              <a:t>const c1 = new Card("Van Gogh", "images/019170.jpg", "Self Portrait");</a:t>
            </a:r>
          </a:p>
          <a:p>
            <a:pPr algn="l" defTabSz="180000"/>
            <a:r>
              <a:rPr lang="en-CA" b="0" i="0" u="none" strike="noStrike" baseline="0" dirty="0" err="1">
                <a:solidFill>
                  <a:srgbClr val="000000"/>
                </a:solidFill>
                <a:latin typeface="Calibri" panose="020F0502020204030204" pitchFamily="34" charset="0"/>
                <a:cs typeface="Calibri" panose="020F0502020204030204" pitchFamily="34" charset="0"/>
              </a:rPr>
              <a:t>container.append</a:t>
            </a:r>
            <a:r>
              <a:rPr lang="en-CA" b="0" i="0" u="none" strike="noStrike" baseline="0" dirty="0">
                <a:solidFill>
                  <a:srgbClr val="000000"/>
                </a:solidFill>
                <a:latin typeface="Calibri" panose="020F0502020204030204" pitchFamily="34" charset="0"/>
                <a:cs typeface="Calibri" panose="020F0502020204030204" pitchFamily="34" charset="0"/>
              </a:rPr>
              <a:t>( c1.makeElement() );</a:t>
            </a:r>
          </a:p>
          <a:p>
            <a:pPr algn="l" defTabSz="180000"/>
            <a:endParaRPr lang="en-CA" dirty="0">
              <a:latin typeface="Calibri" panose="020F0502020204030204" pitchFamily="34" charset="0"/>
              <a:cs typeface="Calibri" panose="020F0502020204030204" pitchFamily="34" charset="0"/>
            </a:endParaRPr>
          </a:p>
          <a:p>
            <a:pPr algn="l" defTabSz="180000"/>
            <a:endParaRPr lang="en-CA" b="0" i="0" u="none" strike="noStrike" baseline="0" dirty="0">
              <a:solidFill>
                <a:srgbClr val="000000"/>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9457512-74F1-4D01-88BB-8ACD586DDC11}"/>
              </a:ext>
            </a:extLst>
          </p:cNvPr>
          <p:cNvSpPr txBox="1"/>
          <p:nvPr/>
        </p:nvSpPr>
        <p:spPr>
          <a:xfrm>
            <a:off x="419986" y="4497572"/>
            <a:ext cx="4912240" cy="276999"/>
          </a:xfrm>
          <a:prstGeom prst="rect">
            <a:avLst/>
          </a:prstGeom>
          <a:noFill/>
        </p:spPr>
        <p:txBody>
          <a:bodyPr wrap="square" rtlCol="0">
            <a:spAutoFit/>
          </a:bodyPr>
          <a:lstStyle/>
          <a:p>
            <a:r>
              <a:rPr lang="en-US" sz="1200" b="1" i="0" u="none" strike="noStrike" baseline="0" dirty="0">
                <a:solidFill>
                  <a:srgbClr val="009A9A"/>
                </a:solidFill>
                <a:latin typeface="+mj-lt"/>
              </a:rPr>
              <a:t>LISTING 10.7 </a:t>
            </a:r>
            <a:r>
              <a:rPr lang="en-US" sz="1200" b="0" i="0" u="none" strike="noStrike" baseline="0" dirty="0">
                <a:solidFill>
                  <a:srgbClr val="000000"/>
                </a:solidFill>
                <a:latin typeface="+mj-lt"/>
              </a:rPr>
              <a:t>Implementing Listing 10.5 (slide 13) using class syntax</a:t>
            </a:r>
            <a:endParaRPr lang="en-CA" sz="1200" dirty="0">
              <a:latin typeface="+mj-lt"/>
            </a:endParaRPr>
          </a:p>
        </p:txBody>
      </p:sp>
      <p:sp>
        <p:nvSpPr>
          <p:cNvPr id="3" name="TextBox 2">
            <a:extLst>
              <a:ext uri="{FF2B5EF4-FFF2-40B4-BE49-F238E27FC236}">
                <a16:creationId xmlns:a16="http://schemas.microsoft.com/office/drawing/2014/main" id="{2861726F-339C-487D-D940-8BEAE0495F9F}"/>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3431522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FIGURE 8.7 Chrome JavaScript console">
            <a:extLst>
              <a:ext uri="{FF2B5EF4-FFF2-40B4-BE49-F238E27FC236}">
                <a16:creationId xmlns:a16="http://schemas.microsoft.com/office/drawing/2014/main" id="{BDD556C8-B30B-4484-85BD-F28128ABA2CE}"/>
              </a:ext>
            </a:extLst>
          </p:cNvPr>
          <p:cNvSpPr>
            <a:spLocks noGrp="1"/>
          </p:cNvSpPr>
          <p:nvPr>
            <p:ph type="title"/>
          </p:nvPr>
        </p:nvSpPr>
        <p:spPr>
          <a:xfrm>
            <a:off x="405161" y="56051"/>
            <a:ext cx="8229600" cy="822959"/>
          </a:xfrm>
        </p:spPr>
        <p:txBody>
          <a:bodyPr/>
          <a:lstStyle/>
          <a:p>
            <a:r>
              <a:rPr lang="en-CA" dirty="0"/>
              <a:t>JavaScript Output (ii)</a:t>
            </a:r>
          </a:p>
        </p:txBody>
      </p:sp>
      <p:sp>
        <p:nvSpPr>
          <p:cNvPr id="3" name="Text Placeholder 2">
            <a:extLst>
              <a:ext uri="{FF2B5EF4-FFF2-40B4-BE49-F238E27FC236}">
                <a16:creationId xmlns:a16="http://schemas.microsoft.com/office/drawing/2014/main" id="{F93FD104-2419-47CF-84D1-B30804BF0C58}"/>
              </a:ext>
            </a:extLst>
          </p:cNvPr>
          <p:cNvSpPr>
            <a:spLocks noGrp="1"/>
          </p:cNvSpPr>
          <p:nvPr>
            <p:ph type="body" idx="1"/>
          </p:nvPr>
        </p:nvSpPr>
        <p:spPr>
          <a:xfrm>
            <a:off x="33454" y="725461"/>
            <a:ext cx="4216391" cy="1490662"/>
          </a:xfrm>
        </p:spPr>
        <p:txBody>
          <a:bodyPr/>
          <a:lstStyle/>
          <a:p>
            <a:r>
              <a:rPr lang="en-US" sz="1800" b="1" i="0" u="none" strike="noStrike" baseline="0" dirty="0" err="1">
                <a:latin typeface="+mj-lt"/>
              </a:rPr>
              <a:t>document.write</a:t>
            </a:r>
            <a:r>
              <a:rPr lang="en-US" sz="1800" b="1" i="0" u="none" strike="noStrike" baseline="0" dirty="0">
                <a:latin typeface="+mj-lt"/>
              </a:rPr>
              <a:t>() </a:t>
            </a:r>
            <a:r>
              <a:rPr lang="en-US" sz="1800" b="0" i="0" u="none" strike="noStrike" baseline="0" dirty="0">
                <a:latin typeface="+mj-lt"/>
              </a:rPr>
              <a:t>Outputs the content (as markup) directly to the HTML </a:t>
            </a:r>
            <a:r>
              <a:rPr lang="en-CA" sz="1800" b="0" i="0" u="none" strike="noStrike" baseline="0" dirty="0">
                <a:latin typeface="+mj-lt"/>
              </a:rPr>
              <a:t>document.</a:t>
            </a:r>
          </a:p>
        </p:txBody>
      </p:sp>
      <p:pic>
        <p:nvPicPr>
          <p:cNvPr id="7" name="Picture 6" descr="FIGURE 8.7 Chrome JavaScript console">
            <a:extLst>
              <a:ext uri="{FF2B5EF4-FFF2-40B4-BE49-F238E27FC236}">
                <a16:creationId xmlns:a16="http://schemas.microsoft.com/office/drawing/2014/main" id="{8982E558-B958-42CF-8FF7-5452564FEF2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81173" y="1679593"/>
            <a:ext cx="4399784" cy="3325333"/>
          </a:xfrm>
          <a:prstGeom prst="rect">
            <a:avLst/>
          </a:prstGeom>
        </p:spPr>
      </p:pic>
      <p:sp>
        <p:nvSpPr>
          <p:cNvPr id="4" name="TextBox 3">
            <a:extLst>
              <a:ext uri="{FF2B5EF4-FFF2-40B4-BE49-F238E27FC236}">
                <a16:creationId xmlns:a16="http://schemas.microsoft.com/office/drawing/2014/main" id="{9B96D804-F6C1-81C9-B8D6-53B646B53FD6}"/>
              </a:ext>
            </a:extLst>
          </p:cNvPr>
          <p:cNvSpPr txBox="1"/>
          <p:nvPr/>
        </p:nvSpPr>
        <p:spPr>
          <a:xfrm>
            <a:off x="4253126" y="1048469"/>
            <a:ext cx="4857420" cy="461665"/>
          </a:xfrm>
          <a:prstGeom prst="rect">
            <a:avLst/>
          </a:prstGeom>
          <a:noFill/>
        </p:spPr>
        <p:txBody>
          <a:bodyPr wrap="none" rtlCol="0">
            <a:spAutoFit/>
          </a:bodyPr>
          <a:lstStyle/>
          <a:p>
            <a:r>
              <a:rPr lang="en-GB" sz="1200" b="0" dirty="0">
                <a:solidFill>
                  <a:schemeClr val="tx1"/>
                </a:solidFill>
                <a:effectLst/>
                <a:latin typeface="Consolas" panose="020B0609020204030204" pitchFamily="49" charset="0"/>
              </a:rPr>
              <a:t>let answer = prompt("Please enter your name:");</a:t>
            </a:r>
          </a:p>
          <a:p>
            <a:r>
              <a:rPr lang="en-GB" sz="1200" b="1" dirty="0" err="1">
                <a:solidFill>
                  <a:schemeClr val="tx1"/>
                </a:solidFill>
                <a:effectLst/>
                <a:latin typeface="Consolas" panose="020B0609020204030204" pitchFamily="49" charset="0"/>
              </a:rPr>
              <a:t>document.write</a:t>
            </a:r>
            <a:r>
              <a:rPr lang="en-GB" sz="1200" b="0" dirty="0">
                <a:solidFill>
                  <a:schemeClr val="tx1"/>
                </a:solidFill>
                <a:effectLst/>
                <a:latin typeface="Consolas" panose="020B0609020204030204" pitchFamily="49" charset="0"/>
              </a:rPr>
              <a:t>('&lt;h1&gt;your name is ' + answer + '&lt;/h1&gt;');</a:t>
            </a:r>
          </a:p>
        </p:txBody>
      </p:sp>
      <p:sp>
        <p:nvSpPr>
          <p:cNvPr id="5" name="Text Placeholder 2">
            <a:extLst>
              <a:ext uri="{FF2B5EF4-FFF2-40B4-BE49-F238E27FC236}">
                <a16:creationId xmlns:a16="http://schemas.microsoft.com/office/drawing/2014/main" id="{4CEDA9D4-3148-14D4-E019-431A512A3AAB}"/>
              </a:ext>
            </a:extLst>
          </p:cNvPr>
          <p:cNvSpPr txBox="1">
            <a:spLocks/>
          </p:cNvSpPr>
          <p:nvPr/>
        </p:nvSpPr>
        <p:spPr>
          <a:xfrm>
            <a:off x="110256" y="2847247"/>
            <a:ext cx="4139589" cy="1538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5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2pPr>
            <a:lvl3pPr marL="1371600" marR="0" lvl="2" indent="-342900" algn="l" rtl="0">
              <a:lnSpc>
                <a:spcPct val="100000"/>
              </a:lnSpc>
              <a:spcBef>
                <a:spcPts val="600"/>
              </a:spcBef>
              <a:spcAft>
                <a:spcPts val="0"/>
              </a:spcAft>
              <a:buClr>
                <a:srgbClr val="007FA3"/>
              </a:buClr>
              <a:buSzPts val="1800"/>
              <a:buFont typeface="Noto Sans Symbols"/>
              <a:buChar char="▪"/>
              <a:defRPr sz="16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6pPr>
            <a:lvl7pPr marL="3200400" marR="0" lvl="6"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7pPr>
            <a:lvl8pPr marL="3657600" marR="0" lvl="7"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8pPr>
            <a:lvl9pPr marL="4114800" marR="0" lvl="8"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9pPr>
          </a:lstStyle>
          <a:p>
            <a:r>
              <a:rPr lang="en-US" sz="1800" b="1" dirty="0">
                <a:latin typeface="+mj-lt"/>
              </a:rPr>
              <a:t>console.log() </a:t>
            </a:r>
            <a:r>
              <a:rPr lang="en-US" sz="1800" dirty="0">
                <a:latin typeface="+mj-lt"/>
              </a:rPr>
              <a:t>Displays content in the browser’s JavaScript console.</a:t>
            </a:r>
          </a:p>
        </p:txBody>
      </p:sp>
    </p:spTree>
    <p:extLst>
      <p:ext uri="{BB962C8B-B14F-4D97-AF65-F5344CB8AC3E}">
        <p14:creationId xmlns:p14="http://schemas.microsoft.com/office/powerpoint/2010/main" val="16400316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65A3-56BA-42EC-94B2-8BF36A55BF9F}"/>
              </a:ext>
            </a:extLst>
          </p:cNvPr>
          <p:cNvSpPr>
            <a:spLocks noGrp="1"/>
          </p:cNvSpPr>
          <p:nvPr>
            <p:ph type="title"/>
          </p:nvPr>
        </p:nvSpPr>
        <p:spPr/>
        <p:txBody>
          <a:bodyPr/>
          <a:lstStyle/>
          <a:p>
            <a:r>
              <a:rPr lang="en-CA" dirty="0"/>
              <a:t>Extending classes and more</a:t>
            </a:r>
          </a:p>
        </p:txBody>
      </p:sp>
      <p:sp>
        <p:nvSpPr>
          <p:cNvPr id="3" name="Text Placeholder 2">
            <a:extLst>
              <a:ext uri="{FF2B5EF4-FFF2-40B4-BE49-F238E27FC236}">
                <a16:creationId xmlns:a16="http://schemas.microsoft.com/office/drawing/2014/main" id="{D3F302B7-C9C1-4816-9EDC-F8FEE18AEF99}"/>
              </a:ext>
            </a:extLst>
          </p:cNvPr>
          <p:cNvSpPr>
            <a:spLocks noGrp="1"/>
          </p:cNvSpPr>
          <p:nvPr>
            <p:ph type="body" idx="1"/>
          </p:nvPr>
        </p:nvSpPr>
        <p:spPr/>
        <p:txBody>
          <a:bodyPr/>
          <a:lstStyle/>
          <a:p>
            <a:pPr marL="114300" indent="0" algn="l">
              <a:buNone/>
            </a:pPr>
            <a:r>
              <a:rPr lang="en-US" sz="1800" b="0" i="0" u="none" strike="noStrike" baseline="0" dirty="0">
                <a:latin typeface="+mj-lt"/>
              </a:rPr>
              <a:t>There are additional syntactical features of classes in JavaScript, including getters/ setters and static functions that we are not covering.</a:t>
            </a:r>
            <a:br>
              <a:rPr lang="en-US" sz="1800" b="0" i="0" u="none" strike="noStrike" baseline="0" dirty="0">
                <a:latin typeface="+mj-lt"/>
              </a:rPr>
            </a:br>
            <a:br>
              <a:rPr lang="en-US" sz="1800" b="0" i="0" u="none" strike="noStrike" baseline="0" dirty="0">
                <a:latin typeface="+mj-lt"/>
              </a:rPr>
            </a:br>
            <a:r>
              <a:rPr lang="en-US" sz="1800" b="0" i="0" u="none" strike="noStrike" baseline="0" dirty="0">
                <a:latin typeface="+mj-lt"/>
              </a:rPr>
              <a:t>Extending classes is one advanced feature worth noting. T</a:t>
            </a:r>
            <a:r>
              <a:rPr lang="en-CA" sz="1800" b="0" i="0" u="none" strike="noStrike" baseline="0" dirty="0">
                <a:latin typeface="+mj-lt"/>
              </a:rPr>
              <a:t>he </a:t>
            </a:r>
            <a:r>
              <a:rPr lang="en-CA" sz="1800" b="1" i="0" u="none" strike="noStrike" baseline="0" dirty="0">
                <a:latin typeface="+mj-lt"/>
              </a:rPr>
              <a:t>extends</a:t>
            </a:r>
            <a:r>
              <a:rPr lang="en-CA" sz="1800" b="0" i="0" u="none" strike="noStrike" baseline="0" dirty="0">
                <a:latin typeface="+mj-lt"/>
              </a:rPr>
              <a:t> keyword lets a class</a:t>
            </a:r>
            <a:r>
              <a:rPr lang="en-US" sz="1800" b="0" i="0" u="none" strike="noStrike" baseline="0" dirty="0">
                <a:latin typeface="+mj-lt"/>
              </a:rPr>
              <a:t> inherit the properties and methods of another class as with class-based programming languages such as Java or C#</a:t>
            </a:r>
          </a:p>
          <a:p>
            <a:pPr marL="571500" lvl="1" indent="0">
              <a:buNone/>
            </a:pPr>
            <a:r>
              <a:rPr lang="en-CA" b="0" i="0" u="none" strike="noStrike" baseline="0" dirty="0">
                <a:solidFill>
                  <a:srgbClr val="000000"/>
                </a:solidFill>
                <a:latin typeface="Calibri" panose="020F0502020204030204" pitchFamily="34" charset="0"/>
                <a:cs typeface="Calibri" panose="020F0502020204030204" pitchFamily="34" charset="0"/>
              </a:rPr>
              <a:t>class </a:t>
            </a:r>
            <a:r>
              <a:rPr lang="en-CA" b="0" i="0" u="none" strike="noStrike" baseline="0" dirty="0" err="1">
                <a:solidFill>
                  <a:srgbClr val="000000"/>
                </a:solidFill>
                <a:latin typeface="Calibri" panose="020F0502020204030204" pitchFamily="34" charset="0"/>
                <a:cs typeface="Calibri" panose="020F0502020204030204" pitchFamily="34" charset="0"/>
              </a:rPr>
              <a:t>AnimatedCard</a:t>
            </a:r>
            <a:r>
              <a:rPr lang="en-CA" b="0" i="0" u="none" strike="noStrike" baseline="0" dirty="0">
                <a:solidFill>
                  <a:srgbClr val="000000"/>
                </a:solidFill>
                <a:latin typeface="Calibri" panose="020F0502020204030204" pitchFamily="34" charset="0"/>
                <a:cs typeface="Calibri" panose="020F0502020204030204" pitchFamily="34" charset="0"/>
              </a:rPr>
              <a:t> </a:t>
            </a:r>
            <a:r>
              <a:rPr lang="en-CA" b="0" i="0" u="none" strike="noStrike" baseline="0" dirty="0">
                <a:solidFill>
                  <a:srgbClr val="9A0000"/>
                </a:solidFill>
                <a:latin typeface="Calibri" panose="020F0502020204030204" pitchFamily="34" charset="0"/>
                <a:cs typeface="Calibri" panose="020F0502020204030204" pitchFamily="34" charset="0"/>
              </a:rPr>
              <a:t>extends </a:t>
            </a:r>
            <a:r>
              <a:rPr lang="en-CA" b="0" i="0" u="none" strike="noStrike" baseline="0" dirty="0">
                <a:solidFill>
                  <a:srgbClr val="000000"/>
                </a:solidFill>
                <a:latin typeface="Calibri" panose="020F0502020204030204" pitchFamily="34" charset="0"/>
                <a:cs typeface="Calibri" panose="020F0502020204030204" pitchFamily="34" charset="0"/>
              </a:rPr>
              <a:t>Card {</a:t>
            </a:r>
          </a:p>
          <a:p>
            <a:pPr marL="571500" lvl="1" indent="0">
              <a:buNone/>
            </a:pPr>
            <a:r>
              <a:rPr lang="en-CA" b="0" i="0" u="none" strike="noStrike" baseline="0" dirty="0">
                <a:solidFill>
                  <a:srgbClr val="000000"/>
                </a:solidFill>
                <a:latin typeface="Calibri" panose="020F0502020204030204" pitchFamily="34" charset="0"/>
                <a:cs typeface="Calibri" panose="020F0502020204030204" pitchFamily="34" charset="0"/>
              </a:rPr>
              <a:t>	constructor(title, </a:t>
            </a:r>
            <a:r>
              <a:rPr lang="en-CA" b="0" i="0" u="none" strike="noStrike" baseline="0" dirty="0" err="1">
                <a:solidFill>
                  <a:srgbClr val="000000"/>
                </a:solidFill>
                <a:latin typeface="Calibri" panose="020F0502020204030204" pitchFamily="34" charset="0"/>
                <a:cs typeface="Calibri" panose="020F0502020204030204" pitchFamily="34" charset="0"/>
              </a:rPr>
              <a:t>src</a:t>
            </a:r>
            <a:r>
              <a:rPr lang="en-CA" b="0" i="0" u="none" strike="noStrike" baseline="0" dirty="0">
                <a:solidFill>
                  <a:srgbClr val="000000"/>
                </a:solidFill>
                <a:latin typeface="Calibri" panose="020F0502020204030204" pitchFamily="34" charset="0"/>
                <a:cs typeface="Calibri" panose="020F0502020204030204" pitchFamily="34" charset="0"/>
              </a:rPr>
              <a:t>, content, effect) {</a:t>
            </a:r>
          </a:p>
          <a:p>
            <a:pPr marL="571500" lvl="1" indent="0">
              <a:buNone/>
            </a:pPr>
            <a:r>
              <a:rPr lang="en-CA" b="0" i="0" u="none" strike="noStrike" baseline="0" dirty="0">
                <a:solidFill>
                  <a:srgbClr val="9A0000"/>
                </a:solidFill>
                <a:latin typeface="Calibri" panose="020F0502020204030204" pitchFamily="34" charset="0"/>
                <a:cs typeface="Calibri" panose="020F0502020204030204" pitchFamily="34" charset="0"/>
              </a:rPr>
              <a:t>	super(title, </a:t>
            </a:r>
            <a:r>
              <a:rPr lang="en-CA" b="0" i="0" u="none" strike="noStrike" baseline="0" dirty="0" err="1">
                <a:solidFill>
                  <a:srgbClr val="9A0000"/>
                </a:solidFill>
                <a:latin typeface="Calibri" panose="020F0502020204030204" pitchFamily="34" charset="0"/>
                <a:cs typeface="Calibri" panose="020F0502020204030204" pitchFamily="34" charset="0"/>
              </a:rPr>
              <a:t>src</a:t>
            </a:r>
            <a:r>
              <a:rPr lang="en-CA" b="0" i="0" u="none" strike="noStrike" baseline="0" dirty="0">
                <a:solidFill>
                  <a:srgbClr val="9A0000"/>
                </a:solidFill>
                <a:latin typeface="Calibri" panose="020F0502020204030204" pitchFamily="34" charset="0"/>
                <a:cs typeface="Calibri" panose="020F0502020204030204" pitchFamily="34" charset="0"/>
              </a:rPr>
              <a:t>, content)</a:t>
            </a:r>
          </a:p>
          <a:p>
            <a:pPr marL="571500" lvl="1" indent="0">
              <a:buNone/>
            </a:pPr>
            <a:r>
              <a:rPr lang="en-CA" b="0" i="0" u="none" strike="noStrike" baseline="0" dirty="0">
                <a:solidFill>
                  <a:srgbClr val="000000"/>
                </a:solidFill>
                <a:latin typeface="Calibri" panose="020F0502020204030204" pitchFamily="34" charset="0"/>
                <a:cs typeface="Calibri" panose="020F0502020204030204" pitchFamily="34" charset="0"/>
              </a:rPr>
              <a:t>	</a:t>
            </a:r>
            <a:r>
              <a:rPr lang="en-CA" b="0" i="0" u="none" strike="noStrike" baseline="0" dirty="0" err="1">
                <a:solidFill>
                  <a:srgbClr val="000000"/>
                </a:solidFill>
                <a:latin typeface="Calibri" panose="020F0502020204030204" pitchFamily="34" charset="0"/>
                <a:cs typeface="Calibri" panose="020F0502020204030204" pitchFamily="34" charset="0"/>
              </a:rPr>
              <a:t>this.effect</a:t>
            </a:r>
            <a:r>
              <a:rPr lang="en-CA" b="0" i="0" u="none" strike="noStrike" baseline="0" dirty="0">
                <a:solidFill>
                  <a:srgbClr val="000000"/>
                </a:solidFill>
                <a:latin typeface="Calibri" panose="020F0502020204030204" pitchFamily="34" charset="0"/>
                <a:cs typeface="Calibri" panose="020F0502020204030204" pitchFamily="34" charset="0"/>
              </a:rPr>
              <a:t>=effect;</a:t>
            </a:r>
          </a:p>
          <a:p>
            <a:pPr marL="571500" lvl="1" indent="0">
              <a:buNone/>
            </a:pPr>
            <a:r>
              <a:rPr lang="en-CA" b="0" i="0" u="none" strike="noStrike" baseline="0" dirty="0">
                <a:solidFill>
                  <a:srgbClr val="000000"/>
                </a:solidFill>
                <a:latin typeface="Calibri" panose="020F0502020204030204" pitchFamily="34" charset="0"/>
                <a:cs typeface="Calibri" panose="020F0502020204030204" pitchFamily="34" charset="0"/>
              </a:rPr>
              <a:t>}</a:t>
            </a:r>
          </a:p>
          <a:p>
            <a:pPr marL="114300" indent="0" algn="l">
              <a:buNone/>
            </a:pPr>
            <a:endParaRPr lang="en-CA" dirty="0">
              <a:latin typeface="+mj-lt"/>
            </a:endParaRPr>
          </a:p>
        </p:txBody>
      </p:sp>
      <p:sp>
        <p:nvSpPr>
          <p:cNvPr id="4" name="TextBox 3">
            <a:extLst>
              <a:ext uri="{FF2B5EF4-FFF2-40B4-BE49-F238E27FC236}">
                <a16:creationId xmlns:a16="http://schemas.microsoft.com/office/drawing/2014/main" id="{F7B93C1B-2610-874E-F439-992EA4B3019F}"/>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20942355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AB4EB-31AC-40F1-8D03-B6F3296C5261}"/>
              </a:ext>
            </a:extLst>
          </p:cNvPr>
          <p:cNvSpPr>
            <a:spLocks noGrp="1"/>
          </p:cNvSpPr>
          <p:nvPr>
            <p:ph type="title"/>
          </p:nvPr>
        </p:nvSpPr>
        <p:spPr/>
        <p:txBody>
          <a:bodyPr/>
          <a:lstStyle/>
          <a:p>
            <a:r>
              <a:rPr lang="en-US" dirty="0"/>
              <a:t>Reading…..</a:t>
            </a:r>
            <a:endParaRPr lang="en-GB" dirty="0"/>
          </a:p>
        </p:txBody>
      </p:sp>
      <p:sp>
        <p:nvSpPr>
          <p:cNvPr id="4" name="Text Placeholder 3">
            <a:extLst>
              <a:ext uri="{FF2B5EF4-FFF2-40B4-BE49-F238E27FC236}">
                <a16:creationId xmlns:a16="http://schemas.microsoft.com/office/drawing/2014/main" id="{15DE7B3C-1DBF-9597-596D-FF2BB9797F2F}"/>
              </a:ext>
            </a:extLst>
          </p:cNvPr>
          <p:cNvSpPr>
            <a:spLocks noGrp="1"/>
          </p:cNvSpPr>
          <p:nvPr>
            <p:ph type="body" idx="2"/>
          </p:nvPr>
        </p:nvSpPr>
        <p:spPr>
          <a:xfrm>
            <a:off x="686120" y="1673679"/>
            <a:ext cx="2595602" cy="1592036"/>
          </a:xfrm>
        </p:spPr>
        <p:txBody>
          <a:bodyPr/>
          <a:lstStyle/>
          <a:p>
            <a:r>
              <a:rPr lang="en-US" dirty="0"/>
              <a:t>Read this book before graduation, when you finish it you’ll know why….</a:t>
            </a:r>
            <a:endParaRPr lang="en-GB" dirty="0"/>
          </a:p>
        </p:txBody>
      </p:sp>
      <p:pic>
        <p:nvPicPr>
          <p:cNvPr id="7" name="Picture 6">
            <a:extLst>
              <a:ext uri="{FF2B5EF4-FFF2-40B4-BE49-F238E27FC236}">
                <a16:creationId xmlns:a16="http://schemas.microsoft.com/office/drawing/2014/main" id="{AF803D1D-171E-6C6E-15C9-8F6498818DBB}"/>
              </a:ext>
            </a:extLst>
          </p:cNvPr>
          <p:cNvPicPr>
            <a:picLocks noChangeAspect="1"/>
          </p:cNvPicPr>
          <p:nvPr/>
        </p:nvPicPr>
        <p:blipFill>
          <a:blip r:embed="rId2"/>
          <a:stretch>
            <a:fillRect/>
          </a:stretch>
        </p:blipFill>
        <p:spPr>
          <a:xfrm>
            <a:off x="4863025" y="573007"/>
            <a:ext cx="2755140" cy="3979069"/>
          </a:xfrm>
          <a:prstGeom prst="rect">
            <a:avLst/>
          </a:prstGeom>
        </p:spPr>
      </p:pic>
    </p:spTree>
    <p:extLst>
      <p:ext uri="{BB962C8B-B14F-4D97-AF65-F5344CB8AC3E}">
        <p14:creationId xmlns:p14="http://schemas.microsoft.com/office/powerpoint/2010/main" val="3038291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3CFEE-3C47-4217-9A14-877C910C212C}"/>
              </a:ext>
            </a:extLst>
          </p:cNvPr>
          <p:cNvSpPr>
            <a:spLocks noGrp="1"/>
          </p:cNvSpPr>
          <p:nvPr>
            <p:ph type="title"/>
          </p:nvPr>
        </p:nvSpPr>
        <p:spPr/>
        <p:txBody>
          <a:bodyPr/>
          <a:lstStyle/>
          <a:p>
            <a:r>
              <a:rPr lang="en-CA" dirty="0"/>
              <a:t>Data Types</a:t>
            </a:r>
          </a:p>
        </p:txBody>
      </p:sp>
      <p:sp>
        <p:nvSpPr>
          <p:cNvPr id="3" name="Text Placeholder 2">
            <a:extLst>
              <a:ext uri="{FF2B5EF4-FFF2-40B4-BE49-F238E27FC236}">
                <a16:creationId xmlns:a16="http://schemas.microsoft.com/office/drawing/2014/main" id="{9287809E-8890-4A3E-B75D-64FBEA95BA69}"/>
              </a:ext>
            </a:extLst>
          </p:cNvPr>
          <p:cNvSpPr>
            <a:spLocks noGrp="1"/>
          </p:cNvSpPr>
          <p:nvPr>
            <p:ph type="body" idx="1"/>
          </p:nvPr>
        </p:nvSpPr>
        <p:spPr/>
        <p:txBody>
          <a:bodyPr/>
          <a:lstStyle/>
          <a:p>
            <a:pPr marL="114300" indent="0" algn="l">
              <a:buNone/>
            </a:pPr>
            <a:r>
              <a:rPr lang="en-US" sz="1800" b="0" i="0" u="none" strike="noStrike" baseline="0" dirty="0">
                <a:solidFill>
                  <a:srgbClr val="000000"/>
                </a:solidFill>
                <a:latin typeface="+mj-lt"/>
              </a:rPr>
              <a:t>JavaScript has two basic data types: </a:t>
            </a:r>
          </a:p>
          <a:p>
            <a:r>
              <a:rPr lang="en-US" sz="1800" b="1" i="0" u="none" strike="noStrike" baseline="0" dirty="0">
                <a:solidFill>
                  <a:srgbClr val="009A9A"/>
                </a:solidFill>
                <a:latin typeface="+mj-lt"/>
              </a:rPr>
              <a:t>reference types </a:t>
            </a:r>
            <a:r>
              <a:rPr lang="en-US" sz="1800" b="0" i="0" u="none" strike="noStrike" baseline="0" dirty="0">
                <a:solidFill>
                  <a:srgbClr val="000000"/>
                </a:solidFill>
                <a:latin typeface="+mj-lt"/>
              </a:rPr>
              <a:t>(usually referred to as objects)</a:t>
            </a:r>
          </a:p>
          <a:p>
            <a:r>
              <a:rPr lang="en-US" sz="1800" b="1" i="0" u="none" strike="noStrike" baseline="0" dirty="0">
                <a:solidFill>
                  <a:srgbClr val="009A9A"/>
                </a:solidFill>
                <a:latin typeface="+mj-lt"/>
              </a:rPr>
              <a:t>primitive types </a:t>
            </a:r>
            <a:r>
              <a:rPr lang="en-US" sz="1800" b="0" i="0" u="none" strike="noStrike" baseline="0" dirty="0">
                <a:solidFill>
                  <a:srgbClr val="000000"/>
                </a:solidFill>
                <a:latin typeface="+mj-lt"/>
              </a:rPr>
              <a:t>(i.e., non-object, simple types).</a:t>
            </a:r>
            <a:endParaRPr lang="en-US" sz="1800" dirty="0">
              <a:solidFill>
                <a:srgbClr val="000000"/>
              </a:solidFill>
              <a:latin typeface="+mj-lt"/>
            </a:endParaRPr>
          </a:p>
          <a:p>
            <a:pPr lvl="1"/>
            <a:r>
              <a:rPr lang="en-US" sz="1800" b="0" i="0" u="none" strike="noStrike" baseline="0" dirty="0">
                <a:latin typeface="+mj-lt"/>
              </a:rPr>
              <a:t>What makes things a bit confusing for new JavaScript developers is that the language lets you use primitive types as if they are objects. </a:t>
            </a:r>
            <a:endParaRPr lang="en-CA" dirty="0">
              <a:latin typeface="+mj-lt"/>
            </a:endParaRPr>
          </a:p>
        </p:txBody>
      </p:sp>
    </p:spTree>
    <p:extLst>
      <p:ext uri="{BB962C8B-B14F-4D97-AF65-F5344CB8AC3E}">
        <p14:creationId xmlns:p14="http://schemas.microsoft.com/office/powerpoint/2010/main" val="980898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F160D-2111-4637-86BB-26E3E4E4F558}"/>
              </a:ext>
            </a:extLst>
          </p:cNvPr>
          <p:cNvSpPr>
            <a:spLocks noGrp="1"/>
          </p:cNvSpPr>
          <p:nvPr>
            <p:ph type="title"/>
          </p:nvPr>
        </p:nvSpPr>
        <p:spPr/>
        <p:txBody>
          <a:bodyPr/>
          <a:lstStyle/>
          <a:p>
            <a:r>
              <a:rPr lang="en-CA" dirty="0"/>
              <a:t>Primitive Types</a:t>
            </a:r>
          </a:p>
        </p:txBody>
      </p:sp>
      <p:sp>
        <p:nvSpPr>
          <p:cNvPr id="3" name="Text Placeholder 2">
            <a:extLst>
              <a:ext uri="{FF2B5EF4-FFF2-40B4-BE49-F238E27FC236}">
                <a16:creationId xmlns:a16="http://schemas.microsoft.com/office/drawing/2014/main" id="{398B1D2D-B5B0-4E50-852E-79567D4AFE76}"/>
              </a:ext>
            </a:extLst>
          </p:cNvPr>
          <p:cNvSpPr>
            <a:spLocks noGrp="1"/>
          </p:cNvSpPr>
          <p:nvPr>
            <p:ph type="body" idx="1"/>
          </p:nvPr>
        </p:nvSpPr>
        <p:spPr>
          <a:xfrm>
            <a:off x="219308" y="748513"/>
            <a:ext cx="8718215" cy="3532476"/>
          </a:xfrm>
        </p:spPr>
        <p:txBody>
          <a:bodyPr/>
          <a:lstStyle/>
          <a:p>
            <a:pPr algn="l"/>
            <a:r>
              <a:rPr lang="en-US" b="1" dirty="0" err="1">
                <a:latin typeface="+mj-lt"/>
              </a:rPr>
              <a:t>b</a:t>
            </a:r>
            <a:r>
              <a:rPr lang="en-US" b="1" i="0" u="none" strike="noStrike" baseline="0" dirty="0" err="1">
                <a:latin typeface="+mj-lt"/>
              </a:rPr>
              <a:t>oolean</a:t>
            </a:r>
            <a:r>
              <a:rPr lang="en-US" b="0" i="0" u="none" strike="noStrike" baseline="0" dirty="0">
                <a:latin typeface="+mj-lt"/>
              </a:rPr>
              <a:t> True or false value.</a:t>
            </a:r>
          </a:p>
          <a:p>
            <a:pPr algn="l"/>
            <a:r>
              <a:rPr lang="en-US" b="1" dirty="0">
                <a:latin typeface="+mj-lt"/>
              </a:rPr>
              <a:t>n</a:t>
            </a:r>
            <a:r>
              <a:rPr lang="en-US" b="1" i="0" u="none" strike="noStrike" baseline="0" dirty="0">
                <a:latin typeface="+mj-lt"/>
              </a:rPr>
              <a:t>umber</a:t>
            </a:r>
            <a:r>
              <a:rPr lang="en-US" b="0" i="0" u="none" strike="noStrike" baseline="0" dirty="0">
                <a:latin typeface="+mj-lt"/>
              </a:rPr>
              <a:t> Represents some type of number. Its internal format is a double precision </a:t>
            </a:r>
            <a:r>
              <a:rPr lang="en-CA" b="0" i="0" u="none" strike="noStrike" baseline="0" dirty="0">
                <a:latin typeface="+mj-lt"/>
              </a:rPr>
              <a:t>64-bit floating point value.</a:t>
            </a:r>
          </a:p>
          <a:p>
            <a:pPr algn="l"/>
            <a:r>
              <a:rPr lang="en-CA" b="1" dirty="0" err="1">
                <a:latin typeface="+mj-lt"/>
              </a:rPr>
              <a:t>bigint</a:t>
            </a:r>
            <a:r>
              <a:rPr lang="en-CA" b="1" dirty="0">
                <a:latin typeface="+mj-lt"/>
              </a:rPr>
              <a:t> </a:t>
            </a:r>
            <a:r>
              <a:rPr lang="en-CA" dirty="0">
                <a:latin typeface="+mj-lt"/>
              </a:rPr>
              <a:t>Represents an integer that can be very large (&gt; 2</a:t>
            </a:r>
            <a:r>
              <a:rPr lang="en-CA" baseline="32000" dirty="0">
                <a:latin typeface="+mj-lt"/>
              </a:rPr>
              <a:t>53</a:t>
            </a:r>
            <a:r>
              <a:rPr lang="en-CA" dirty="0">
                <a:latin typeface="+mj-lt"/>
              </a:rPr>
              <a:t>) </a:t>
            </a:r>
            <a:endParaRPr lang="en-CA" b="0" i="0" u="none" strike="noStrike" baseline="0" dirty="0">
              <a:latin typeface="+mj-lt"/>
            </a:endParaRPr>
          </a:p>
          <a:p>
            <a:pPr algn="l"/>
            <a:r>
              <a:rPr lang="en-US" b="1" dirty="0">
                <a:latin typeface="+mj-lt"/>
              </a:rPr>
              <a:t>s</a:t>
            </a:r>
            <a:r>
              <a:rPr lang="en-US" b="1" i="0" u="none" strike="noStrike" baseline="0" dirty="0">
                <a:latin typeface="+mj-lt"/>
              </a:rPr>
              <a:t>tring</a:t>
            </a:r>
            <a:r>
              <a:rPr lang="en-US" b="0" i="0" u="none" strike="noStrike" baseline="0" dirty="0">
                <a:latin typeface="+mj-lt"/>
              </a:rPr>
              <a:t> Represents a sequence of characters delimited by either the single or </a:t>
            </a:r>
            <a:r>
              <a:rPr lang="en-CA" b="0" i="0" u="none" strike="noStrike" baseline="0" dirty="0">
                <a:latin typeface="+mj-lt"/>
              </a:rPr>
              <a:t>double quote characters.</a:t>
            </a:r>
          </a:p>
          <a:p>
            <a:pPr algn="l"/>
            <a:r>
              <a:rPr lang="en-US" b="1" dirty="0">
                <a:latin typeface="+mj-lt"/>
              </a:rPr>
              <a:t>n</a:t>
            </a:r>
            <a:r>
              <a:rPr lang="en-US" b="1" i="0" u="none" strike="noStrike" baseline="0" dirty="0">
                <a:latin typeface="+mj-lt"/>
              </a:rPr>
              <a:t>ull</a:t>
            </a:r>
            <a:r>
              <a:rPr lang="en-US" b="0" i="0" u="none" strike="noStrike" baseline="0" dirty="0">
                <a:latin typeface="+mj-lt"/>
              </a:rPr>
              <a:t> Has only one value: </a:t>
            </a:r>
            <a:r>
              <a:rPr lang="en-US" b="1" i="0" u="none" strike="noStrike" baseline="0" dirty="0">
                <a:latin typeface="+mj-lt"/>
              </a:rPr>
              <a:t>null</a:t>
            </a:r>
            <a:r>
              <a:rPr lang="en-US" b="0" i="0" u="none" strike="noStrike" baseline="0" dirty="0">
                <a:latin typeface="+mj-lt"/>
              </a:rPr>
              <a:t>.</a:t>
            </a:r>
          </a:p>
          <a:p>
            <a:pPr algn="l"/>
            <a:r>
              <a:rPr lang="en-US" b="1" dirty="0">
                <a:latin typeface="+mj-lt"/>
              </a:rPr>
              <a:t>u</a:t>
            </a:r>
            <a:r>
              <a:rPr lang="en-US" b="1" i="0" u="none" strike="noStrike" baseline="0" dirty="0">
                <a:latin typeface="+mj-lt"/>
              </a:rPr>
              <a:t>ndefined</a:t>
            </a:r>
            <a:r>
              <a:rPr lang="en-US" b="0" i="0" u="none" strike="noStrike" baseline="0" dirty="0">
                <a:latin typeface="+mj-lt"/>
              </a:rPr>
              <a:t> Has only one value: </a:t>
            </a:r>
            <a:r>
              <a:rPr lang="en-US" b="1" i="0" u="none" strike="noStrike" baseline="0" dirty="0">
                <a:latin typeface="+mj-lt"/>
              </a:rPr>
              <a:t>undefined</a:t>
            </a:r>
            <a:r>
              <a:rPr lang="en-US" b="0" i="0" u="none" strike="noStrike" baseline="0" dirty="0">
                <a:latin typeface="+mj-lt"/>
              </a:rPr>
              <a:t>. This value is assigned to variables that are not initialized. Notice that undefined is different from null.</a:t>
            </a:r>
          </a:p>
          <a:p>
            <a:pPr algn="l"/>
            <a:r>
              <a:rPr lang="en-US" b="1" dirty="0">
                <a:latin typeface="+mj-lt"/>
              </a:rPr>
              <a:t>symbol</a:t>
            </a:r>
            <a:r>
              <a:rPr lang="en-US" dirty="0">
                <a:latin typeface="+mj-lt"/>
              </a:rPr>
              <a:t> Is a key that is guaranteed to be unique created for a given value </a:t>
            </a:r>
            <a:r>
              <a:rPr lang="en-US" sz="1200" u="sng" dirty="0" err="1">
                <a:latin typeface="+mj-lt"/>
              </a:rPr>
              <a:t>Symbol.for</a:t>
            </a:r>
            <a:r>
              <a:rPr lang="en-US" sz="1200" u="sng" dirty="0">
                <a:latin typeface="+mj-lt"/>
              </a:rPr>
              <a:t>(“</a:t>
            </a:r>
            <a:r>
              <a:rPr lang="en-US" sz="1200" u="sng" dirty="0" err="1">
                <a:latin typeface="+mj-lt"/>
              </a:rPr>
              <a:t>Selem</a:t>
            </a:r>
            <a:r>
              <a:rPr lang="en-US" sz="1200" u="sng" dirty="0">
                <a:latin typeface="+mj-lt"/>
              </a:rPr>
              <a:t>”)</a:t>
            </a:r>
            <a:endParaRPr lang="en-US" sz="1200" b="0" i="0" u="sng" strike="noStrike" baseline="0" dirty="0">
              <a:latin typeface="+mj-lt"/>
            </a:endParaRPr>
          </a:p>
        </p:txBody>
      </p:sp>
    </p:spTree>
    <p:extLst>
      <p:ext uri="{BB962C8B-B14F-4D97-AF65-F5344CB8AC3E}">
        <p14:creationId xmlns:p14="http://schemas.microsoft.com/office/powerpoint/2010/main" val="2117622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F160D-2111-4637-86BB-26E3E4E4F558}"/>
              </a:ext>
            </a:extLst>
          </p:cNvPr>
          <p:cNvSpPr>
            <a:spLocks noGrp="1"/>
          </p:cNvSpPr>
          <p:nvPr>
            <p:ph type="title"/>
          </p:nvPr>
        </p:nvSpPr>
        <p:spPr>
          <a:xfrm>
            <a:off x="353122" y="0"/>
            <a:ext cx="8229600" cy="822959"/>
          </a:xfrm>
        </p:spPr>
        <p:txBody>
          <a:bodyPr/>
          <a:lstStyle/>
          <a:p>
            <a:r>
              <a:rPr lang="en-CA" dirty="0"/>
              <a:t>Primitive vs Reference Types</a:t>
            </a:r>
          </a:p>
        </p:txBody>
      </p:sp>
      <p:sp>
        <p:nvSpPr>
          <p:cNvPr id="8" name="Text Placeholder 2">
            <a:extLst>
              <a:ext uri="{FF2B5EF4-FFF2-40B4-BE49-F238E27FC236}">
                <a16:creationId xmlns:a16="http://schemas.microsoft.com/office/drawing/2014/main" id="{1CFDB206-8F94-4B2C-A92E-1911A0E4E7B8}"/>
              </a:ext>
            </a:extLst>
          </p:cNvPr>
          <p:cNvSpPr>
            <a:spLocks noGrp="1"/>
          </p:cNvSpPr>
          <p:nvPr>
            <p:ph type="body" idx="1"/>
          </p:nvPr>
        </p:nvSpPr>
        <p:spPr>
          <a:xfrm>
            <a:off x="457200" y="1081088"/>
            <a:ext cx="3296093" cy="3532476"/>
          </a:xfrm>
        </p:spPr>
        <p:txBody>
          <a:bodyPr/>
          <a:lstStyle/>
          <a:p>
            <a:pPr marL="114300" indent="0" algn="l">
              <a:buNone/>
            </a:pPr>
            <a:r>
              <a:rPr lang="en-US" sz="1800" i="0" u="none" strike="noStrike" baseline="0" dirty="0">
                <a:latin typeface="+mj-lt"/>
              </a:rPr>
              <a:t>Primitive</a:t>
            </a:r>
            <a:r>
              <a:rPr lang="en-US" sz="1800" b="0" i="0" u="none" strike="noStrike" baseline="0" dirty="0">
                <a:latin typeface="+mj-lt"/>
              </a:rPr>
              <a:t> variables contain the value of the primitive </a:t>
            </a:r>
            <a:r>
              <a:rPr lang="en-US" sz="1800" i="0" u="none" strike="noStrike" baseline="0" dirty="0">
                <a:latin typeface="+mj-lt"/>
              </a:rPr>
              <a:t>directly within memory</a:t>
            </a:r>
            <a:r>
              <a:rPr lang="en-US" sz="1800" b="0" i="0" u="none" strike="noStrike" baseline="0" dirty="0">
                <a:latin typeface="+mj-lt"/>
              </a:rPr>
              <a:t>. </a:t>
            </a:r>
          </a:p>
          <a:p>
            <a:pPr marL="114300" indent="0" algn="l">
              <a:buNone/>
            </a:pPr>
            <a:endParaRPr lang="en-US" sz="1800" dirty="0">
              <a:latin typeface="+mj-lt"/>
            </a:endParaRPr>
          </a:p>
          <a:p>
            <a:pPr marL="114300" indent="0" algn="l">
              <a:buNone/>
            </a:pPr>
            <a:r>
              <a:rPr lang="en-US" sz="1800" b="0" i="0" u="none" strike="noStrike" baseline="0" dirty="0">
                <a:latin typeface="+mj-lt"/>
              </a:rPr>
              <a:t>In contrast, </a:t>
            </a:r>
            <a:r>
              <a:rPr lang="en-US" sz="1800" i="0" u="none" strike="noStrike" baseline="0" dirty="0">
                <a:latin typeface="+mj-lt"/>
              </a:rPr>
              <a:t>object</a:t>
            </a:r>
            <a:r>
              <a:rPr lang="en-US" sz="1800" b="0" i="0" u="none" strike="noStrike" baseline="0" dirty="0">
                <a:latin typeface="+mj-lt"/>
              </a:rPr>
              <a:t> variables contain </a:t>
            </a:r>
            <a:r>
              <a:rPr lang="en-US" sz="1800" i="0" u="none" strike="noStrike" baseline="0" dirty="0">
                <a:latin typeface="+mj-lt"/>
              </a:rPr>
              <a:t>a reference </a:t>
            </a:r>
            <a:r>
              <a:rPr lang="en-US" sz="1800" b="0" i="0" u="none" strike="noStrike" baseline="0" dirty="0">
                <a:latin typeface="+mj-lt"/>
              </a:rPr>
              <a:t>or pointer to the block of memory associated with the content of the object.</a:t>
            </a:r>
          </a:p>
        </p:txBody>
      </p:sp>
      <p:pic>
        <p:nvPicPr>
          <p:cNvPr id="7" name="Picture 6" descr="FIGURE 8.8 Primitive types versus reference types">
            <a:extLst>
              <a:ext uri="{FF2B5EF4-FFF2-40B4-BE49-F238E27FC236}">
                <a16:creationId xmlns:a16="http://schemas.microsoft.com/office/drawing/2014/main" id="{C241AA40-1D88-4A23-BA59-0121E48A01A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51670" y="984487"/>
            <a:ext cx="4535130" cy="3487510"/>
          </a:xfrm>
          <a:prstGeom prst="rect">
            <a:avLst/>
          </a:prstGeom>
        </p:spPr>
      </p:pic>
    </p:spTree>
    <p:extLst>
      <p:ext uri="{BB962C8B-B14F-4D97-AF65-F5344CB8AC3E}">
        <p14:creationId xmlns:p14="http://schemas.microsoft.com/office/powerpoint/2010/main" val="1551692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F160D-2111-4637-86BB-26E3E4E4F558}"/>
              </a:ext>
            </a:extLst>
          </p:cNvPr>
          <p:cNvSpPr>
            <a:spLocks noGrp="1"/>
          </p:cNvSpPr>
          <p:nvPr>
            <p:ph type="title"/>
          </p:nvPr>
        </p:nvSpPr>
        <p:spPr/>
        <p:txBody>
          <a:bodyPr/>
          <a:lstStyle/>
          <a:p>
            <a:r>
              <a:rPr lang="en-CA" dirty="0"/>
              <a:t>Let vs const</a:t>
            </a:r>
          </a:p>
        </p:txBody>
      </p:sp>
      <p:pic>
        <p:nvPicPr>
          <p:cNvPr id="4" name="Picture 3" descr="FIGURE 8.9 let versus const">
            <a:extLst>
              <a:ext uri="{FF2B5EF4-FFF2-40B4-BE49-F238E27FC236}">
                <a16:creationId xmlns:a16="http://schemas.microsoft.com/office/drawing/2014/main" id="{C8A22966-F6DA-4AB6-8514-58AE41A46E3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01092" y="1054433"/>
            <a:ext cx="6741815" cy="3599167"/>
          </a:xfrm>
          <a:prstGeom prst="rect">
            <a:avLst/>
          </a:prstGeom>
        </p:spPr>
      </p:pic>
    </p:spTree>
    <p:extLst>
      <p:ext uri="{BB962C8B-B14F-4D97-AF65-F5344CB8AC3E}">
        <p14:creationId xmlns:p14="http://schemas.microsoft.com/office/powerpoint/2010/main" val="2597158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922D-F212-4540-AAE9-4A573A5C3F09}"/>
              </a:ext>
            </a:extLst>
          </p:cNvPr>
          <p:cNvSpPr>
            <a:spLocks noGrp="1"/>
          </p:cNvSpPr>
          <p:nvPr>
            <p:ph type="title"/>
          </p:nvPr>
        </p:nvSpPr>
        <p:spPr/>
        <p:txBody>
          <a:bodyPr/>
          <a:lstStyle/>
          <a:p>
            <a:r>
              <a:rPr lang="en-CA" dirty="0"/>
              <a:t>Built-In Objects</a:t>
            </a:r>
          </a:p>
        </p:txBody>
      </p:sp>
      <p:sp>
        <p:nvSpPr>
          <p:cNvPr id="3" name="Text Placeholder 2">
            <a:extLst>
              <a:ext uri="{FF2B5EF4-FFF2-40B4-BE49-F238E27FC236}">
                <a16:creationId xmlns:a16="http://schemas.microsoft.com/office/drawing/2014/main" id="{19B1FAC2-04F0-4B11-8769-384BD0E6AF01}"/>
              </a:ext>
            </a:extLst>
          </p:cNvPr>
          <p:cNvSpPr>
            <a:spLocks noGrp="1"/>
          </p:cNvSpPr>
          <p:nvPr>
            <p:ph type="body" idx="1"/>
          </p:nvPr>
        </p:nvSpPr>
        <p:spPr>
          <a:xfrm>
            <a:off x="546409" y="865498"/>
            <a:ext cx="8232775" cy="3532476"/>
          </a:xfrm>
        </p:spPr>
        <p:txBody>
          <a:bodyPr/>
          <a:lstStyle/>
          <a:p>
            <a:pPr marL="114300" indent="0" algn="l">
              <a:buNone/>
            </a:pPr>
            <a:r>
              <a:rPr lang="en-CA" sz="1800" b="0" i="0" u="none" strike="noStrike" baseline="0" dirty="0">
                <a:solidFill>
                  <a:srgbClr val="000000"/>
                </a:solidFill>
                <a:latin typeface="+mj-lt"/>
              </a:rPr>
              <a:t>JavaScript has a </a:t>
            </a:r>
            <a:r>
              <a:rPr lang="en-US" sz="1800" b="0" i="0" u="none" strike="noStrike" baseline="0" dirty="0">
                <a:solidFill>
                  <a:srgbClr val="000000"/>
                </a:solidFill>
                <a:latin typeface="+mj-lt"/>
              </a:rPr>
              <a:t>variety of objects you can use at any time, such as arrays, functions, and the </a:t>
            </a:r>
            <a:r>
              <a:rPr lang="en-US" sz="1800" b="1" i="0" u="none" strike="noStrike" baseline="0" dirty="0">
                <a:solidFill>
                  <a:srgbClr val="009A9A"/>
                </a:solidFill>
                <a:latin typeface="+mj-lt"/>
              </a:rPr>
              <a:t>built-in objects</a:t>
            </a:r>
            <a:r>
              <a:rPr lang="en-US" sz="1800" b="0" i="0" u="none" strike="noStrike" baseline="0" dirty="0">
                <a:solidFill>
                  <a:srgbClr val="000000"/>
                </a:solidFill>
                <a:latin typeface="+mj-lt"/>
              </a:rPr>
              <a:t>. </a:t>
            </a:r>
          </a:p>
          <a:p>
            <a:pPr marL="114300" indent="0" algn="l">
              <a:buNone/>
            </a:pPr>
            <a:r>
              <a:rPr lang="en-US" sz="1800" b="0" i="0" u="none" strike="noStrike" baseline="0" dirty="0">
                <a:solidFill>
                  <a:srgbClr val="000000"/>
                </a:solidFill>
                <a:latin typeface="+mj-lt"/>
              </a:rPr>
              <a:t>Some of the most commonly used built-in objects include </a:t>
            </a:r>
            <a:r>
              <a:rPr lang="en-US" sz="1800" b="1" i="0" u="none" strike="noStrike" baseline="0" dirty="0">
                <a:solidFill>
                  <a:srgbClr val="000000"/>
                </a:solidFill>
                <a:latin typeface="+mj-lt"/>
              </a:rPr>
              <a:t>Object</a:t>
            </a:r>
            <a:r>
              <a:rPr lang="en-US" sz="1800" b="0" i="0" u="none" strike="noStrike" baseline="0" dirty="0">
                <a:solidFill>
                  <a:srgbClr val="000000"/>
                </a:solidFill>
                <a:latin typeface="+mj-lt"/>
              </a:rPr>
              <a:t>, </a:t>
            </a:r>
            <a:r>
              <a:rPr lang="en-US" sz="1800" b="1" i="0" u="none" strike="noStrike" baseline="0" dirty="0">
                <a:solidFill>
                  <a:srgbClr val="000000"/>
                </a:solidFill>
                <a:latin typeface="+mj-lt"/>
              </a:rPr>
              <a:t>Function</a:t>
            </a:r>
            <a:r>
              <a:rPr lang="en-US" sz="1800" b="0" i="0" u="none" strike="noStrike" baseline="0" dirty="0">
                <a:solidFill>
                  <a:srgbClr val="000000"/>
                </a:solidFill>
                <a:latin typeface="+mj-lt"/>
              </a:rPr>
              <a:t>, </a:t>
            </a:r>
            <a:r>
              <a:rPr lang="en-US" sz="1800" b="1" i="0" u="none" strike="noStrike" baseline="0" dirty="0">
                <a:solidFill>
                  <a:srgbClr val="000000"/>
                </a:solidFill>
                <a:latin typeface="+mj-lt"/>
              </a:rPr>
              <a:t>Boolean</a:t>
            </a:r>
            <a:r>
              <a:rPr lang="en-US" sz="1800" b="0" i="0" u="none" strike="noStrike" baseline="0" dirty="0">
                <a:solidFill>
                  <a:srgbClr val="000000"/>
                </a:solidFill>
                <a:latin typeface="+mj-lt"/>
              </a:rPr>
              <a:t>, </a:t>
            </a:r>
            <a:r>
              <a:rPr lang="en-US" sz="1800" b="1" i="0" u="none" strike="noStrike" baseline="0" dirty="0">
                <a:solidFill>
                  <a:srgbClr val="000000"/>
                </a:solidFill>
                <a:latin typeface="+mj-lt"/>
              </a:rPr>
              <a:t>Error</a:t>
            </a:r>
            <a:r>
              <a:rPr lang="en-US" sz="1800" b="0" i="0" u="none" strike="noStrike" baseline="0" dirty="0">
                <a:solidFill>
                  <a:srgbClr val="000000"/>
                </a:solidFill>
                <a:latin typeface="+mj-lt"/>
              </a:rPr>
              <a:t>, </a:t>
            </a:r>
            <a:r>
              <a:rPr lang="en-US" sz="1800" b="1" i="0" u="none" strike="noStrike" baseline="0" dirty="0">
                <a:solidFill>
                  <a:srgbClr val="000000"/>
                </a:solidFill>
                <a:latin typeface="+mj-lt"/>
              </a:rPr>
              <a:t>Number</a:t>
            </a:r>
            <a:r>
              <a:rPr lang="en-US" sz="1800" b="0" i="0" u="none" strike="noStrike" baseline="0" dirty="0">
                <a:solidFill>
                  <a:srgbClr val="000000"/>
                </a:solidFill>
                <a:latin typeface="+mj-lt"/>
              </a:rPr>
              <a:t>, </a:t>
            </a:r>
            <a:r>
              <a:rPr lang="en-US" sz="1800" b="1" i="0" u="none" strike="noStrike" baseline="0" dirty="0">
                <a:solidFill>
                  <a:srgbClr val="000000"/>
                </a:solidFill>
                <a:latin typeface="+mj-lt"/>
              </a:rPr>
              <a:t>Math</a:t>
            </a:r>
            <a:r>
              <a:rPr lang="en-US" sz="1800" b="0" i="0" u="none" strike="noStrike" baseline="0" dirty="0">
                <a:solidFill>
                  <a:srgbClr val="000000"/>
                </a:solidFill>
                <a:latin typeface="+mj-lt"/>
              </a:rPr>
              <a:t>, </a:t>
            </a:r>
            <a:r>
              <a:rPr lang="en-US" sz="1800" b="1" i="0" u="none" strike="noStrike" baseline="0" dirty="0">
                <a:solidFill>
                  <a:srgbClr val="000000"/>
                </a:solidFill>
                <a:latin typeface="+mj-lt"/>
              </a:rPr>
              <a:t>Date</a:t>
            </a:r>
            <a:r>
              <a:rPr lang="en-US" sz="1800" b="0" i="0" u="none" strike="noStrike" baseline="0" dirty="0">
                <a:solidFill>
                  <a:srgbClr val="000000"/>
                </a:solidFill>
                <a:latin typeface="+mj-lt"/>
              </a:rPr>
              <a:t>, </a:t>
            </a:r>
            <a:r>
              <a:rPr lang="en-US" sz="1800" b="1" i="0" u="none" strike="noStrike" baseline="0" dirty="0">
                <a:solidFill>
                  <a:srgbClr val="000000"/>
                </a:solidFill>
                <a:latin typeface="+mj-lt"/>
              </a:rPr>
              <a:t>String</a:t>
            </a:r>
            <a:r>
              <a:rPr lang="en-US" sz="1800" b="0" i="0" u="none" strike="noStrike" baseline="0" dirty="0">
                <a:solidFill>
                  <a:srgbClr val="000000"/>
                </a:solidFill>
                <a:latin typeface="+mj-lt"/>
              </a:rPr>
              <a:t>, and </a:t>
            </a:r>
            <a:r>
              <a:rPr lang="en-US" sz="1800" b="1" i="0" u="none" strike="noStrike" baseline="0" dirty="0" err="1">
                <a:solidFill>
                  <a:srgbClr val="000000"/>
                </a:solidFill>
                <a:latin typeface="+mj-lt"/>
              </a:rPr>
              <a:t>Regexp</a:t>
            </a:r>
            <a:r>
              <a:rPr lang="en-US" sz="1800" b="0" i="0" u="none" strike="noStrike" baseline="0" dirty="0">
                <a:solidFill>
                  <a:srgbClr val="000000"/>
                </a:solidFill>
                <a:latin typeface="+mj-lt"/>
              </a:rPr>
              <a:t>.</a:t>
            </a:r>
            <a:endParaRPr lang="en-US" sz="1800" b="1" i="0" u="none" strike="noStrike" baseline="0" dirty="0">
              <a:solidFill>
                <a:srgbClr val="000000"/>
              </a:solidFill>
              <a:latin typeface="+mj-lt"/>
            </a:endParaRPr>
          </a:p>
          <a:p>
            <a:pPr marL="114300" indent="0" algn="l">
              <a:buNone/>
            </a:pPr>
            <a:r>
              <a:rPr lang="en-US" sz="1800" b="0" i="0" u="none" strike="noStrike" baseline="0" dirty="0">
                <a:latin typeface="+mj-lt"/>
              </a:rPr>
              <a:t>Later we will also frequently make use of several vital objects that are not part of the language but are part of the browser environment. These include the </a:t>
            </a:r>
            <a:r>
              <a:rPr lang="en-US" sz="1800" b="1" i="0" u="none" strike="noStrike" baseline="0" dirty="0">
                <a:latin typeface="+mj-lt"/>
              </a:rPr>
              <a:t>document</a:t>
            </a:r>
            <a:r>
              <a:rPr lang="en-US" sz="1800" b="0" i="0" u="none" strike="noStrike" baseline="0" dirty="0">
                <a:latin typeface="+mj-lt"/>
              </a:rPr>
              <a:t>, </a:t>
            </a:r>
            <a:r>
              <a:rPr lang="en-CA" sz="1800" b="1" i="0" u="none" strike="noStrike" baseline="0" dirty="0">
                <a:latin typeface="+mj-lt"/>
              </a:rPr>
              <a:t>console</a:t>
            </a:r>
            <a:r>
              <a:rPr lang="en-CA" sz="1800" b="0" i="0" u="none" strike="noStrike" baseline="0" dirty="0">
                <a:latin typeface="+mj-lt"/>
              </a:rPr>
              <a:t>, and </a:t>
            </a:r>
            <a:r>
              <a:rPr lang="en-CA" sz="1800" b="1" i="0" u="none" strike="noStrike" baseline="0" dirty="0">
                <a:latin typeface="+mj-lt"/>
              </a:rPr>
              <a:t>window </a:t>
            </a:r>
            <a:r>
              <a:rPr lang="en-CA" sz="1800" dirty="0">
                <a:latin typeface="+mj-lt"/>
              </a:rPr>
              <a:t>objects.</a:t>
            </a:r>
            <a:endParaRPr lang="en-CA" sz="1800" i="0" u="none" strike="noStrike" baseline="0" dirty="0">
              <a:latin typeface="+mj-lt"/>
            </a:endParaRPr>
          </a:p>
          <a:p>
            <a:pPr marL="571500" lvl="1" indent="0">
              <a:buNone/>
            </a:pPr>
            <a:r>
              <a:rPr lang="en-CA" sz="1400" b="0" i="0" u="none" strike="noStrike" baseline="0" dirty="0">
                <a:solidFill>
                  <a:srgbClr val="000000"/>
                </a:solidFill>
                <a:latin typeface="Calibri" panose="020F0502020204030204" pitchFamily="34" charset="0"/>
                <a:cs typeface="Calibri" panose="020F0502020204030204" pitchFamily="34" charset="0"/>
              </a:rPr>
              <a:t>let def = </a:t>
            </a:r>
            <a:r>
              <a:rPr lang="en-CA" sz="1400" b="0" i="0" u="none" strike="noStrike" baseline="0" dirty="0">
                <a:solidFill>
                  <a:srgbClr val="9A0000"/>
                </a:solidFill>
                <a:latin typeface="Calibri" panose="020F0502020204030204" pitchFamily="34" charset="0"/>
                <a:cs typeface="Calibri" panose="020F0502020204030204" pitchFamily="34" charset="0"/>
              </a:rPr>
              <a:t>new Date()</a:t>
            </a:r>
            <a:r>
              <a:rPr lang="en-CA" sz="1400" b="0" i="0" u="none" strike="noStrike" baseline="0" dirty="0">
                <a:solidFill>
                  <a:srgbClr val="000000"/>
                </a:solidFill>
                <a:latin typeface="Calibri" panose="020F0502020204030204" pitchFamily="34" charset="0"/>
                <a:cs typeface="Calibri" panose="020F0502020204030204" pitchFamily="34" charset="0"/>
              </a:rPr>
              <a:t>;</a:t>
            </a:r>
          </a:p>
          <a:p>
            <a:pPr marL="571500" lvl="1" indent="0">
              <a:buNone/>
            </a:pPr>
            <a:r>
              <a:rPr lang="en-US" sz="1400" b="0" i="1" u="none" strike="noStrike" baseline="0" dirty="0">
                <a:solidFill>
                  <a:schemeClr val="tx1"/>
                </a:solidFill>
                <a:latin typeface="Calibri" panose="020F0502020204030204" pitchFamily="34" charset="0"/>
                <a:cs typeface="Calibri" panose="020F0502020204030204" pitchFamily="34" charset="0"/>
              </a:rPr>
              <a:t>// sets the value of </a:t>
            </a:r>
            <a:r>
              <a:rPr lang="en-US" sz="1400" b="0" i="1" u="none" strike="noStrike" baseline="0" dirty="0" err="1">
                <a:solidFill>
                  <a:schemeClr val="tx1"/>
                </a:solidFill>
                <a:latin typeface="Calibri" panose="020F0502020204030204" pitchFamily="34" charset="0"/>
                <a:cs typeface="Calibri" panose="020F0502020204030204" pitchFamily="34" charset="0"/>
              </a:rPr>
              <a:t>abc</a:t>
            </a:r>
            <a:r>
              <a:rPr lang="en-US" sz="1400" b="0" i="1" u="none" strike="noStrike" baseline="0" dirty="0">
                <a:solidFill>
                  <a:schemeClr val="tx1"/>
                </a:solidFill>
                <a:latin typeface="Calibri" panose="020F0502020204030204" pitchFamily="34" charset="0"/>
                <a:cs typeface="Calibri" panose="020F0502020204030204" pitchFamily="34" charset="0"/>
              </a:rPr>
              <a:t> to a string containing the current date</a:t>
            </a:r>
          </a:p>
          <a:p>
            <a:pPr marL="571500" lvl="1" indent="0">
              <a:buNone/>
            </a:pPr>
            <a:r>
              <a:rPr lang="en-CA" sz="1400" b="0" i="0" u="none" strike="noStrike" baseline="0" dirty="0">
                <a:solidFill>
                  <a:srgbClr val="000000"/>
                </a:solidFill>
                <a:latin typeface="Calibri" panose="020F0502020204030204" pitchFamily="34" charset="0"/>
                <a:cs typeface="Calibri" panose="020F0502020204030204" pitchFamily="34" charset="0"/>
              </a:rPr>
              <a:t>let </a:t>
            </a:r>
            <a:r>
              <a:rPr lang="en-CA" sz="1400" b="0" i="0" u="none" strike="noStrike" baseline="0" dirty="0" err="1">
                <a:solidFill>
                  <a:srgbClr val="000000"/>
                </a:solidFill>
                <a:latin typeface="Calibri" panose="020F0502020204030204" pitchFamily="34" charset="0"/>
                <a:cs typeface="Calibri" panose="020F0502020204030204" pitchFamily="34" charset="0"/>
              </a:rPr>
              <a:t>abc</a:t>
            </a:r>
            <a:r>
              <a:rPr lang="en-CA" sz="1400" b="0" i="0" u="none" strike="noStrike" baseline="0" dirty="0">
                <a:solidFill>
                  <a:srgbClr val="000000"/>
                </a:solidFill>
                <a:latin typeface="Calibri" panose="020F0502020204030204" pitchFamily="34" charset="0"/>
                <a:cs typeface="Calibri" panose="020F0502020204030204" pitchFamily="34" charset="0"/>
              </a:rPr>
              <a:t> = </a:t>
            </a:r>
            <a:r>
              <a:rPr lang="en-CA" sz="1400" b="0" i="0" u="none" strike="noStrike" baseline="0" dirty="0" err="1">
                <a:solidFill>
                  <a:srgbClr val="9A0000"/>
                </a:solidFill>
                <a:latin typeface="Calibri" panose="020F0502020204030204" pitchFamily="34" charset="0"/>
                <a:cs typeface="Calibri" panose="020F0502020204030204" pitchFamily="34" charset="0"/>
              </a:rPr>
              <a:t>def.toString</a:t>
            </a:r>
            <a:r>
              <a:rPr lang="en-CA" sz="1400" b="0" i="0" u="none" strike="noStrike" baseline="0" dirty="0">
                <a:solidFill>
                  <a:srgbClr val="9A0000"/>
                </a:solidFill>
                <a:latin typeface="Calibri" panose="020F0502020204030204" pitchFamily="34" charset="0"/>
                <a:cs typeface="Calibri" panose="020F0502020204030204" pitchFamily="34" charset="0"/>
              </a:rPr>
              <a:t>()</a:t>
            </a:r>
            <a:r>
              <a:rPr lang="en-CA" sz="1400" b="0" i="0" u="none" strike="noStrike" baseline="0" dirty="0">
                <a:solidFill>
                  <a:srgbClr val="000000"/>
                </a:solidFill>
                <a:latin typeface="Calibri" panose="020F0502020204030204" pitchFamily="34" charset="0"/>
                <a:cs typeface="Calibri" panose="020F0502020204030204" pitchFamily="34" charset="0"/>
              </a:rPr>
              <a:t>; </a:t>
            </a:r>
            <a:endParaRPr lang="en-CA"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0870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F160D-2111-4637-86BB-26E3E4E4F558}"/>
              </a:ext>
            </a:extLst>
          </p:cNvPr>
          <p:cNvSpPr>
            <a:spLocks noGrp="1"/>
          </p:cNvSpPr>
          <p:nvPr>
            <p:ph type="title"/>
          </p:nvPr>
        </p:nvSpPr>
        <p:spPr/>
        <p:txBody>
          <a:bodyPr/>
          <a:lstStyle/>
          <a:p>
            <a:r>
              <a:rPr lang="en-CA" dirty="0"/>
              <a:t>Concatenation</a:t>
            </a:r>
          </a:p>
        </p:txBody>
      </p:sp>
      <p:sp>
        <p:nvSpPr>
          <p:cNvPr id="8" name="Text Placeholder 2">
            <a:extLst>
              <a:ext uri="{FF2B5EF4-FFF2-40B4-BE49-F238E27FC236}">
                <a16:creationId xmlns:a16="http://schemas.microsoft.com/office/drawing/2014/main" id="{1CFDB206-8F94-4B2C-A92E-1911A0E4E7B8}"/>
              </a:ext>
            </a:extLst>
          </p:cNvPr>
          <p:cNvSpPr>
            <a:spLocks noGrp="1"/>
          </p:cNvSpPr>
          <p:nvPr>
            <p:ph type="body" idx="1"/>
          </p:nvPr>
        </p:nvSpPr>
        <p:spPr>
          <a:xfrm>
            <a:off x="457200" y="746760"/>
            <a:ext cx="3296093" cy="3866804"/>
          </a:xfrm>
        </p:spPr>
        <p:txBody>
          <a:bodyPr/>
          <a:lstStyle/>
          <a:p>
            <a:pPr marL="114300" indent="0" algn="l">
              <a:buNone/>
            </a:pPr>
            <a:r>
              <a:rPr lang="en-US" sz="1800" dirty="0">
                <a:latin typeface="+mj-lt"/>
              </a:rPr>
              <a:t>T</a:t>
            </a:r>
            <a:r>
              <a:rPr lang="en-US" sz="1800" b="0" i="0" u="none" strike="noStrike" baseline="0" dirty="0">
                <a:latin typeface="+mj-lt"/>
              </a:rPr>
              <a:t>o combine string literals together with other variables. Use the concatenate operator </a:t>
            </a:r>
            <a:r>
              <a:rPr lang="en-CA" sz="1800" b="0" i="0" u="none" strike="noStrike" baseline="0" dirty="0">
                <a:latin typeface="+mj-lt"/>
              </a:rPr>
              <a:t>(+).</a:t>
            </a:r>
          </a:p>
          <a:p>
            <a:pPr marL="114300" indent="0" algn="l">
              <a:buNone/>
            </a:pPr>
            <a:r>
              <a:rPr lang="en-CA" sz="1800" dirty="0">
                <a:latin typeface="+mj-lt"/>
              </a:rPr>
              <a:t>Or use template strings:</a:t>
            </a:r>
          </a:p>
          <a:p>
            <a:pPr marL="114300" indent="0" algn="l">
              <a:buNone/>
            </a:pPr>
            <a:endParaRPr lang="en-US" sz="1800" dirty="0">
              <a:latin typeface="+mj-lt"/>
            </a:endParaRPr>
          </a:p>
        </p:txBody>
      </p:sp>
      <p:sp>
        <p:nvSpPr>
          <p:cNvPr id="5" name="TextBox 4" descr="LISTING 4.2 Embedded styles example">
            <a:extLst>
              <a:ext uri="{FF2B5EF4-FFF2-40B4-BE49-F238E27FC236}">
                <a16:creationId xmlns:a16="http://schemas.microsoft.com/office/drawing/2014/main" id="{5B35CFA6-CEB0-4CFE-9113-6BEAA65F4B7F}"/>
              </a:ext>
            </a:extLst>
          </p:cNvPr>
          <p:cNvSpPr txBox="1"/>
          <p:nvPr/>
        </p:nvSpPr>
        <p:spPr>
          <a:xfrm>
            <a:off x="4072271" y="984487"/>
            <a:ext cx="4614528" cy="3352078"/>
          </a:xfrm>
          <a:prstGeom prst="rect">
            <a:avLst/>
          </a:prstGeom>
          <a:solidFill>
            <a:srgbClr val="E6F0F5"/>
          </a:solidFill>
        </p:spPr>
        <p:txBody>
          <a:bodyPr wrap="square" numCol="1" rtlCol="0">
            <a:noAutofit/>
          </a:bodyPr>
          <a:lstStyle/>
          <a:p>
            <a:pPr algn="l"/>
            <a:r>
              <a:rPr lang="en-CA" sz="1200" b="0" i="0" u="none" strike="noStrike" baseline="0" dirty="0">
                <a:solidFill>
                  <a:srgbClr val="000000"/>
                </a:solidFill>
                <a:latin typeface="Calibri" panose="020F0502020204030204" pitchFamily="34" charset="0"/>
                <a:cs typeface="Calibri" panose="020F0502020204030204" pitchFamily="34" charset="0"/>
              </a:rPr>
              <a:t>const country = "France";</a:t>
            </a:r>
          </a:p>
          <a:p>
            <a:pPr algn="l"/>
            <a:r>
              <a:rPr lang="en-CA" sz="1200" b="0" i="0" u="none" strike="noStrike" baseline="0" dirty="0">
                <a:solidFill>
                  <a:srgbClr val="000000"/>
                </a:solidFill>
                <a:latin typeface="Calibri" panose="020F0502020204030204" pitchFamily="34" charset="0"/>
                <a:cs typeface="Calibri" panose="020F0502020204030204" pitchFamily="34" charset="0"/>
              </a:rPr>
              <a:t>const city = "Paris";</a:t>
            </a:r>
          </a:p>
          <a:p>
            <a:pPr algn="l"/>
            <a:r>
              <a:rPr lang="en-CA" sz="1200" b="0" i="0" u="none" strike="noStrike" baseline="0" dirty="0">
                <a:solidFill>
                  <a:srgbClr val="000000"/>
                </a:solidFill>
                <a:latin typeface="Calibri" panose="020F0502020204030204" pitchFamily="34" charset="0"/>
                <a:cs typeface="Calibri" panose="020F0502020204030204" pitchFamily="34" charset="0"/>
              </a:rPr>
              <a:t>const population = 67;</a:t>
            </a:r>
          </a:p>
          <a:p>
            <a:pPr algn="l"/>
            <a:r>
              <a:rPr lang="en-CA" sz="1200" b="0" i="0" u="none" strike="noStrike" baseline="0" dirty="0">
                <a:solidFill>
                  <a:srgbClr val="000000"/>
                </a:solidFill>
                <a:latin typeface="Calibri" panose="020F0502020204030204" pitchFamily="34" charset="0"/>
                <a:cs typeface="Calibri" panose="020F0502020204030204" pitchFamily="34" charset="0"/>
              </a:rPr>
              <a:t>const count = 2;</a:t>
            </a:r>
          </a:p>
          <a:p>
            <a:pPr algn="l"/>
            <a:endParaRPr lang="en-CA" sz="1200" b="0" i="0" u="none" strike="noStrike" baseline="0" dirty="0">
              <a:solidFill>
                <a:srgbClr val="000000"/>
              </a:solidFill>
              <a:latin typeface="Calibri" panose="020F0502020204030204" pitchFamily="34" charset="0"/>
              <a:cs typeface="Calibri" panose="020F0502020204030204" pitchFamily="34" charset="0"/>
            </a:endParaRPr>
          </a:p>
          <a:p>
            <a:pPr algn="l"/>
            <a:r>
              <a:rPr lang="en-US" sz="1200" b="0" i="0" u="none" strike="noStrike" baseline="0" dirty="0">
                <a:solidFill>
                  <a:srgbClr val="000000"/>
                </a:solidFill>
                <a:latin typeface="Calibri" panose="020F0502020204030204" pitchFamily="34" charset="0"/>
                <a:cs typeface="Calibri" panose="020F0502020204030204" pitchFamily="34" charset="0"/>
              </a:rPr>
              <a:t>let msg = city </a:t>
            </a:r>
            <a:r>
              <a:rPr lang="en-US" sz="1200" b="0" i="0" u="none" strike="noStrike" baseline="0" dirty="0">
                <a:solidFill>
                  <a:srgbClr val="9A0000"/>
                </a:solidFill>
                <a:latin typeface="Calibri" panose="020F0502020204030204" pitchFamily="34" charset="0"/>
                <a:cs typeface="Calibri" panose="020F0502020204030204" pitchFamily="34" charset="0"/>
              </a:rPr>
              <a:t>+ </a:t>
            </a:r>
            <a:r>
              <a:rPr lang="en-US" sz="1200" b="0" i="0" u="none" strike="noStrike" baseline="0" dirty="0">
                <a:solidFill>
                  <a:srgbClr val="000000"/>
                </a:solidFill>
                <a:latin typeface="Calibri" panose="020F0502020204030204" pitchFamily="34" charset="0"/>
                <a:cs typeface="Calibri" panose="020F0502020204030204" pitchFamily="34" charset="0"/>
              </a:rPr>
              <a:t>" is the capital of " </a:t>
            </a:r>
            <a:r>
              <a:rPr lang="en-US" sz="1200" b="0" i="0" u="none" strike="noStrike" baseline="0" dirty="0">
                <a:solidFill>
                  <a:srgbClr val="9A0000"/>
                </a:solidFill>
                <a:latin typeface="Calibri" panose="020F0502020204030204" pitchFamily="34" charset="0"/>
                <a:cs typeface="Calibri" panose="020F0502020204030204" pitchFamily="34" charset="0"/>
              </a:rPr>
              <a:t>+ </a:t>
            </a:r>
            <a:r>
              <a:rPr lang="en-US" sz="1200" b="0" i="0" u="none" strike="noStrike" baseline="0" dirty="0">
                <a:solidFill>
                  <a:srgbClr val="000000"/>
                </a:solidFill>
                <a:latin typeface="Calibri" panose="020F0502020204030204" pitchFamily="34" charset="0"/>
                <a:cs typeface="Calibri" panose="020F0502020204030204" pitchFamily="34" charset="0"/>
              </a:rPr>
              <a:t>country;</a:t>
            </a:r>
          </a:p>
          <a:p>
            <a:pPr algn="l"/>
            <a:r>
              <a:rPr lang="en-US" sz="1200" b="0" i="0" u="none" strike="noStrike" baseline="0" dirty="0">
                <a:solidFill>
                  <a:srgbClr val="000000"/>
                </a:solidFill>
                <a:latin typeface="Calibri" panose="020F0502020204030204" pitchFamily="34" charset="0"/>
                <a:cs typeface="Calibri" panose="020F0502020204030204" pitchFamily="34" charset="0"/>
              </a:rPr>
              <a:t>msg </a:t>
            </a:r>
            <a:r>
              <a:rPr lang="en-US" sz="1200" b="0" i="0" u="none" strike="noStrike" baseline="0" dirty="0">
                <a:solidFill>
                  <a:srgbClr val="9A0000"/>
                </a:solidFill>
                <a:latin typeface="Calibri" panose="020F0502020204030204" pitchFamily="34" charset="0"/>
                <a:cs typeface="Calibri" panose="020F0502020204030204" pitchFamily="34" charset="0"/>
              </a:rPr>
              <a:t>+= </a:t>
            </a:r>
            <a:r>
              <a:rPr lang="en-US" sz="1200" b="0" i="0" u="none" strike="noStrike" baseline="0" dirty="0">
                <a:solidFill>
                  <a:srgbClr val="000000"/>
                </a:solidFill>
                <a:latin typeface="Calibri" panose="020F0502020204030204" pitchFamily="34" charset="0"/>
                <a:cs typeface="Calibri" panose="020F0502020204030204" pitchFamily="34" charset="0"/>
              </a:rPr>
              <a:t>" Population of " </a:t>
            </a:r>
            <a:r>
              <a:rPr lang="en-US" sz="1200" b="0" i="0" u="none" strike="noStrike" baseline="0" dirty="0">
                <a:solidFill>
                  <a:srgbClr val="9A0000"/>
                </a:solidFill>
                <a:latin typeface="Calibri" panose="020F0502020204030204" pitchFamily="34" charset="0"/>
                <a:cs typeface="Calibri" panose="020F0502020204030204" pitchFamily="34" charset="0"/>
              </a:rPr>
              <a:t>+ </a:t>
            </a:r>
            <a:r>
              <a:rPr lang="en-US" sz="1200" b="0" i="0" u="none" strike="noStrike" baseline="0" dirty="0">
                <a:solidFill>
                  <a:srgbClr val="000000"/>
                </a:solidFill>
                <a:latin typeface="Calibri" panose="020F0502020204030204" pitchFamily="34" charset="0"/>
                <a:cs typeface="Calibri" panose="020F0502020204030204" pitchFamily="34" charset="0"/>
              </a:rPr>
              <a:t>country + " is " </a:t>
            </a:r>
            <a:r>
              <a:rPr lang="en-US" sz="1200" b="0" i="0" u="none" strike="noStrike" baseline="0" dirty="0">
                <a:solidFill>
                  <a:srgbClr val="9A0000"/>
                </a:solidFill>
                <a:latin typeface="Calibri" panose="020F0502020204030204" pitchFamily="34" charset="0"/>
                <a:cs typeface="Calibri" panose="020F0502020204030204" pitchFamily="34" charset="0"/>
              </a:rPr>
              <a:t>+ </a:t>
            </a:r>
            <a:r>
              <a:rPr lang="en-US" sz="1200" b="0" i="0" u="none" strike="noStrike" baseline="0" dirty="0">
                <a:solidFill>
                  <a:srgbClr val="000000"/>
                </a:solidFill>
                <a:latin typeface="Calibri" panose="020F0502020204030204" pitchFamily="34" charset="0"/>
                <a:cs typeface="Calibri" panose="020F0502020204030204" pitchFamily="34" charset="0"/>
              </a:rPr>
              <a:t>population;</a:t>
            </a:r>
          </a:p>
          <a:p>
            <a:pPr algn="l"/>
            <a:endParaRPr lang="en-CA" sz="1200" b="0" i="0" u="none" strike="noStrike" baseline="0" dirty="0">
              <a:solidFill>
                <a:srgbClr val="000000"/>
              </a:solidFill>
              <a:latin typeface="Calibri" panose="020F0502020204030204" pitchFamily="34" charset="0"/>
              <a:cs typeface="Calibri" panose="020F0502020204030204" pitchFamily="34" charset="0"/>
            </a:endParaRPr>
          </a:p>
          <a:p>
            <a:pPr algn="l"/>
            <a:r>
              <a:rPr lang="en-CA" sz="1200" b="0" i="0" u="none" strike="noStrike" baseline="0" dirty="0">
                <a:solidFill>
                  <a:srgbClr val="000000"/>
                </a:solidFill>
                <a:latin typeface="Calibri" panose="020F0502020204030204" pitchFamily="34" charset="0"/>
                <a:cs typeface="Calibri" panose="020F0502020204030204" pitchFamily="34" charset="0"/>
              </a:rPr>
              <a:t>let msg2 = population + count;</a:t>
            </a:r>
          </a:p>
          <a:p>
            <a:pPr algn="l"/>
            <a:endParaRPr lang="en-US" sz="1200" b="0" i="0" u="none" strike="noStrike" baseline="0" dirty="0">
              <a:solidFill>
                <a:srgbClr val="00A6A6"/>
              </a:solidFill>
              <a:latin typeface="Calibri" panose="020F0502020204030204" pitchFamily="34" charset="0"/>
              <a:cs typeface="Calibri" panose="020F0502020204030204" pitchFamily="34" charset="0"/>
            </a:endParaRPr>
          </a:p>
          <a:p>
            <a:pPr algn="l"/>
            <a:r>
              <a:rPr lang="en-US" sz="1200" b="0" i="0" u="none" strike="noStrike" baseline="0" dirty="0">
                <a:solidFill>
                  <a:schemeClr val="tx1"/>
                </a:solidFill>
                <a:latin typeface="Calibri" panose="020F0502020204030204" pitchFamily="34" charset="0"/>
                <a:cs typeface="Calibri" panose="020F0502020204030204" pitchFamily="34" charset="0"/>
              </a:rPr>
              <a:t>// what is displayed in the console?</a:t>
            </a:r>
          </a:p>
          <a:p>
            <a:pPr algn="l"/>
            <a:endParaRPr lang="en-US" sz="1200" b="0" i="0" u="none" strike="noStrike" baseline="0" dirty="0">
              <a:solidFill>
                <a:schemeClr val="tx1"/>
              </a:solidFill>
              <a:latin typeface="Calibri" panose="020F0502020204030204" pitchFamily="34" charset="0"/>
              <a:cs typeface="Calibri" panose="020F0502020204030204" pitchFamily="34" charset="0"/>
            </a:endParaRPr>
          </a:p>
          <a:p>
            <a:pPr algn="l"/>
            <a:r>
              <a:rPr lang="en-CA" sz="1200" b="0" i="0" u="none" strike="noStrike" baseline="0" dirty="0">
                <a:solidFill>
                  <a:srgbClr val="000000"/>
                </a:solidFill>
                <a:latin typeface="Calibri" panose="020F0502020204030204" pitchFamily="34" charset="0"/>
                <a:cs typeface="Calibri" panose="020F0502020204030204" pitchFamily="34" charset="0"/>
              </a:rPr>
              <a:t>console.log(msg);</a:t>
            </a:r>
          </a:p>
          <a:p>
            <a:r>
              <a:rPr lang="en-US" sz="1200" dirty="0">
                <a:solidFill>
                  <a:schemeClr val="tx1"/>
                </a:solidFill>
                <a:latin typeface="Calibri" panose="020F0502020204030204" pitchFamily="34" charset="0"/>
                <a:cs typeface="Calibri" panose="020F0502020204030204" pitchFamily="34" charset="0"/>
              </a:rPr>
              <a:t>//Paris is the capital of </a:t>
            </a:r>
            <a:r>
              <a:rPr lang="en-CA" sz="1200" dirty="0">
                <a:solidFill>
                  <a:schemeClr val="tx1"/>
                </a:solidFill>
                <a:latin typeface="Calibri" panose="020F0502020204030204" pitchFamily="34" charset="0"/>
                <a:cs typeface="Calibri" panose="020F0502020204030204" pitchFamily="34" charset="0"/>
              </a:rPr>
              <a:t>France Population of France is 67</a:t>
            </a:r>
            <a:endParaRPr lang="en-US" sz="1200" dirty="0">
              <a:solidFill>
                <a:schemeClr val="tx1"/>
              </a:solidFill>
              <a:latin typeface="Calibri" panose="020F0502020204030204" pitchFamily="34" charset="0"/>
              <a:cs typeface="Calibri" panose="020F0502020204030204" pitchFamily="34" charset="0"/>
            </a:endParaRPr>
          </a:p>
          <a:p>
            <a:pPr algn="l"/>
            <a:endParaRPr lang="en-CA" sz="1200" b="0" i="0" u="none" strike="noStrike" baseline="0" dirty="0">
              <a:solidFill>
                <a:srgbClr val="000000"/>
              </a:solidFill>
              <a:latin typeface="Calibri" panose="020F0502020204030204" pitchFamily="34" charset="0"/>
              <a:cs typeface="Calibri" panose="020F0502020204030204" pitchFamily="34" charset="0"/>
            </a:endParaRPr>
          </a:p>
          <a:p>
            <a:pPr algn="l"/>
            <a:r>
              <a:rPr lang="en-CA" sz="1200" b="0" i="0" u="none" strike="noStrike" baseline="0" dirty="0">
                <a:solidFill>
                  <a:srgbClr val="000000"/>
                </a:solidFill>
                <a:latin typeface="Calibri" panose="020F0502020204030204" pitchFamily="34" charset="0"/>
                <a:cs typeface="Calibri" panose="020F0502020204030204" pitchFamily="34" charset="0"/>
              </a:rPr>
              <a:t>console.log(msg2);</a:t>
            </a:r>
          </a:p>
          <a:p>
            <a:r>
              <a:rPr lang="en-CA" sz="1000" b="0" i="0" u="none" strike="noStrike" baseline="0" dirty="0">
                <a:solidFill>
                  <a:srgbClr val="000000"/>
                </a:solidFill>
                <a:latin typeface="Calibri" panose="020F0502020204030204" pitchFamily="34" charset="0"/>
                <a:cs typeface="Calibri" panose="020F0502020204030204" pitchFamily="34" charset="0"/>
              </a:rPr>
              <a:t>// 69</a:t>
            </a:r>
          </a:p>
        </p:txBody>
      </p:sp>
      <p:sp>
        <p:nvSpPr>
          <p:cNvPr id="6" name="TextBox 5">
            <a:extLst>
              <a:ext uri="{FF2B5EF4-FFF2-40B4-BE49-F238E27FC236}">
                <a16:creationId xmlns:a16="http://schemas.microsoft.com/office/drawing/2014/main" id="{1AD6EAD1-CD4A-4AF1-892D-1696575A6E18}"/>
              </a:ext>
            </a:extLst>
          </p:cNvPr>
          <p:cNvSpPr txBox="1"/>
          <p:nvPr/>
        </p:nvSpPr>
        <p:spPr>
          <a:xfrm>
            <a:off x="4072271" y="4336565"/>
            <a:ext cx="4529468" cy="276999"/>
          </a:xfrm>
          <a:prstGeom prst="rect">
            <a:avLst/>
          </a:prstGeom>
          <a:noFill/>
        </p:spPr>
        <p:txBody>
          <a:bodyPr wrap="square" rtlCol="0">
            <a:spAutoFit/>
          </a:bodyPr>
          <a:lstStyle/>
          <a:p>
            <a:r>
              <a:rPr lang="en-US" sz="1200" b="1" i="0" u="none" strike="noStrike" baseline="0" dirty="0">
                <a:solidFill>
                  <a:srgbClr val="009A9A"/>
                </a:solidFill>
                <a:latin typeface="+mj-lt"/>
              </a:rPr>
              <a:t>LISTING 8.1 </a:t>
            </a:r>
            <a:r>
              <a:rPr lang="en-US" sz="1200" b="0" i="0" u="none" strike="noStrike" baseline="0" dirty="0">
                <a:solidFill>
                  <a:srgbClr val="000000"/>
                </a:solidFill>
                <a:latin typeface="+mj-lt"/>
              </a:rPr>
              <a:t>Using the concatenate operator</a:t>
            </a:r>
            <a:endParaRPr lang="en-CA" sz="1200" dirty="0">
              <a:latin typeface="+mj-lt"/>
            </a:endParaRPr>
          </a:p>
        </p:txBody>
      </p:sp>
      <p:pic>
        <p:nvPicPr>
          <p:cNvPr id="4" name="Picture 3">
            <a:extLst>
              <a:ext uri="{FF2B5EF4-FFF2-40B4-BE49-F238E27FC236}">
                <a16:creationId xmlns:a16="http://schemas.microsoft.com/office/drawing/2014/main" id="{4694ED97-B978-5ED5-4FF6-6417DB6FB1E8}"/>
              </a:ext>
            </a:extLst>
          </p:cNvPr>
          <p:cNvPicPr>
            <a:picLocks noChangeAspect="1"/>
          </p:cNvPicPr>
          <p:nvPr/>
        </p:nvPicPr>
        <p:blipFill>
          <a:blip r:embed="rId2"/>
          <a:stretch>
            <a:fillRect/>
          </a:stretch>
        </p:blipFill>
        <p:spPr>
          <a:xfrm>
            <a:off x="619260" y="2794757"/>
            <a:ext cx="2971971" cy="1680307"/>
          </a:xfrm>
          <a:prstGeom prst="rect">
            <a:avLst/>
          </a:prstGeom>
        </p:spPr>
      </p:pic>
    </p:spTree>
    <p:extLst>
      <p:ext uri="{BB962C8B-B14F-4D97-AF65-F5344CB8AC3E}">
        <p14:creationId xmlns:p14="http://schemas.microsoft.com/office/powerpoint/2010/main" val="3303362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5EE30-8EE0-41CD-B2A4-D1DEA46E3E86}"/>
              </a:ext>
            </a:extLst>
          </p:cNvPr>
          <p:cNvSpPr>
            <a:spLocks noGrp="1"/>
          </p:cNvSpPr>
          <p:nvPr>
            <p:ph type="title"/>
          </p:nvPr>
        </p:nvSpPr>
        <p:spPr/>
        <p:txBody>
          <a:bodyPr/>
          <a:lstStyle/>
          <a:p>
            <a:r>
              <a:rPr lang="en-CA" dirty="0"/>
              <a:t>Conditionals</a:t>
            </a:r>
          </a:p>
        </p:txBody>
      </p:sp>
      <p:sp>
        <p:nvSpPr>
          <p:cNvPr id="3" name="Text Placeholder 2">
            <a:extLst>
              <a:ext uri="{FF2B5EF4-FFF2-40B4-BE49-F238E27FC236}">
                <a16:creationId xmlns:a16="http://schemas.microsoft.com/office/drawing/2014/main" id="{44A6694A-9C10-4AFE-8BF0-965921ED0566}"/>
              </a:ext>
            </a:extLst>
          </p:cNvPr>
          <p:cNvSpPr>
            <a:spLocks noGrp="1"/>
          </p:cNvSpPr>
          <p:nvPr>
            <p:ph type="body" idx="1"/>
          </p:nvPr>
        </p:nvSpPr>
        <p:spPr>
          <a:xfrm>
            <a:off x="454025" y="649907"/>
            <a:ext cx="6541135" cy="2821839"/>
          </a:xfrm>
        </p:spPr>
        <p:txBody>
          <a:bodyPr/>
          <a:lstStyle/>
          <a:p>
            <a:pPr marL="114300" indent="0" algn="l">
              <a:buNone/>
            </a:pPr>
            <a:r>
              <a:rPr lang="en-US" sz="1800" b="0" i="0" u="none" strike="noStrike" baseline="0" dirty="0">
                <a:solidFill>
                  <a:srgbClr val="000000"/>
                </a:solidFill>
                <a:latin typeface="+mj-lt"/>
              </a:rPr>
              <a:t>JavaScript’s syntax for conditional statements is almost identical to that of PHP, Java, or C++. </a:t>
            </a:r>
          </a:p>
          <a:p>
            <a:pPr marL="114300" indent="0" algn="l">
              <a:buNone/>
            </a:pPr>
            <a:r>
              <a:rPr lang="en-US" sz="1800" b="0" i="0" u="none" strike="noStrike" baseline="0" dirty="0">
                <a:solidFill>
                  <a:srgbClr val="000000"/>
                </a:solidFill>
                <a:latin typeface="+mj-lt"/>
              </a:rPr>
              <a:t>In this syntax the condition to test is contained within </a:t>
            </a:r>
            <a:r>
              <a:rPr lang="en-US" sz="1800" b="1" i="0" u="none" strike="noStrike" baseline="0" dirty="0">
                <a:solidFill>
                  <a:srgbClr val="009A9A"/>
                </a:solidFill>
                <a:latin typeface="+mj-lt"/>
              </a:rPr>
              <a:t>() </a:t>
            </a:r>
            <a:r>
              <a:rPr lang="en-US" sz="1800" b="0" i="0" u="none" strike="noStrike" baseline="0" dirty="0">
                <a:solidFill>
                  <a:srgbClr val="000000"/>
                </a:solidFill>
                <a:latin typeface="+mj-lt"/>
              </a:rPr>
              <a:t>brackets with the body contained in </a:t>
            </a:r>
            <a:r>
              <a:rPr lang="en-US" sz="1800" b="1" i="0" u="none" strike="noStrike" baseline="0" dirty="0">
                <a:solidFill>
                  <a:srgbClr val="009A9A"/>
                </a:solidFill>
                <a:latin typeface="+mj-lt"/>
              </a:rPr>
              <a:t>{} </a:t>
            </a:r>
            <a:r>
              <a:rPr lang="en-US" sz="1800" b="0" i="0" u="none" strike="noStrike" baseline="0" dirty="0">
                <a:solidFill>
                  <a:srgbClr val="000000"/>
                </a:solidFill>
                <a:latin typeface="+mj-lt"/>
              </a:rPr>
              <a:t>blocks. Optional </a:t>
            </a:r>
            <a:r>
              <a:rPr lang="en-US" sz="1800" b="1" i="0" u="none" strike="noStrike" baseline="0" dirty="0">
                <a:solidFill>
                  <a:srgbClr val="000000"/>
                </a:solidFill>
                <a:latin typeface="+mj-lt"/>
              </a:rPr>
              <a:t>else</a:t>
            </a:r>
            <a:r>
              <a:rPr lang="en-US" sz="1800" b="0" i="0" u="none" strike="noStrike" baseline="0" dirty="0">
                <a:solidFill>
                  <a:srgbClr val="000000"/>
                </a:solidFill>
                <a:latin typeface="+mj-lt"/>
              </a:rPr>
              <a:t> </a:t>
            </a:r>
            <a:r>
              <a:rPr lang="en-US" sz="1800" b="1" i="0" u="none" strike="noStrike" baseline="0" dirty="0">
                <a:solidFill>
                  <a:srgbClr val="000000"/>
                </a:solidFill>
                <a:latin typeface="+mj-lt"/>
              </a:rPr>
              <a:t>if</a:t>
            </a:r>
            <a:r>
              <a:rPr lang="en-US" sz="1800" b="0" i="0" u="none" strike="noStrike" baseline="0" dirty="0">
                <a:solidFill>
                  <a:srgbClr val="000000"/>
                </a:solidFill>
                <a:latin typeface="+mj-lt"/>
              </a:rPr>
              <a:t> statements can follow, with a</a:t>
            </a:r>
            <a:r>
              <a:rPr lang="en-US" sz="1800" dirty="0">
                <a:solidFill>
                  <a:srgbClr val="000000"/>
                </a:solidFill>
                <a:latin typeface="+mj-lt"/>
              </a:rPr>
              <a:t>n </a:t>
            </a:r>
            <a:r>
              <a:rPr lang="en-US" sz="1800" b="1" i="0" u="none" strike="noStrike" baseline="0" dirty="0">
                <a:solidFill>
                  <a:srgbClr val="000000"/>
                </a:solidFill>
                <a:latin typeface="+mj-lt"/>
              </a:rPr>
              <a:t>else</a:t>
            </a:r>
            <a:r>
              <a:rPr lang="en-US" sz="1800" b="0" i="0" u="none" strike="noStrike" baseline="0" dirty="0">
                <a:solidFill>
                  <a:srgbClr val="000000"/>
                </a:solidFill>
                <a:latin typeface="+mj-lt"/>
              </a:rPr>
              <a:t> </a:t>
            </a:r>
            <a:r>
              <a:rPr lang="en-US" sz="1800" dirty="0">
                <a:solidFill>
                  <a:srgbClr val="000000"/>
                </a:solidFill>
                <a:latin typeface="+mj-lt"/>
              </a:rPr>
              <a:t>ending the branch.</a:t>
            </a:r>
          </a:p>
          <a:p>
            <a:pPr marL="114300" indent="0" algn="l">
              <a:buNone/>
            </a:pPr>
            <a:r>
              <a:rPr lang="en-US" sz="1800" dirty="0">
                <a:solidFill>
                  <a:srgbClr val="000000"/>
                </a:solidFill>
                <a:latin typeface="+mj-lt"/>
              </a:rPr>
              <a:t>JavaScript has all of the expected comparator operators (&lt;, &gt;, ==, &lt;=, &gt;=, !=, !==, ===).</a:t>
            </a:r>
            <a:endParaRPr lang="en-CA" sz="1800" dirty="0">
              <a:solidFill>
                <a:srgbClr val="000000"/>
              </a:solidFill>
              <a:latin typeface="+mj-lt"/>
            </a:endParaRPr>
          </a:p>
        </p:txBody>
      </p:sp>
      <p:sp>
        <p:nvSpPr>
          <p:cNvPr id="4" name="TextBox 3">
            <a:extLst>
              <a:ext uri="{FF2B5EF4-FFF2-40B4-BE49-F238E27FC236}">
                <a16:creationId xmlns:a16="http://schemas.microsoft.com/office/drawing/2014/main" id="{9ADCA08C-B4F5-3E6B-B2A6-E5C0B8A54E22}"/>
              </a:ext>
            </a:extLst>
          </p:cNvPr>
          <p:cNvSpPr txBox="1"/>
          <p:nvPr/>
        </p:nvSpPr>
        <p:spPr>
          <a:xfrm>
            <a:off x="361113" y="3624619"/>
            <a:ext cx="6110869" cy="1015663"/>
          </a:xfrm>
          <a:prstGeom prst="rect">
            <a:avLst/>
          </a:prstGeom>
          <a:noFill/>
        </p:spPr>
        <p:txBody>
          <a:bodyPr wrap="square" rtlCol="0">
            <a:spAutoFit/>
          </a:bodyPr>
          <a:lstStyle/>
          <a:p>
            <a:r>
              <a:rPr lang="en-GB" sz="1200" b="0" dirty="0">
                <a:solidFill>
                  <a:schemeClr val="tx1"/>
                </a:solidFill>
                <a:effectLst/>
                <a:latin typeface="Consolas" panose="020B0609020204030204" pitchFamily="49" charset="0"/>
              </a:rPr>
              <a:t>      let answer = prompt("Please enter your name:");</a:t>
            </a:r>
          </a:p>
          <a:p>
            <a:r>
              <a:rPr lang="en-GB" sz="1200" b="0" dirty="0">
                <a:solidFill>
                  <a:schemeClr val="tx1"/>
                </a:solidFill>
                <a:effectLst/>
                <a:latin typeface="Consolas" panose="020B0609020204030204" pitchFamily="49" charset="0"/>
              </a:rPr>
              <a:t>      </a:t>
            </a:r>
          </a:p>
          <a:p>
            <a:r>
              <a:rPr lang="en-GB" sz="1200" b="0" dirty="0">
                <a:solidFill>
                  <a:schemeClr val="tx1"/>
                </a:solidFill>
                <a:effectLst/>
                <a:latin typeface="Consolas" panose="020B0609020204030204" pitchFamily="49" charset="0"/>
              </a:rPr>
              <a:t>      </a:t>
            </a:r>
            <a:r>
              <a:rPr lang="en-GB" sz="1200" b="0" i="1" dirty="0">
                <a:solidFill>
                  <a:schemeClr val="tx1"/>
                </a:solidFill>
                <a:effectLst/>
                <a:latin typeface="Consolas" panose="020B0609020204030204" pitchFamily="49" charset="0"/>
              </a:rPr>
              <a:t>if</a:t>
            </a:r>
            <a:r>
              <a:rPr lang="en-GB" sz="1200" b="0" dirty="0">
                <a:solidFill>
                  <a:schemeClr val="tx1"/>
                </a:solidFill>
                <a:effectLst/>
                <a:latin typeface="Consolas" panose="020B0609020204030204" pitchFamily="49" charset="0"/>
              </a:rPr>
              <a:t>(!answer) console.log('the answer is empty');</a:t>
            </a:r>
          </a:p>
          <a:p>
            <a:r>
              <a:rPr lang="en-GB" sz="1200" b="0" dirty="0">
                <a:solidFill>
                  <a:schemeClr val="tx1"/>
                </a:solidFill>
                <a:effectLst/>
                <a:latin typeface="Consolas" panose="020B0609020204030204" pitchFamily="49" charset="0"/>
              </a:rPr>
              <a:t>        </a:t>
            </a:r>
            <a:r>
              <a:rPr lang="en-GB" sz="1200" b="0" i="1" dirty="0">
                <a:solidFill>
                  <a:schemeClr val="tx1"/>
                </a:solidFill>
                <a:effectLst/>
                <a:latin typeface="Consolas" panose="020B0609020204030204" pitchFamily="49" charset="0"/>
              </a:rPr>
              <a:t>else</a:t>
            </a:r>
            <a:r>
              <a:rPr lang="en-GB" sz="1200" b="0" dirty="0">
                <a:solidFill>
                  <a:schemeClr val="tx1"/>
                </a:solidFill>
                <a:effectLst/>
                <a:latin typeface="Consolas" panose="020B0609020204030204" pitchFamily="49" charset="0"/>
              </a:rPr>
              <a:t> console.log('Great: ' + answer);</a:t>
            </a:r>
          </a:p>
          <a:p>
            <a:endParaRPr lang="en-GB" sz="1200" dirty="0">
              <a:solidFill>
                <a:schemeClr val="tx1"/>
              </a:solidFill>
            </a:endParaRPr>
          </a:p>
        </p:txBody>
      </p:sp>
      <p:pic>
        <p:nvPicPr>
          <p:cNvPr id="6" name="Picture 5">
            <a:extLst>
              <a:ext uri="{FF2B5EF4-FFF2-40B4-BE49-F238E27FC236}">
                <a16:creationId xmlns:a16="http://schemas.microsoft.com/office/drawing/2014/main" id="{7FC31E16-5289-85C0-8737-0CCBD1D52CD1}"/>
              </a:ext>
            </a:extLst>
          </p:cNvPr>
          <p:cNvPicPr>
            <a:picLocks noChangeAspect="1"/>
          </p:cNvPicPr>
          <p:nvPr/>
        </p:nvPicPr>
        <p:blipFill>
          <a:blip r:embed="rId3"/>
          <a:stretch>
            <a:fillRect/>
          </a:stretch>
        </p:blipFill>
        <p:spPr>
          <a:xfrm>
            <a:off x="7162857" y="252310"/>
            <a:ext cx="1620030" cy="4729662"/>
          </a:xfrm>
          <a:prstGeom prst="rect">
            <a:avLst/>
          </a:prstGeom>
        </p:spPr>
      </p:pic>
    </p:spTree>
    <p:extLst>
      <p:ext uri="{BB962C8B-B14F-4D97-AF65-F5344CB8AC3E}">
        <p14:creationId xmlns:p14="http://schemas.microsoft.com/office/powerpoint/2010/main" val="2960281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457200" y="161528"/>
            <a:ext cx="8229600" cy="822959"/>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7FA3"/>
              </a:buClr>
              <a:buSzPts val="3600"/>
              <a:buFont typeface="Times New Roman"/>
              <a:buNone/>
            </a:pPr>
            <a:r>
              <a:rPr lang="en" dirty="0"/>
              <a:t>In this chapter you will learn . . .</a:t>
            </a:r>
            <a:endParaRPr dirty="0"/>
          </a:p>
        </p:txBody>
      </p:sp>
      <p:sp>
        <p:nvSpPr>
          <p:cNvPr id="180" name="Google Shape;180;p29"/>
          <p:cNvSpPr txBox="1">
            <a:spLocks noGrp="1"/>
          </p:cNvSpPr>
          <p:nvPr>
            <p:ph type="body" idx="1"/>
          </p:nvPr>
        </p:nvSpPr>
        <p:spPr>
          <a:xfrm>
            <a:off x="457200" y="1081088"/>
            <a:ext cx="8232900" cy="3532500"/>
          </a:xfrm>
          <a:prstGeom prst="rect">
            <a:avLst/>
          </a:prstGeom>
          <a:noFill/>
          <a:ln>
            <a:noFill/>
          </a:ln>
        </p:spPr>
        <p:txBody>
          <a:bodyPr spcFirstLastPara="1" wrap="square" lIns="91425" tIns="91425" rIns="91425" bIns="91425" anchor="t" anchorCtr="0">
            <a:noAutofit/>
          </a:bodyPr>
          <a:lstStyle/>
          <a:p>
            <a:pPr algn="l"/>
            <a:r>
              <a:rPr lang="en-US" sz="1800" b="0" i="0" u="none" strike="noStrike" baseline="0" dirty="0">
                <a:solidFill>
                  <a:schemeClr val="tx1"/>
                </a:solidFill>
                <a:latin typeface="+mj-lt"/>
              </a:rPr>
              <a:t>About JavaScript’s role in contemporary web development</a:t>
            </a:r>
          </a:p>
          <a:p>
            <a:pPr algn="l"/>
            <a:r>
              <a:rPr lang="en-US" sz="1800" b="0" i="0" u="none" strike="noStrike" baseline="0" dirty="0">
                <a:solidFill>
                  <a:schemeClr val="tx1"/>
                </a:solidFill>
                <a:latin typeface="+mj-lt"/>
              </a:rPr>
              <a:t>How to add JavaScript code to your web pages</a:t>
            </a:r>
          </a:p>
          <a:p>
            <a:pPr algn="l"/>
            <a:r>
              <a:rPr lang="en-US" sz="1800" b="0" i="0" u="none" strike="noStrike" baseline="0" dirty="0">
                <a:solidFill>
                  <a:schemeClr val="tx1"/>
                </a:solidFill>
                <a:latin typeface="+mj-lt"/>
              </a:rPr>
              <a:t>The main programming constructs of the language</a:t>
            </a:r>
          </a:p>
          <a:p>
            <a:pPr algn="l"/>
            <a:r>
              <a:rPr lang="en-US" sz="1800" b="0" i="0" u="none" strike="noStrike" baseline="0" dirty="0">
                <a:solidFill>
                  <a:schemeClr val="tx1"/>
                </a:solidFill>
                <a:latin typeface="+mj-lt"/>
              </a:rPr>
              <a:t>The importance of objects and arrays in JavaScript</a:t>
            </a:r>
          </a:p>
          <a:p>
            <a:pPr algn="l"/>
            <a:r>
              <a:rPr lang="en-US" sz="1800" b="0" i="0" u="none" strike="noStrike" baseline="0" dirty="0">
                <a:solidFill>
                  <a:schemeClr val="tx1"/>
                </a:solidFill>
                <a:latin typeface="+mj-lt"/>
              </a:rPr>
              <a:t>How to use functions in JavaScript</a:t>
            </a:r>
            <a:endParaRPr lang="en-US" sz="1800" dirty="0">
              <a:solidFill>
                <a:schemeClr val="tx1"/>
              </a:solidFill>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AEEF6-B52F-4F4D-BCEA-2FF604E4E469}"/>
              </a:ext>
            </a:extLst>
          </p:cNvPr>
          <p:cNvSpPr>
            <a:spLocks noGrp="1"/>
          </p:cNvSpPr>
          <p:nvPr>
            <p:ph type="title"/>
          </p:nvPr>
        </p:nvSpPr>
        <p:spPr/>
        <p:txBody>
          <a:bodyPr/>
          <a:lstStyle/>
          <a:p>
            <a:r>
              <a:rPr lang="en-CA" dirty="0"/>
              <a:t>Switch statement</a:t>
            </a:r>
          </a:p>
        </p:txBody>
      </p:sp>
      <p:sp>
        <p:nvSpPr>
          <p:cNvPr id="4" name="Text Placeholder 2">
            <a:extLst>
              <a:ext uri="{FF2B5EF4-FFF2-40B4-BE49-F238E27FC236}">
                <a16:creationId xmlns:a16="http://schemas.microsoft.com/office/drawing/2014/main" id="{C343899F-F18D-4586-AD64-BA1D5DB3CF5A}"/>
              </a:ext>
            </a:extLst>
          </p:cNvPr>
          <p:cNvSpPr>
            <a:spLocks noGrp="1"/>
          </p:cNvSpPr>
          <p:nvPr>
            <p:ph type="body" idx="1"/>
          </p:nvPr>
        </p:nvSpPr>
        <p:spPr>
          <a:xfrm>
            <a:off x="457200" y="1081088"/>
            <a:ext cx="4233746" cy="3532476"/>
          </a:xfrm>
        </p:spPr>
        <p:txBody>
          <a:bodyPr/>
          <a:lstStyle/>
          <a:p>
            <a:pPr marL="114300" indent="0" algn="l">
              <a:buNone/>
            </a:pPr>
            <a:r>
              <a:rPr lang="en-US" sz="1800" dirty="0">
                <a:solidFill>
                  <a:srgbClr val="000000"/>
                </a:solidFill>
                <a:latin typeface="+mj-lt"/>
              </a:rPr>
              <a:t>The </a:t>
            </a:r>
            <a:r>
              <a:rPr lang="en-US" sz="1800" b="1" dirty="0">
                <a:solidFill>
                  <a:srgbClr val="000000"/>
                </a:solidFill>
                <a:latin typeface="+mj-lt"/>
              </a:rPr>
              <a:t>switch</a:t>
            </a:r>
            <a:r>
              <a:rPr lang="en-US" sz="1800" dirty="0">
                <a:solidFill>
                  <a:srgbClr val="000000"/>
                </a:solidFill>
                <a:latin typeface="+mj-lt"/>
              </a:rPr>
              <a:t> statement is similar to a series of </a:t>
            </a:r>
            <a:r>
              <a:rPr lang="en-US" sz="1800" b="1" dirty="0">
                <a:solidFill>
                  <a:srgbClr val="000000"/>
                </a:solidFill>
                <a:latin typeface="+mj-lt"/>
              </a:rPr>
              <a:t>if...else </a:t>
            </a:r>
            <a:r>
              <a:rPr lang="en-US" sz="1800" dirty="0">
                <a:solidFill>
                  <a:srgbClr val="000000"/>
                </a:solidFill>
                <a:latin typeface="+mj-lt"/>
              </a:rPr>
              <a:t>statements.</a:t>
            </a:r>
          </a:p>
          <a:p>
            <a:pPr marL="114300" indent="0" algn="l">
              <a:buNone/>
            </a:pPr>
            <a:r>
              <a:rPr lang="en-US" sz="1800" b="1" dirty="0">
                <a:solidFill>
                  <a:srgbClr val="000000"/>
                </a:solidFill>
                <a:latin typeface="+mj-lt"/>
              </a:rPr>
              <a:t>Note</a:t>
            </a:r>
            <a:r>
              <a:rPr lang="en-US" sz="1800" dirty="0">
                <a:solidFill>
                  <a:srgbClr val="000000"/>
                </a:solidFill>
                <a:latin typeface="+mj-lt"/>
              </a:rPr>
              <a:t>: Better avoid switch syntax because it can easily lead to errors.</a:t>
            </a:r>
          </a:p>
          <a:p>
            <a:pPr marL="114300" indent="0" algn="l">
              <a:buNone/>
            </a:pPr>
            <a:r>
              <a:rPr lang="en-US" sz="1800" b="0" i="0" u="none" strike="noStrike" baseline="0" dirty="0">
                <a:solidFill>
                  <a:srgbClr val="000000"/>
                </a:solidFill>
                <a:latin typeface="+mj-lt"/>
              </a:rPr>
              <a:t>There is another way to make use of conditionals: the </a:t>
            </a:r>
            <a:r>
              <a:rPr lang="en-US" sz="1800" b="1" i="0" u="none" strike="noStrike" baseline="0" dirty="0">
                <a:solidFill>
                  <a:srgbClr val="009A9A"/>
                </a:solidFill>
                <a:latin typeface="+mj-lt"/>
              </a:rPr>
              <a:t>conditional operator </a:t>
            </a:r>
            <a:r>
              <a:rPr lang="en-US" sz="1800" b="0" i="0" u="none" strike="noStrike" baseline="0" dirty="0">
                <a:solidFill>
                  <a:srgbClr val="000000"/>
                </a:solidFill>
                <a:latin typeface="+mj-lt"/>
              </a:rPr>
              <a:t>( ? : also called the </a:t>
            </a:r>
            <a:r>
              <a:rPr lang="en-US" sz="1800" b="1" i="0" u="none" strike="noStrike" baseline="0" dirty="0">
                <a:solidFill>
                  <a:srgbClr val="009A9A"/>
                </a:solidFill>
                <a:latin typeface="+mj-lt"/>
              </a:rPr>
              <a:t>ternary operator</a:t>
            </a:r>
            <a:r>
              <a:rPr lang="en-US" sz="1800" b="0" i="0" u="none" strike="noStrike" baseline="0" dirty="0">
                <a:solidFill>
                  <a:srgbClr val="000000"/>
                </a:solidFill>
                <a:latin typeface="+mj-lt"/>
              </a:rPr>
              <a:t>):</a:t>
            </a:r>
            <a:endParaRPr lang="en-US" sz="1800" dirty="0">
              <a:solidFill>
                <a:srgbClr val="000000"/>
              </a:solidFill>
              <a:latin typeface="+mj-lt"/>
            </a:endParaRPr>
          </a:p>
        </p:txBody>
      </p:sp>
      <p:sp>
        <p:nvSpPr>
          <p:cNvPr id="5" name="TextBox 4" descr="LISTING 4.2 Embedded styles example">
            <a:extLst>
              <a:ext uri="{FF2B5EF4-FFF2-40B4-BE49-F238E27FC236}">
                <a16:creationId xmlns:a16="http://schemas.microsoft.com/office/drawing/2014/main" id="{CB4AB975-D9B0-4DDE-8976-EA3BEA635126}"/>
              </a:ext>
            </a:extLst>
          </p:cNvPr>
          <p:cNvSpPr txBox="1"/>
          <p:nvPr/>
        </p:nvSpPr>
        <p:spPr>
          <a:xfrm>
            <a:off x="5316368" y="282009"/>
            <a:ext cx="3131417" cy="3352078"/>
          </a:xfrm>
          <a:prstGeom prst="rect">
            <a:avLst/>
          </a:prstGeom>
          <a:solidFill>
            <a:srgbClr val="E6F0F5"/>
          </a:solidFill>
        </p:spPr>
        <p:txBody>
          <a:bodyPr wrap="square" numCol="1" rtlCol="0">
            <a:noAutofit/>
          </a:bodyPr>
          <a:lstStyle/>
          <a:p>
            <a:pPr algn="l"/>
            <a:r>
              <a:rPr lang="en-CA" sz="1200" b="0" i="0" u="none" strike="noStrike" baseline="0" dirty="0">
                <a:solidFill>
                  <a:srgbClr val="000000"/>
                </a:solidFill>
                <a:latin typeface="Calibri" panose="020F0502020204030204" pitchFamily="34" charset="0"/>
                <a:cs typeface="Calibri" panose="020F0502020204030204" pitchFamily="34" charset="0"/>
              </a:rPr>
              <a:t>switch (</a:t>
            </a:r>
            <a:r>
              <a:rPr lang="en-CA" sz="1200" b="0" i="0" u="none" strike="noStrike" baseline="0" dirty="0" err="1">
                <a:solidFill>
                  <a:srgbClr val="000000"/>
                </a:solidFill>
                <a:latin typeface="Calibri" panose="020F0502020204030204" pitchFamily="34" charset="0"/>
                <a:cs typeface="Calibri" panose="020F0502020204030204" pitchFamily="34" charset="0"/>
              </a:rPr>
              <a:t>artType</a:t>
            </a:r>
            <a:r>
              <a:rPr lang="en-CA" sz="1200" b="0" i="0" u="none" strike="noStrike" baseline="0" dirty="0">
                <a:solidFill>
                  <a:srgbClr val="000000"/>
                </a:solidFill>
                <a:latin typeface="Calibri" panose="020F0502020204030204" pitchFamily="34" charset="0"/>
                <a:cs typeface="Calibri" panose="020F0502020204030204" pitchFamily="34" charset="0"/>
              </a:rPr>
              <a:t>) {</a:t>
            </a:r>
          </a:p>
          <a:p>
            <a:pPr algn="l"/>
            <a:r>
              <a:rPr lang="en-CA" sz="1200" b="0" i="0" u="none" strike="noStrike" baseline="0" dirty="0">
                <a:solidFill>
                  <a:srgbClr val="000000"/>
                </a:solidFill>
                <a:latin typeface="Calibri" panose="020F0502020204030204" pitchFamily="34" charset="0"/>
                <a:cs typeface="Calibri" panose="020F0502020204030204" pitchFamily="34" charset="0"/>
              </a:rPr>
              <a:t>    case "PT":</a:t>
            </a:r>
          </a:p>
          <a:p>
            <a:pPr algn="l"/>
            <a:r>
              <a:rPr lang="en-CA" sz="1200" b="0" i="0" u="none" strike="noStrike" baseline="0" dirty="0">
                <a:solidFill>
                  <a:srgbClr val="000000"/>
                </a:solidFill>
                <a:latin typeface="Calibri" panose="020F0502020204030204" pitchFamily="34" charset="0"/>
                <a:cs typeface="Calibri" panose="020F0502020204030204" pitchFamily="34" charset="0"/>
              </a:rPr>
              <a:t>        output = "Painting";</a:t>
            </a:r>
          </a:p>
          <a:p>
            <a:pPr algn="l"/>
            <a:r>
              <a:rPr lang="en-CA" sz="1200" b="0" i="0" u="none" strike="noStrike" baseline="0" dirty="0">
                <a:solidFill>
                  <a:srgbClr val="000000"/>
                </a:solidFill>
                <a:latin typeface="Calibri" panose="020F0502020204030204" pitchFamily="34" charset="0"/>
                <a:cs typeface="Calibri" panose="020F0502020204030204" pitchFamily="34" charset="0"/>
              </a:rPr>
              <a:t>        break;</a:t>
            </a:r>
          </a:p>
          <a:p>
            <a:pPr algn="l"/>
            <a:r>
              <a:rPr lang="en-CA" sz="1200" b="0" i="0" u="none" strike="noStrike" baseline="0" dirty="0">
                <a:solidFill>
                  <a:srgbClr val="000000"/>
                </a:solidFill>
                <a:latin typeface="Calibri" panose="020F0502020204030204" pitchFamily="34" charset="0"/>
                <a:cs typeface="Calibri" panose="020F0502020204030204" pitchFamily="34" charset="0"/>
              </a:rPr>
              <a:t>    case "SC":</a:t>
            </a:r>
          </a:p>
          <a:p>
            <a:pPr algn="l"/>
            <a:r>
              <a:rPr lang="en-CA" sz="1200" b="0" i="0" u="none" strike="noStrike" baseline="0" dirty="0">
                <a:solidFill>
                  <a:srgbClr val="000000"/>
                </a:solidFill>
                <a:latin typeface="Calibri" panose="020F0502020204030204" pitchFamily="34" charset="0"/>
                <a:cs typeface="Calibri" panose="020F0502020204030204" pitchFamily="34" charset="0"/>
              </a:rPr>
              <a:t>        output = "Sculpture";</a:t>
            </a:r>
          </a:p>
          <a:p>
            <a:pPr algn="l"/>
            <a:r>
              <a:rPr lang="en-CA" sz="1200" b="0" i="0" u="none" strike="noStrike" baseline="0" dirty="0">
                <a:solidFill>
                  <a:srgbClr val="000000"/>
                </a:solidFill>
                <a:latin typeface="Calibri" panose="020F0502020204030204" pitchFamily="34" charset="0"/>
                <a:cs typeface="Calibri" panose="020F0502020204030204" pitchFamily="34" charset="0"/>
              </a:rPr>
              <a:t>        break;</a:t>
            </a:r>
          </a:p>
          <a:p>
            <a:pPr algn="l"/>
            <a:r>
              <a:rPr lang="en-CA" sz="1200" b="0" i="0" u="none" strike="noStrike" baseline="0" dirty="0">
                <a:solidFill>
                  <a:srgbClr val="000000"/>
                </a:solidFill>
                <a:latin typeface="Calibri" panose="020F0502020204030204" pitchFamily="34" charset="0"/>
                <a:cs typeface="Calibri" panose="020F0502020204030204" pitchFamily="34" charset="0"/>
              </a:rPr>
              <a:t>    default: </a:t>
            </a:r>
          </a:p>
          <a:p>
            <a:pPr algn="l"/>
            <a:r>
              <a:rPr lang="en-CA" sz="1200" b="0" i="0" u="none" strike="noStrike" baseline="0" dirty="0">
                <a:solidFill>
                  <a:srgbClr val="000000"/>
                </a:solidFill>
                <a:latin typeface="Calibri" panose="020F0502020204030204" pitchFamily="34" charset="0"/>
                <a:cs typeface="Calibri" panose="020F0502020204030204" pitchFamily="34" charset="0"/>
              </a:rPr>
              <a:t>        output = "Other";</a:t>
            </a:r>
          </a:p>
          <a:p>
            <a:pPr algn="l"/>
            <a:r>
              <a:rPr lang="en-CA" sz="1200" b="0" i="0" u="none" strike="noStrike" baseline="0" dirty="0">
                <a:solidFill>
                  <a:srgbClr val="000000"/>
                </a:solidFill>
                <a:latin typeface="Calibri" panose="020F0502020204030204" pitchFamily="34" charset="0"/>
                <a:cs typeface="Calibri" panose="020F0502020204030204" pitchFamily="34" charset="0"/>
              </a:rPr>
              <a:t>}</a:t>
            </a:r>
          </a:p>
          <a:p>
            <a:pPr algn="l"/>
            <a:r>
              <a:rPr lang="en-CA" sz="1200" b="0" i="0" u="none" strike="noStrike" baseline="0" dirty="0">
                <a:solidFill>
                  <a:srgbClr val="000000"/>
                </a:solidFill>
                <a:latin typeface="Calibri" panose="020F0502020204030204" pitchFamily="34" charset="0"/>
                <a:cs typeface="Calibri" panose="020F0502020204030204" pitchFamily="34" charset="0"/>
              </a:rPr>
              <a:t>// equivalent</a:t>
            </a:r>
          </a:p>
          <a:p>
            <a:pPr algn="l"/>
            <a:r>
              <a:rPr lang="en-CA" sz="1200" b="0" i="0" u="none" strike="noStrike" baseline="0" dirty="0">
                <a:solidFill>
                  <a:srgbClr val="000000"/>
                </a:solidFill>
                <a:latin typeface="Calibri" panose="020F0502020204030204" pitchFamily="34" charset="0"/>
                <a:cs typeface="Calibri" panose="020F0502020204030204" pitchFamily="34" charset="0"/>
              </a:rPr>
              <a:t>if (</a:t>
            </a:r>
            <a:r>
              <a:rPr lang="en-CA" sz="1200" b="0" i="0" u="none" strike="noStrike" baseline="0" dirty="0" err="1">
                <a:solidFill>
                  <a:srgbClr val="000000"/>
                </a:solidFill>
                <a:latin typeface="Calibri" panose="020F0502020204030204" pitchFamily="34" charset="0"/>
                <a:cs typeface="Calibri" panose="020F0502020204030204" pitchFamily="34" charset="0"/>
              </a:rPr>
              <a:t>artType</a:t>
            </a:r>
            <a:r>
              <a:rPr lang="en-CA" sz="1200" b="0" i="0" u="none" strike="noStrike" baseline="0" dirty="0">
                <a:solidFill>
                  <a:srgbClr val="000000"/>
                </a:solidFill>
                <a:latin typeface="Calibri" panose="020F0502020204030204" pitchFamily="34" charset="0"/>
                <a:cs typeface="Calibri" panose="020F0502020204030204" pitchFamily="34" charset="0"/>
              </a:rPr>
              <a:t> == "PT") {</a:t>
            </a:r>
          </a:p>
          <a:p>
            <a:pPr algn="l"/>
            <a:r>
              <a:rPr lang="en-CA" sz="1200" b="0" i="0" u="none" strike="noStrike" baseline="0" dirty="0">
                <a:solidFill>
                  <a:srgbClr val="000000"/>
                </a:solidFill>
                <a:latin typeface="Calibri" panose="020F0502020204030204" pitchFamily="34" charset="0"/>
                <a:cs typeface="Calibri" panose="020F0502020204030204" pitchFamily="34" charset="0"/>
              </a:rPr>
              <a:t>    output = "Painting";</a:t>
            </a:r>
          </a:p>
          <a:p>
            <a:pPr algn="l"/>
            <a:r>
              <a:rPr lang="en-CA" sz="1200" b="0" i="0" u="none" strike="noStrike" baseline="0" dirty="0">
                <a:solidFill>
                  <a:srgbClr val="000000"/>
                </a:solidFill>
                <a:latin typeface="Calibri" panose="020F0502020204030204" pitchFamily="34" charset="0"/>
                <a:cs typeface="Calibri" panose="020F0502020204030204" pitchFamily="34" charset="0"/>
              </a:rPr>
              <a:t>} else if (</a:t>
            </a:r>
            <a:r>
              <a:rPr lang="en-CA" sz="1200" b="0" i="0" u="none" strike="noStrike" baseline="0" dirty="0" err="1">
                <a:solidFill>
                  <a:srgbClr val="000000"/>
                </a:solidFill>
                <a:latin typeface="Calibri" panose="020F0502020204030204" pitchFamily="34" charset="0"/>
                <a:cs typeface="Calibri" panose="020F0502020204030204" pitchFamily="34" charset="0"/>
              </a:rPr>
              <a:t>artType</a:t>
            </a:r>
            <a:r>
              <a:rPr lang="en-CA" sz="1200" b="0" i="0" u="none" strike="noStrike" baseline="0" dirty="0">
                <a:solidFill>
                  <a:srgbClr val="000000"/>
                </a:solidFill>
                <a:latin typeface="Calibri" panose="020F0502020204030204" pitchFamily="34" charset="0"/>
                <a:cs typeface="Calibri" panose="020F0502020204030204" pitchFamily="34" charset="0"/>
              </a:rPr>
              <a:t> == "SC") {</a:t>
            </a:r>
          </a:p>
          <a:p>
            <a:pPr algn="l"/>
            <a:r>
              <a:rPr lang="en-CA" sz="1200" b="0" i="0" u="none" strike="noStrike" baseline="0" dirty="0">
                <a:solidFill>
                  <a:srgbClr val="000000"/>
                </a:solidFill>
                <a:latin typeface="Calibri" panose="020F0502020204030204" pitchFamily="34" charset="0"/>
                <a:cs typeface="Calibri" panose="020F0502020204030204" pitchFamily="34" charset="0"/>
              </a:rPr>
              <a:t>    output = "Sculpture";</a:t>
            </a:r>
          </a:p>
          <a:p>
            <a:pPr algn="l"/>
            <a:r>
              <a:rPr lang="en-CA" sz="1200" b="0" i="0" u="none" strike="noStrike" baseline="0" dirty="0">
                <a:solidFill>
                  <a:srgbClr val="000000"/>
                </a:solidFill>
                <a:latin typeface="Calibri" panose="020F0502020204030204" pitchFamily="34" charset="0"/>
                <a:cs typeface="Calibri" panose="020F0502020204030204" pitchFamily="34" charset="0"/>
              </a:rPr>
              <a:t>} else {</a:t>
            </a:r>
          </a:p>
          <a:p>
            <a:pPr algn="l"/>
            <a:r>
              <a:rPr lang="en-CA" sz="1200" b="0" i="0" u="none" strike="noStrike" baseline="0" dirty="0">
                <a:solidFill>
                  <a:srgbClr val="000000"/>
                </a:solidFill>
                <a:latin typeface="Calibri" panose="020F0502020204030204" pitchFamily="34" charset="0"/>
                <a:cs typeface="Calibri" panose="020F0502020204030204" pitchFamily="34" charset="0"/>
              </a:rPr>
              <a:t>    output = "Other";</a:t>
            </a:r>
          </a:p>
          <a:p>
            <a:pPr algn="l"/>
            <a:r>
              <a:rPr lang="en-CA" sz="1200" b="0" i="0" u="none" strike="noStrike" baseline="0" dirty="0">
                <a:solidFill>
                  <a:srgbClr val="000000"/>
                </a:solidFill>
                <a:latin typeface="Calibri" panose="020F0502020204030204" pitchFamily="34" charset="0"/>
                <a:cs typeface="Calibri" panose="020F0502020204030204" pitchFamily="34" charset="0"/>
              </a:rPr>
              <a:t>}</a:t>
            </a:r>
            <a:endParaRPr lang="en-CA" sz="1000" b="0" i="0" u="none" strike="noStrike" baseline="0" dirty="0">
              <a:solidFill>
                <a:srgbClr val="000000"/>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63488A9-07E5-3FEE-03F1-1A0E6B94C0A2}"/>
              </a:ext>
            </a:extLst>
          </p:cNvPr>
          <p:cNvSpPr txBox="1"/>
          <p:nvPr/>
        </p:nvSpPr>
        <p:spPr>
          <a:xfrm>
            <a:off x="-252761" y="4140819"/>
            <a:ext cx="6386685" cy="646331"/>
          </a:xfrm>
          <a:prstGeom prst="rect">
            <a:avLst/>
          </a:prstGeom>
          <a:noFill/>
        </p:spPr>
        <p:txBody>
          <a:bodyPr wrap="none" rtlCol="0">
            <a:spAutoFit/>
          </a:bodyPr>
          <a:lstStyle/>
          <a:p>
            <a:r>
              <a:rPr lang="en-GB" sz="1200" b="0" dirty="0">
                <a:solidFill>
                  <a:schemeClr val="tx1"/>
                </a:solidFill>
                <a:effectLst/>
                <a:latin typeface="Consolas" panose="020B0609020204030204" pitchFamily="49" charset="0"/>
              </a:rPr>
              <a:t>      let answer = prompt("Please enter your name:");</a:t>
            </a:r>
            <a:br>
              <a:rPr lang="en-GB" sz="1200" b="0" dirty="0">
                <a:solidFill>
                  <a:schemeClr val="tx1"/>
                </a:solidFill>
                <a:effectLst/>
                <a:latin typeface="Consolas" panose="020B0609020204030204" pitchFamily="49" charset="0"/>
              </a:rPr>
            </a:br>
            <a:r>
              <a:rPr lang="en-GB" sz="1200" b="0" dirty="0">
                <a:solidFill>
                  <a:schemeClr val="tx1"/>
                </a:solidFill>
                <a:effectLst/>
                <a:latin typeface="Consolas" panose="020B0609020204030204" pitchFamily="49" charset="0"/>
              </a:rPr>
              <a:t>      console.log( (!answer)? 'the answer is empty': 'Great: ' + answer);</a:t>
            </a:r>
          </a:p>
          <a:p>
            <a:endParaRPr lang="en-GB" sz="1200" dirty="0">
              <a:solidFill>
                <a:schemeClr val="tx1"/>
              </a:solidFill>
            </a:endParaRPr>
          </a:p>
        </p:txBody>
      </p:sp>
    </p:spTree>
    <p:extLst>
      <p:ext uri="{BB962C8B-B14F-4D97-AF65-F5344CB8AC3E}">
        <p14:creationId xmlns:p14="http://schemas.microsoft.com/office/powerpoint/2010/main" val="3253554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3A6BB-9F67-42B0-8E15-F6437A66E568}"/>
              </a:ext>
            </a:extLst>
          </p:cNvPr>
          <p:cNvSpPr>
            <a:spLocks noGrp="1"/>
          </p:cNvSpPr>
          <p:nvPr>
            <p:ph type="title"/>
          </p:nvPr>
        </p:nvSpPr>
        <p:spPr/>
        <p:txBody>
          <a:bodyPr/>
          <a:lstStyle/>
          <a:p>
            <a:r>
              <a:rPr lang="en-CA" dirty="0"/>
              <a:t>Truthy and </a:t>
            </a:r>
            <a:r>
              <a:rPr lang="en-CA" dirty="0" err="1"/>
              <a:t>Falsy</a:t>
            </a:r>
            <a:endParaRPr lang="en-CA" dirty="0"/>
          </a:p>
        </p:txBody>
      </p:sp>
      <p:sp>
        <p:nvSpPr>
          <p:cNvPr id="3" name="Text Placeholder 2">
            <a:extLst>
              <a:ext uri="{FF2B5EF4-FFF2-40B4-BE49-F238E27FC236}">
                <a16:creationId xmlns:a16="http://schemas.microsoft.com/office/drawing/2014/main" id="{CC6C5A5F-58A8-4D3C-9A78-61B735A6551E}"/>
              </a:ext>
            </a:extLst>
          </p:cNvPr>
          <p:cNvSpPr>
            <a:spLocks noGrp="1"/>
          </p:cNvSpPr>
          <p:nvPr>
            <p:ph type="body" idx="1"/>
          </p:nvPr>
        </p:nvSpPr>
        <p:spPr>
          <a:xfrm>
            <a:off x="454025" y="805512"/>
            <a:ext cx="8232775" cy="3532476"/>
          </a:xfrm>
        </p:spPr>
        <p:txBody>
          <a:bodyPr/>
          <a:lstStyle/>
          <a:p>
            <a:pPr marL="114300" indent="0">
              <a:buNone/>
            </a:pPr>
            <a:r>
              <a:rPr lang="en-US" sz="1800" i="1" dirty="0">
                <a:latin typeface="+mj-lt"/>
              </a:rPr>
              <a:t>E</a:t>
            </a:r>
            <a:r>
              <a:rPr lang="en-US" sz="1800" b="0" i="1" u="none" strike="noStrike" baseline="0" dirty="0">
                <a:latin typeface="+mj-lt"/>
              </a:rPr>
              <a:t>verything </a:t>
            </a:r>
            <a:r>
              <a:rPr lang="en-US" sz="1800" b="0" i="0" u="none" strike="noStrike" baseline="0" dirty="0">
                <a:latin typeface="+mj-lt"/>
              </a:rPr>
              <a:t>in JavaScript has an inherent Boolean value.</a:t>
            </a:r>
          </a:p>
          <a:p>
            <a:pPr marL="114300" indent="0" algn="l">
              <a:buNone/>
            </a:pPr>
            <a:r>
              <a:rPr lang="en-US" sz="1800" b="0" i="0" u="none" strike="noStrike" baseline="0" dirty="0">
                <a:solidFill>
                  <a:srgbClr val="000000"/>
                </a:solidFill>
                <a:latin typeface="+mj-lt"/>
              </a:rPr>
              <a:t>In JavaScript, a value is said to be </a:t>
            </a:r>
            <a:r>
              <a:rPr lang="en-US" sz="1800" b="1" i="0" u="none" strike="noStrike" baseline="0" dirty="0">
                <a:solidFill>
                  <a:srgbClr val="009A9A"/>
                </a:solidFill>
                <a:latin typeface="+mj-lt"/>
              </a:rPr>
              <a:t>truthy </a:t>
            </a:r>
            <a:r>
              <a:rPr lang="en-US" sz="1800" b="0" i="0" u="none" strike="noStrike" baseline="0" dirty="0">
                <a:solidFill>
                  <a:srgbClr val="000000"/>
                </a:solidFill>
                <a:latin typeface="+mj-lt"/>
              </a:rPr>
              <a:t>if it translates to true, while a value is said to be </a:t>
            </a:r>
            <a:r>
              <a:rPr lang="en-US" sz="1800" b="1" i="0" u="none" strike="noStrike" baseline="0" dirty="0" err="1">
                <a:solidFill>
                  <a:srgbClr val="009A9A"/>
                </a:solidFill>
                <a:latin typeface="+mj-lt"/>
              </a:rPr>
              <a:t>falsy</a:t>
            </a:r>
            <a:r>
              <a:rPr lang="en-US" sz="1800" b="1" i="0" u="none" strike="noStrike" baseline="0" dirty="0">
                <a:solidFill>
                  <a:srgbClr val="009A9A"/>
                </a:solidFill>
                <a:latin typeface="+mj-lt"/>
              </a:rPr>
              <a:t> </a:t>
            </a:r>
            <a:r>
              <a:rPr lang="en-US" sz="1800" b="0" i="0" u="none" strike="noStrike" baseline="0" dirty="0">
                <a:solidFill>
                  <a:srgbClr val="000000"/>
                </a:solidFill>
                <a:latin typeface="+mj-lt"/>
              </a:rPr>
              <a:t>if it translates to </a:t>
            </a:r>
            <a:r>
              <a:rPr lang="en-CA" sz="1800" b="0" i="0" u="none" strike="noStrike" baseline="0" dirty="0">
                <a:solidFill>
                  <a:srgbClr val="000000"/>
                </a:solidFill>
                <a:latin typeface="+mj-lt"/>
              </a:rPr>
              <a:t>false.</a:t>
            </a:r>
          </a:p>
          <a:p>
            <a:pPr marL="114300" indent="0" algn="l">
              <a:buNone/>
            </a:pPr>
            <a:r>
              <a:rPr lang="en-US" sz="1800" b="0" i="0" u="none" strike="noStrike" baseline="0" dirty="0">
                <a:solidFill>
                  <a:srgbClr val="000000"/>
                </a:solidFill>
                <a:latin typeface="+mj-lt"/>
              </a:rPr>
              <a:t>All values in JavaScript are truthy except  </a:t>
            </a:r>
            <a:r>
              <a:rPr lang="en-US" sz="1800" b="0" i="0" u="none" strike="noStrike" baseline="0" dirty="0">
                <a:latin typeface="+mj-lt"/>
                <a:cs typeface="Calibri" panose="020F0502020204030204" pitchFamily="34" charset="0"/>
              </a:rPr>
              <a:t>false, null, "", '', 0, </a:t>
            </a:r>
            <a:r>
              <a:rPr lang="en-US" sz="1800" b="0" i="0" u="none" strike="noStrike" baseline="0" dirty="0" err="1">
                <a:latin typeface="+mj-lt"/>
                <a:cs typeface="Calibri" panose="020F0502020204030204" pitchFamily="34" charset="0"/>
              </a:rPr>
              <a:t>NaN</a:t>
            </a:r>
            <a:r>
              <a:rPr lang="en-US" sz="1800" b="0" i="0" u="none" strike="noStrike" baseline="0" dirty="0">
                <a:latin typeface="+mj-lt"/>
                <a:cs typeface="Calibri" panose="020F0502020204030204" pitchFamily="34" charset="0"/>
              </a:rPr>
              <a:t> </a:t>
            </a:r>
            <a:r>
              <a:rPr lang="en-US" sz="1200" dirty="0"/>
              <a:t>(0/0, sqrt(-1))</a:t>
            </a:r>
            <a:r>
              <a:rPr lang="en-US" sz="1800" b="0" i="0" u="none" strike="noStrike" baseline="0" dirty="0">
                <a:latin typeface="+mj-lt"/>
                <a:cs typeface="Calibri" panose="020F0502020204030204" pitchFamily="34" charset="0"/>
              </a:rPr>
              <a:t>, and undefined</a:t>
            </a:r>
          </a:p>
          <a:p>
            <a:pPr marL="114300" indent="0" algn="l">
              <a:buNone/>
            </a:pPr>
            <a:r>
              <a:rPr lang="en-CA" sz="1200" dirty="0">
                <a:latin typeface="+mj-lt"/>
                <a:cs typeface="Calibri" panose="020F0502020204030204" pitchFamily="34" charset="0"/>
              </a:rPr>
              <a:t>Try:</a:t>
            </a:r>
          </a:p>
          <a:p>
            <a:pPr marL="571500" lvl="1" indent="0">
              <a:buNone/>
            </a:pPr>
            <a:r>
              <a:rPr lang="en-CA" sz="1200" dirty="0">
                <a:latin typeface="+mj-lt"/>
                <a:cs typeface="Calibri" panose="020F0502020204030204" pitchFamily="34" charset="0"/>
              </a:rPr>
              <a:t>let a = 2;</a:t>
            </a:r>
          </a:p>
          <a:p>
            <a:pPr marL="571500" lvl="1" indent="0">
              <a:buNone/>
            </a:pPr>
            <a:r>
              <a:rPr lang="en-CA" sz="1200" dirty="0">
                <a:latin typeface="+mj-lt"/>
                <a:cs typeface="Calibri" panose="020F0502020204030204" pitchFamily="34" charset="0"/>
              </a:rPr>
              <a:t>let b;</a:t>
            </a:r>
          </a:p>
          <a:p>
            <a:pPr marL="571500" lvl="1" indent="0">
              <a:buNone/>
            </a:pPr>
            <a:r>
              <a:rPr lang="en-CA" sz="1200" dirty="0">
                <a:latin typeface="+mj-lt"/>
                <a:cs typeface="Calibri" panose="020F0502020204030204" pitchFamily="34" charset="0"/>
              </a:rPr>
              <a:t>!!a ;   // true -&gt; truthy</a:t>
            </a:r>
          </a:p>
          <a:p>
            <a:pPr marL="571500" lvl="1" indent="0">
              <a:buNone/>
            </a:pPr>
            <a:r>
              <a:rPr lang="en-CA" sz="1200" dirty="0">
                <a:latin typeface="+mj-lt"/>
                <a:cs typeface="Calibri" panose="020F0502020204030204" pitchFamily="34" charset="0"/>
              </a:rPr>
              <a:t>!a ;   // false -&gt; </a:t>
            </a:r>
            <a:r>
              <a:rPr lang="en-CA" sz="1200" dirty="0" err="1">
                <a:latin typeface="+mj-lt"/>
                <a:cs typeface="Calibri" panose="020F0502020204030204" pitchFamily="34" charset="0"/>
              </a:rPr>
              <a:t>falsy</a:t>
            </a:r>
            <a:endParaRPr lang="en-CA" sz="1200" dirty="0">
              <a:latin typeface="+mj-lt"/>
              <a:cs typeface="Calibri" panose="020F0502020204030204" pitchFamily="34" charset="0"/>
            </a:endParaRPr>
          </a:p>
          <a:p>
            <a:pPr marL="571500" lvl="1" indent="0">
              <a:buNone/>
            </a:pPr>
            <a:r>
              <a:rPr lang="en-CA" sz="1200" dirty="0">
                <a:latin typeface="+mj-lt"/>
                <a:cs typeface="Calibri" panose="020F0502020204030204" pitchFamily="34" charset="0"/>
              </a:rPr>
              <a:t>!!b;    // ??</a:t>
            </a:r>
          </a:p>
          <a:p>
            <a:pPr marL="114300" indent="0" algn="l">
              <a:buNone/>
            </a:pPr>
            <a:endParaRPr lang="en-US" sz="1800" dirty="0">
              <a:latin typeface="+mj-lt"/>
              <a:cs typeface="Calibri" panose="020F0502020204030204" pitchFamily="34" charset="0"/>
            </a:endParaRPr>
          </a:p>
        </p:txBody>
      </p:sp>
    </p:spTree>
    <p:extLst>
      <p:ext uri="{BB962C8B-B14F-4D97-AF65-F5344CB8AC3E}">
        <p14:creationId xmlns:p14="http://schemas.microsoft.com/office/powerpoint/2010/main" val="3871076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27989-7546-4FCA-9C12-52047E15B66A}"/>
              </a:ext>
            </a:extLst>
          </p:cNvPr>
          <p:cNvSpPr>
            <a:spLocks noGrp="1"/>
          </p:cNvSpPr>
          <p:nvPr>
            <p:ph type="title"/>
          </p:nvPr>
        </p:nvSpPr>
        <p:spPr/>
        <p:txBody>
          <a:bodyPr/>
          <a:lstStyle/>
          <a:p>
            <a:r>
              <a:rPr lang="en-US" dirty="0"/>
              <a:t>While and do . . . while Loops</a:t>
            </a:r>
            <a:endParaRPr lang="en-CA" dirty="0"/>
          </a:p>
        </p:txBody>
      </p:sp>
      <p:sp>
        <p:nvSpPr>
          <p:cNvPr id="3" name="Text Placeholder 2">
            <a:extLst>
              <a:ext uri="{FF2B5EF4-FFF2-40B4-BE49-F238E27FC236}">
                <a16:creationId xmlns:a16="http://schemas.microsoft.com/office/drawing/2014/main" id="{7859F228-EE78-46CA-B70E-1BD36DB3D5A3}"/>
              </a:ext>
            </a:extLst>
          </p:cNvPr>
          <p:cNvSpPr>
            <a:spLocks noGrp="1"/>
          </p:cNvSpPr>
          <p:nvPr>
            <p:ph type="body" idx="1"/>
          </p:nvPr>
        </p:nvSpPr>
        <p:spPr>
          <a:xfrm>
            <a:off x="457201" y="1081088"/>
            <a:ext cx="4114800" cy="3532476"/>
          </a:xfrm>
        </p:spPr>
        <p:txBody>
          <a:bodyPr/>
          <a:lstStyle/>
          <a:p>
            <a:pPr marL="114300" indent="0" algn="l">
              <a:buNone/>
            </a:pPr>
            <a:r>
              <a:rPr lang="en-US" sz="1800" b="1" i="0" u="none" strike="noStrike" baseline="0" dirty="0">
                <a:latin typeface="+mj-lt"/>
              </a:rPr>
              <a:t>While</a:t>
            </a:r>
            <a:r>
              <a:rPr lang="en-US" sz="1800" b="0" i="0" u="none" strike="noStrike" baseline="0" dirty="0">
                <a:latin typeface="+mj-lt"/>
              </a:rPr>
              <a:t> and </a:t>
            </a:r>
            <a:r>
              <a:rPr lang="en-US" sz="1800" b="1" i="0" u="none" strike="noStrike" baseline="0" dirty="0">
                <a:latin typeface="+mj-lt"/>
              </a:rPr>
              <a:t>do…while </a:t>
            </a:r>
            <a:r>
              <a:rPr lang="en-US" sz="1800" b="0" i="0" u="none" strike="noStrike" baseline="0" dirty="0">
                <a:latin typeface="+mj-lt"/>
              </a:rPr>
              <a:t>loops execute nested statements repeatedly as long as the while expression evaluates to true.</a:t>
            </a:r>
          </a:p>
          <a:p>
            <a:pPr marL="114300" indent="0" algn="l">
              <a:buNone/>
            </a:pPr>
            <a:r>
              <a:rPr lang="en-US" sz="1800" b="0" i="0" u="none" strike="noStrike" baseline="0" dirty="0">
                <a:solidFill>
                  <a:srgbClr val="000000"/>
                </a:solidFill>
                <a:latin typeface="+mj-lt"/>
              </a:rPr>
              <a:t>As you can see from this example, while loops normally initialize a </a:t>
            </a:r>
            <a:r>
              <a:rPr lang="en-US" sz="1800" b="1" i="0" u="none" strike="noStrike" baseline="0" dirty="0">
                <a:solidFill>
                  <a:srgbClr val="009A9A"/>
                </a:solidFill>
                <a:latin typeface="+mj-lt"/>
              </a:rPr>
              <a:t>loop control variable </a:t>
            </a:r>
            <a:r>
              <a:rPr lang="en-US" sz="1800" b="0" i="0" u="none" strike="noStrike" baseline="0" dirty="0">
                <a:solidFill>
                  <a:srgbClr val="000000"/>
                </a:solidFill>
                <a:latin typeface="+mj-lt"/>
              </a:rPr>
              <a:t>before the loop, use it in the condition, and modify it within the loop.</a:t>
            </a:r>
            <a:endParaRPr lang="en-CA" dirty="0">
              <a:latin typeface="+mj-lt"/>
            </a:endParaRPr>
          </a:p>
        </p:txBody>
      </p:sp>
      <p:sp>
        <p:nvSpPr>
          <p:cNvPr id="4" name="TextBox 3" descr="LISTING 4.2 Embedded styles example">
            <a:extLst>
              <a:ext uri="{FF2B5EF4-FFF2-40B4-BE49-F238E27FC236}">
                <a16:creationId xmlns:a16="http://schemas.microsoft.com/office/drawing/2014/main" id="{6E7EF814-02C8-48A9-81FD-A7B9636A5A4A}"/>
              </a:ext>
            </a:extLst>
          </p:cNvPr>
          <p:cNvSpPr txBox="1"/>
          <p:nvPr/>
        </p:nvSpPr>
        <p:spPr>
          <a:xfrm>
            <a:off x="5464094" y="984487"/>
            <a:ext cx="2958793" cy="3352078"/>
          </a:xfrm>
          <a:prstGeom prst="rect">
            <a:avLst/>
          </a:prstGeom>
          <a:solidFill>
            <a:srgbClr val="E6F0F5"/>
          </a:solidFill>
        </p:spPr>
        <p:txBody>
          <a:bodyPr wrap="square" numCol="1" rtlCol="0">
            <a:noAutofit/>
          </a:bodyPr>
          <a:lstStyle/>
          <a:p>
            <a:pPr algn="l"/>
            <a:r>
              <a:rPr lang="en-CA" sz="1600" b="0" i="0" u="none" strike="noStrike" baseline="0" dirty="0">
                <a:solidFill>
                  <a:srgbClr val="000000"/>
                </a:solidFill>
                <a:latin typeface="Calibri" panose="020F0502020204030204" pitchFamily="34" charset="0"/>
                <a:cs typeface="Calibri" panose="020F0502020204030204" pitchFamily="34" charset="0"/>
              </a:rPr>
              <a:t>let count = 0;</a:t>
            </a:r>
          </a:p>
          <a:p>
            <a:pPr algn="l"/>
            <a:r>
              <a:rPr lang="en-CA" sz="1600" b="0" i="0" u="none" strike="noStrike" baseline="0" dirty="0">
                <a:solidFill>
                  <a:srgbClr val="9A0000"/>
                </a:solidFill>
                <a:latin typeface="Calibri" panose="020F0502020204030204" pitchFamily="34" charset="0"/>
                <a:cs typeface="Calibri" panose="020F0502020204030204" pitchFamily="34" charset="0"/>
              </a:rPr>
              <a:t>while </a:t>
            </a:r>
            <a:r>
              <a:rPr lang="en-CA" sz="1600" b="0" i="0" u="none" strike="noStrike" baseline="0" dirty="0">
                <a:solidFill>
                  <a:srgbClr val="000000"/>
                </a:solidFill>
                <a:latin typeface="Calibri" panose="020F0502020204030204" pitchFamily="34" charset="0"/>
                <a:cs typeface="Calibri" panose="020F0502020204030204" pitchFamily="34" charset="0"/>
              </a:rPr>
              <a:t>(count &lt; 10) </a:t>
            </a:r>
            <a:r>
              <a:rPr lang="en-CA" sz="1600" b="0" i="0" u="none" strike="noStrike" baseline="0" dirty="0">
                <a:solidFill>
                  <a:srgbClr val="9A0000"/>
                </a:solidFill>
                <a:latin typeface="Calibri" panose="020F0502020204030204" pitchFamily="34" charset="0"/>
                <a:cs typeface="Calibri" panose="020F0502020204030204" pitchFamily="34" charset="0"/>
              </a:rPr>
              <a:t>{</a:t>
            </a:r>
          </a:p>
          <a:p>
            <a:pPr algn="l"/>
            <a:r>
              <a:rPr lang="en-CA" sz="1600" b="0" i="1" u="none" strike="noStrike" baseline="0" dirty="0">
                <a:solidFill>
                  <a:srgbClr val="002060"/>
                </a:solidFill>
                <a:latin typeface="Calibri" panose="020F0502020204030204" pitchFamily="34" charset="0"/>
                <a:cs typeface="Calibri" panose="020F0502020204030204" pitchFamily="34" charset="0"/>
              </a:rPr>
              <a:t>    // do something</a:t>
            </a:r>
          </a:p>
          <a:p>
            <a:pPr algn="l"/>
            <a:r>
              <a:rPr lang="en-CA" sz="1600" b="0" i="1" u="none" strike="noStrike" baseline="0" dirty="0">
                <a:solidFill>
                  <a:srgbClr val="002060"/>
                </a:solidFill>
                <a:latin typeface="Calibri" panose="020F0502020204030204" pitchFamily="34" charset="0"/>
                <a:cs typeface="Calibri" panose="020F0502020204030204" pitchFamily="34" charset="0"/>
              </a:rPr>
              <a:t>   // </a:t>
            </a:r>
            <a:r>
              <a:rPr lang="en-CA" sz="1600" b="0" i="0" u="none" strike="noStrike" baseline="0" dirty="0">
                <a:solidFill>
                  <a:srgbClr val="002060"/>
                </a:solidFill>
                <a:latin typeface="Calibri" panose="020F0502020204030204" pitchFamily="34" charset="0"/>
                <a:cs typeface="Calibri" panose="020F0502020204030204" pitchFamily="34" charset="0"/>
              </a:rPr>
              <a:t>...</a:t>
            </a:r>
          </a:p>
          <a:p>
            <a:pPr algn="l"/>
            <a:r>
              <a:rPr lang="en-CA" sz="1600" b="0" i="0" u="none" strike="noStrike" baseline="0" dirty="0">
                <a:solidFill>
                  <a:srgbClr val="000000"/>
                </a:solidFill>
                <a:latin typeface="Calibri" panose="020F0502020204030204" pitchFamily="34" charset="0"/>
                <a:cs typeface="Calibri" panose="020F0502020204030204" pitchFamily="34" charset="0"/>
              </a:rPr>
              <a:t>   count++;</a:t>
            </a:r>
          </a:p>
          <a:p>
            <a:pPr algn="l"/>
            <a:r>
              <a:rPr lang="en-CA" sz="1600" b="0" i="0" u="none" strike="noStrike" baseline="0" dirty="0">
                <a:solidFill>
                  <a:srgbClr val="9A0000"/>
                </a:solidFill>
                <a:latin typeface="Calibri" panose="020F0502020204030204" pitchFamily="34" charset="0"/>
                <a:cs typeface="Calibri" panose="020F0502020204030204" pitchFamily="34" charset="0"/>
              </a:rPr>
              <a:t>}</a:t>
            </a:r>
          </a:p>
          <a:p>
            <a:pPr algn="l"/>
            <a:endParaRPr lang="en-CA" sz="1600" b="0" i="0" u="none" strike="noStrike" baseline="0" dirty="0">
              <a:solidFill>
                <a:srgbClr val="000000"/>
              </a:solidFill>
              <a:latin typeface="Calibri" panose="020F0502020204030204" pitchFamily="34" charset="0"/>
              <a:cs typeface="Calibri" panose="020F0502020204030204" pitchFamily="34" charset="0"/>
            </a:endParaRPr>
          </a:p>
          <a:p>
            <a:pPr algn="l"/>
            <a:r>
              <a:rPr lang="en-CA" sz="1600" b="0" i="0" u="none" strike="noStrike" baseline="0" dirty="0">
                <a:solidFill>
                  <a:srgbClr val="000000"/>
                </a:solidFill>
                <a:latin typeface="Calibri" panose="020F0502020204030204" pitchFamily="34" charset="0"/>
                <a:cs typeface="Calibri" panose="020F0502020204030204" pitchFamily="34" charset="0"/>
              </a:rPr>
              <a:t>count = 0;</a:t>
            </a:r>
          </a:p>
          <a:p>
            <a:pPr algn="l"/>
            <a:r>
              <a:rPr lang="en-CA" sz="1600" b="0" i="0" u="none" strike="noStrike" baseline="0" dirty="0">
                <a:solidFill>
                  <a:srgbClr val="9A0000"/>
                </a:solidFill>
                <a:latin typeface="Calibri" panose="020F0502020204030204" pitchFamily="34" charset="0"/>
                <a:cs typeface="Calibri" panose="020F0502020204030204" pitchFamily="34" charset="0"/>
              </a:rPr>
              <a:t>do {</a:t>
            </a:r>
          </a:p>
          <a:p>
            <a:pPr algn="l"/>
            <a:r>
              <a:rPr lang="en-CA" sz="1600" b="0" i="1" u="none" strike="noStrike" baseline="0" dirty="0">
                <a:solidFill>
                  <a:srgbClr val="002060"/>
                </a:solidFill>
                <a:latin typeface="Calibri" panose="020F0502020204030204" pitchFamily="34" charset="0"/>
                <a:cs typeface="Calibri" panose="020F0502020204030204" pitchFamily="34" charset="0"/>
              </a:rPr>
              <a:t>   // do something</a:t>
            </a:r>
          </a:p>
          <a:p>
            <a:pPr algn="l"/>
            <a:r>
              <a:rPr lang="en-CA" sz="1600" b="0" i="1" u="none" strike="noStrike" baseline="0" dirty="0">
                <a:solidFill>
                  <a:srgbClr val="002060"/>
                </a:solidFill>
                <a:latin typeface="Calibri" panose="020F0502020204030204" pitchFamily="34" charset="0"/>
                <a:cs typeface="Calibri" panose="020F0502020204030204" pitchFamily="34" charset="0"/>
              </a:rPr>
              <a:t>   // </a:t>
            </a:r>
            <a:r>
              <a:rPr lang="en-CA" sz="1600" b="0" i="0" u="none" strike="noStrike" baseline="0" dirty="0">
                <a:solidFill>
                  <a:srgbClr val="002060"/>
                </a:solidFill>
                <a:latin typeface="Calibri" panose="020F0502020204030204" pitchFamily="34" charset="0"/>
                <a:cs typeface="Calibri" panose="020F0502020204030204" pitchFamily="34" charset="0"/>
              </a:rPr>
              <a:t>...</a:t>
            </a:r>
          </a:p>
          <a:p>
            <a:pPr algn="l"/>
            <a:r>
              <a:rPr lang="en-CA" sz="1600" b="0" i="0" u="none" strike="noStrike" baseline="0" dirty="0">
                <a:solidFill>
                  <a:srgbClr val="000000"/>
                </a:solidFill>
                <a:latin typeface="Calibri" panose="020F0502020204030204" pitchFamily="34" charset="0"/>
                <a:cs typeface="Calibri" panose="020F0502020204030204" pitchFamily="34" charset="0"/>
              </a:rPr>
              <a:t>   count++;</a:t>
            </a:r>
          </a:p>
          <a:p>
            <a:pPr algn="l"/>
            <a:r>
              <a:rPr lang="en-CA" sz="1600" b="0" i="0" u="none" strike="noStrike" baseline="0" dirty="0">
                <a:solidFill>
                  <a:srgbClr val="9A0000"/>
                </a:solidFill>
                <a:latin typeface="Calibri" panose="020F0502020204030204" pitchFamily="34" charset="0"/>
                <a:cs typeface="Calibri" panose="020F0502020204030204" pitchFamily="34" charset="0"/>
              </a:rPr>
              <a:t>} while </a:t>
            </a:r>
            <a:r>
              <a:rPr lang="en-CA" sz="1600" b="0" i="0" u="none" strike="noStrike" baseline="0" dirty="0">
                <a:solidFill>
                  <a:srgbClr val="000000"/>
                </a:solidFill>
                <a:latin typeface="Calibri" panose="020F0502020204030204" pitchFamily="34" charset="0"/>
                <a:cs typeface="Calibri" panose="020F0502020204030204" pitchFamily="34" charset="0"/>
              </a:rPr>
              <a:t>(count &lt; 10);</a:t>
            </a:r>
            <a:endParaRPr lang="en-CA" sz="900" b="0" i="0" u="none" strike="noStrike" baseline="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57062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6ACF-F821-4B25-B734-4BE8E1CCC6B7}"/>
              </a:ext>
            </a:extLst>
          </p:cNvPr>
          <p:cNvSpPr>
            <a:spLocks noGrp="1"/>
          </p:cNvSpPr>
          <p:nvPr>
            <p:ph type="title"/>
          </p:nvPr>
        </p:nvSpPr>
        <p:spPr/>
        <p:txBody>
          <a:bodyPr/>
          <a:lstStyle/>
          <a:p>
            <a:r>
              <a:rPr lang="en-CA" dirty="0"/>
              <a:t>For Loops</a:t>
            </a:r>
          </a:p>
        </p:txBody>
      </p:sp>
      <p:sp>
        <p:nvSpPr>
          <p:cNvPr id="3" name="Text Placeholder 2">
            <a:extLst>
              <a:ext uri="{FF2B5EF4-FFF2-40B4-BE49-F238E27FC236}">
                <a16:creationId xmlns:a16="http://schemas.microsoft.com/office/drawing/2014/main" id="{6B17BED8-259E-45D1-A6F7-2D03C52BC3A4}"/>
              </a:ext>
            </a:extLst>
          </p:cNvPr>
          <p:cNvSpPr>
            <a:spLocks noGrp="1"/>
          </p:cNvSpPr>
          <p:nvPr>
            <p:ph type="body" idx="1"/>
          </p:nvPr>
        </p:nvSpPr>
        <p:spPr>
          <a:xfrm>
            <a:off x="457200" y="1081088"/>
            <a:ext cx="8229599" cy="1546265"/>
          </a:xfrm>
        </p:spPr>
        <p:txBody>
          <a:bodyPr/>
          <a:lstStyle/>
          <a:p>
            <a:pPr marL="114300" indent="0" algn="l">
              <a:buNone/>
            </a:pPr>
            <a:r>
              <a:rPr lang="en-US" sz="1800" b="1" i="0" u="none" strike="noStrike" baseline="0" dirty="0">
                <a:solidFill>
                  <a:srgbClr val="009A9A"/>
                </a:solidFill>
                <a:latin typeface="+mj-lt"/>
              </a:rPr>
              <a:t>For loops </a:t>
            </a:r>
            <a:r>
              <a:rPr lang="en-US" sz="1800" b="0" i="0" u="none" strike="noStrike" baseline="0" dirty="0">
                <a:solidFill>
                  <a:srgbClr val="000000"/>
                </a:solidFill>
                <a:latin typeface="+mj-lt"/>
              </a:rPr>
              <a:t>combine the common components of a loop—initialization, condition, and post-loop operation into one statement. This statement begins with the </a:t>
            </a:r>
            <a:r>
              <a:rPr lang="en-US" sz="1800" b="1" i="0" u="none" strike="noStrike" baseline="0" dirty="0">
                <a:solidFill>
                  <a:srgbClr val="000000"/>
                </a:solidFill>
                <a:latin typeface="+mj-lt"/>
              </a:rPr>
              <a:t>for</a:t>
            </a:r>
            <a:r>
              <a:rPr lang="en-US" sz="1800" b="0" i="0" u="none" strike="noStrike" baseline="0" dirty="0">
                <a:solidFill>
                  <a:srgbClr val="000000"/>
                </a:solidFill>
                <a:latin typeface="+mj-lt"/>
              </a:rPr>
              <a:t> keyword and has the components placed within () brackets, and separated by semicolons (</a:t>
            </a:r>
            <a:r>
              <a:rPr lang="en-CA" sz="1800" b="0" i="0" u="none" strike="noStrike" baseline="0" dirty="0">
                <a:solidFill>
                  <a:srgbClr val="00A6A6"/>
                </a:solidFill>
                <a:latin typeface="+mj-lt"/>
              </a:rPr>
              <a:t>;</a:t>
            </a:r>
            <a:r>
              <a:rPr lang="en-CA" sz="1800" b="0" i="0" u="none" strike="noStrike" baseline="0" dirty="0">
                <a:solidFill>
                  <a:srgbClr val="000000"/>
                </a:solidFill>
                <a:latin typeface="+mj-lt"/>
              </a:rPr>
              <a:t>)</a:t>
            </a:r>
            <a:endParaRPr lang="en-CA" dirty="0">
              <a:latin typeface="+mj-lt"/>
            </a:endParaRPr>
          </a:p>
        </p:txBody>
      </p:sp>
      <p:pic>
        <p:nvPicPr>
          <p:cNvPr id="5" name="Picture 4" descr="FIGURE 8.11 For loop">
            <a:extLst>
              <a:ext uri="{FF2B5EF4-FFF2-40B4-BE49-F238E27FC236}">
                <a16:creationId xmlns:a16="http://schemas.microsoft.com/office/drawing/2014/main" id="{94C210E9-4E32-438E-9BC2-622C4A3AB15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84990" y="2889089"/>
            <a:ext cx="4774019" cy="1546265"/>
          </a:xfrm>
          <a:prstGeom prst="rect">
            <a:avLst/>
          </a:prstGeom>
        </p:spPr>
      </p:pic>
      <p:sp>
        <p:nvSpPr>
          <p:cNvPr id="4" name="TextBox 4">
            <a:extLst>
              <a:ext uri="{FF2B5EF4-FFF2-40B4-BE49-F238E27FC236}">
                <a16:creationId xmlns:a16="http://schemas.microsoft.com/office/drawing/2014/main" id="{7A3DD233-4BAE-97D8-5825-A1E93406CA12}"/>
              </a:ext>
            </a:extLst>
          </p:cNvPr>
          <p:cNvSpPr txBox="1"/>
          <p:nvPr/>
        </p:nvSpPr>
        <p:spPr>
          <a:xfrm>
            <a:off x="2761268" y="4702552"/>
            <a:ext cx="5977506"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dirty="0"/>
              <a:t>Source code: chapter04/03_loops</a:t>
            </a:r>
            <a:endParaRPr lang="en-GB" dirty="0"/>
          </a:p>
        </p:txBody>
      </p:sp>
    </p:spTree>
    <p:extLst>
      <p:ext uri="{BB962C8B-B14F-4D97-AF65-F5344CB8AC3E}">
        <p14:creationId xmlns:p14="http://schemas.microsoft.com/office/powerpoint/2010/main" val="2387731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0525A-EABA-4DB7-923D-8F2741557823}"/>
              </a:ext>
            </a:extLst>
          </p:cNvPr>
          <p:cNvSpPr>
            <a:spLocks noGrp="1"/>
          </p:cNvSpPr>
          <p:nvPr>
            <p:ph type="title"/>
          </p:nvPr>
        </p:nvSpPr>
        <p:spPr/>
        <p:txBody>
          <a:bodyPr/>
          <a:lstStyle/>
          <a:p>
            <a:r>
              <a:rPr lang="en-CA" dirty="0"/>
              <a:t>Try…catch </a:t>
            </a:r>
          </a:p>
        </p:txBody>
      </p:sp>
      <p:sp>
        <p:nvSpPr>
          <p:cNvPr id="6" name="TextBox 5">
            <a:extLst>
              <a:ext uri="{FF2B5EF4-FFF2-40B4-BE49-F238E27FC236}">
                <a16:creationId xmlns:a16="http://schemas.microsoft.com/office/drawing/2014/main" id="{375ED0E4-D98A-440F-B5C1-67009F5B367F}"/>
              </a:ext>
            </a:extLst>
          </p:cNvPr>
          <p:cNvSpPr txBox="1"/>
          <p:nvPr/>
        </p:nvSpPr>
        <p:spPr>
          <a:xfrm>
            <a:off x="379961" y="984487"/>
            <a:ext cx="6989027" cy="3662541"/>
          </a:xfrm>
          <a:prstGeom prst="rect">
            <a:avLst/>
          </a:prstGeom>
          <a:solidFill>
            <a:srgbClr val="FCE1D3"/>
          </a:solidFill>
        </p:spPr>
        <p:txBody>
          <a:bodyPr wrap="square" numCol="1" rtlCol="0">
            <a:spAutoFit/>
          </a:bodyPr>
          <a:lstStyle/>
          <a:p>
            <a:pPr algn="l"/>
            <a:r>
              <a:rPr lang="pt-BR" sz="1200" b="1" i="0" u="none" strike="noStrike" baseline="0" dirty="0">
                <a:solidFill>
                  <a:srgbClr val="9A0000"/>
                </a:solidFill>
                <a:latin typeface="+mj-lt"/>
              </a:rPr>
              <a:t>DIVE DEEPER</a:t>
            </a:r>
          </a:p>
          <a:p>
            <a:pPr algn="l"/>
            <a:endParaRPr lang="pt-BR" sz="1200" b="1" dirty="0">
              <a:solidFill>
                <a:srgbClr val="9A0000"/>
              </a:solidFill>
              <a:latin typeface="+mj-lt"/>
            </a:endParaRPr>
          </a:p>
          <a:p>
            <a:pPr algn="l"/>
            <a:r>
              <a:rPr lang="en-US" sz="1600" b="0" i="0" u="none" strike="noStrike" baseline="0" dirty="0">
                <a:latin typeface="+mj-lt"/>
              </a:rPr>
              <a:t>When the browser’s JavaScript engine encounters a runtime error, it will throw an </a:t>
            </a:r>
            <a:r>
              <a:rPr lang="en-CA" sz="1600" b="1" i="0" u="none" strike="noStrike" baseline="0" dirty="0">
                <a:solidFill>
                  <a:schemeClr val="tx1"/>
                </a:solidFill>
                <a:latin typeface="+mj-lt"/>
              </a:rPr>
              <a:t>exception</a:t>
            </a:r>
            <a:r>
              <a:rPr lang="en-CA" sz="1600" b="0" i="0" u="none" strike="noStrike" baseline="0" dirty="0">
                <a:latin typeface="+mj-lt"/>
              </a:rPr>
              <a:t>. </a:t>
            </a:r>
            <a:r>
              <a:rPr lang="en-US" sz="1600" b="0" i="0" u="none" strike="noStrike" baseline="0" dirty="0">
                <a:latin typeface="+mj-lt"/>
              </a:rPr>
              <a:t>These exceptions interrupt the regular, sequential execution of the program and can stop the JavaScript engine altogether. However, you can optionally catch these errors (and thus prevent the disruption) using the </a:t>
            </a:r>
            <a:r>
              <a:rPr lang="en-US" sz="1600" b="1" i="0" u="none" strike="noStrike" baseline="0" dirty="0">
                <a:solidFill>
                  <a:schemeClr val="tx1"/>
                </a:solidFill>
                <a:latin typeface="+mj-lt"/>
              </a:rPr>
              <a:t>try . . . catch block </a:t>
            </a:r>
            <a:r>
              <a:rPr lang="en-US" sz="1600" b="0" i="0" u="none" strike="noStrike" baseline="0" dirty="0">
                <a:latin typeface="+mj-lt"/>
              </a:rPr>
              <a:t>as </a:t>
            </a:r>
            <a:r>
              <a:rPr lang="en-CA" sz="1600" b="0" i="0" u="none" strike="noStrike" baseline="0" dirty="0">
                <a:latin typeface="+mj-lt"/>
              </a:rPr>
              <a:t>shown below.</a:t>
            </a:r>
          </a:p>
          <a:p>
            <a:pPr algn="l"/>
            <a:r>
              <a:rPr lang="en-CA" sz="1600" b="0" i="0" u="none" strike="noStrike" baseline="0" dirty="0">
                <a:solidFill>
                  <a:srgbClr val="9A0000"/>
                </a:solidFill>
                <a:latin typeface="Calibri" panose="020F0502020204030204" pitchFamily="34" charset="0"/>
                <a:cs typeface="Calibri" panose="020F0502020204030204" pitchFamily="34" charset="0"/>
              </a:rPr>
              <a:t>try </a:t>
            </a:r>
            <a:r>
              <a:rPr lang="en-CA" sz="1600" b="0" i="0" u="none" strike="noStrike" baseline="0" dirty="0">
                <a:latin typeface="Calibri" panose="020F0502020204030204" pitchFamily="34" charset="0"/>
                <a:cs typeface="Calibri" panose="020F0502020204030204" pitchFamily="34" charset="0"/>
              </a:rPr>
              <a:t>{</a:t>
            </a:r>
          </a:p>
          <a:p>
            <a:pPr algn="l"/>
            <a:r>
              <a:rPr lang="en-CA" sz="1600" b="0" i="0" u="none" strike="noStrike" baseline="0" dirty="0" err="1">
                <a:latin typeface="Calibri" panose="020F0502020204030204" pitchFamily="34" charset="0"/>
                <a:cs typeface="Calibri" panose="020F0502020204030204" pitchFamily="34" charset="0"/>
              </a:rPr>
              <a:t>nonexistantfunction</a:t>
            </a:r>
            <a:r>
              <a:rPr lang="en-CA" sz="1600" b="0" i="0" u="none" strike="noStrike" baseline="0" dirty="0">
                <a:latin typeface="Calibri" panose="020F0502020204030204" pitchFamily="34" charset="0"/>
                <a:cs typeface="Calibri" panose="020F0502020204030204" pitchFamily="34" charset="0"/>
              </a:rPr>
              <a:t>("hello");</a:t>
            </a:r>
          </a:p>
          <a:p>
            <a:pPr algn="l"/>
            <a:r>
              <a:rPr lang="en-CA" sz="1600" b="0" i="0" u="none" strike="noStrike" baseline="0" dirty="0">
                <a:latin typeface="Calibri" panose="020F0502020204030204" pitchFamily="34" charset="0"/>
                <a:cs typeface="Calibri" panose="020F0502020204030204" pitchFamily="34" charset="0"/>
              </a:rPr>
              <a:t>}</a:t>
            </a:r>
          </a:p>
          <a:p>
            <a:pPr algn="l"/>
            <a:r>
              <a:rPr lang="en-CA" sz="1600" b="0" i="0" u="none" strike="noStrike" baseline="0" dirty="0">
                <a:solidFill>
                  <a:srgbClr val="9A0000"/>
                </a:solidFill>
                <a:latin typeface="Calibri" panose="020F0502020204030204" pitchFamily="34" charset="0"/>
                <a:cs typeface="Calibri" panose="020F0502020204030204" pitchFamily="34" charset="0"/>
              </a:rPr>
              <a:t>catch</a:t>
            </a:r>
            <a:r>
              <a:rPr lang="en-CA" sz="1600" b="0" i="0" u="none" strike="noStrike" baseline="0" dirty="0">
                <a:latin typeface="Calibri" panose="020F0502020204030204" pitchFamily="34" charset="0"/>
                <a:cs typeface="Calibri" panose="020F0502020204030204" pitchFamily="34" charset="0"/>
              </a:rPr>
              <a:t>(err) {</a:t>
            </a:r>
          </a:p>
          <a:p>
            <a:pPr algn="l"/>
            <a:r>
              <a:rPr lang="en-US" sz="1600" b="0" i="0" u="none" strike="noStrike" baseline="0" dirty="0">
                <a:latin typeface="Calibri" panose="020F0502020204030204" pitchFamily="34" charset="0"/>
                <a:cs typeface="Calibri" panose="020F0502020204030204" pitchFamily="34" charset="0"/>
              </a:rPr>
              <a:t>alert ("An exception was caught:" + err);</a:t>
            </a:r>
          </a:p>
          <a:p>
            <a:pPr algn="l"/>
            <a:r>
              <a:rPr lang="en-CA" sz="1600" b="0" i="0" u="none" strike="noStrike" baseline="0" dirty="0">
                <a:latin typeface="Calibri" panose="020F0502020204030204" pitchFamily="34" charset="0"/>
                <a:cs typeface="Calibri" panose="020F0502020204030204" pitchFamily="34" charset="0"/>
              </a:rPr>
              <a:t>}</a:t>
            </a:r>
          </a:p>
          <a:p>
            <a:pPr algn="l"/>
            <a:endParaRPr lang="en-CA" sz="1600" b="0" i="0" u="none" strike="noStrike" baseline="0" dirty="0">
              <a:solidFill>
                <a:srgbClr val="000000"/>
              </a:solidFill>
              <a:latin typeface="Calibri" panose="020F0502020204030204" pitchFamily="34" charset="0"/>
              <a:cs typeface="Calibri" panose="020F0502020204030204" pitchFamily="34" charset="0"/>
            </a:endParaRPr>
          </a:p>
          <a:p>
            <a:pPr algn="l"/>
            <a:r>
              <a:rPr lang="en-US" sz="1600" b="0" i="0" u="none" strike="noStrike" baseline="0" dirty="0">
                <a:solidFill>
                  <a:srgbClr val="000000"/>
                </a:solidFill>
                <a:latin typeface="+mj-lt"/>
              </a:rPr>
              <a:t>try...catch can also be used to your own error messages. </a:t>
            </a:r>
            <a:endParaRPr lang="en-US" sz="1200" b="0" i="0" u="none" strike="noStrike" baseline="0"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EC5EDFA-3C78-452A-A6FB-68FB244A7A3C}"/>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flipH="1">
            <a:off x="7349110" y="984487"/>
            <a:ext cx="1481295" cy="3662541"/>
          </a:xfrm>
          <a:prstGeom prst="rect">
            <a:avLst/>
          </a:prstGeom>
        </p:spPr>
      </p:pic>
      <p:sp>
        <p:nvSpPr>
          <p:cNvPr id="4" name="TextBox 3">
            <a:extLst>
              <a:ext uri="{FF2B5EF4-FFF2-40B4-BE49-F238E27FC236}">
                <a16:creationId xmlns:a16="http://schemas.microsoft.com/office/drawing/2014/main" id="{2426C3B1-9A2B-271C-C030-F0C393AFDC85}"/>
              </a:ext>
            </a:extLst>
          </p:cNvPr>
          <p:cNvSpPr txBox="1"/>
          <p:nvPr/>
        </p:nvSpPr>
        <p:spPr>
          <a:xfrm>
            <a:off x="2761268" y="4702552"/>
            <a:ext cx="5925532"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dirty="0"/>
              <a:t>Source code: chapter04/01_exceptions</a:t>
            </a:r>
            <a:endParaRPr lang="en-GB" dirty="0"/>
          </a:p>
        </p:txBody>
      </p:sp>
    </p:spTree>
    <p:extLst>
      <p:ext uri="{BB962C8B-B14F-4D97-AF65-F5344CB8AC3E}">
        <p14:creationId xmlns:p14="http://schemas.microsoft.com/office/powerpoint/2010/main" val="2668238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17AD-A51E-44A1-8FF8-802EC6DEFB36}"/>
              </a:ext>
            </a:extLst>
          </p:cNvPr>
          <p:cNvSpPr>
            <a:spLocks noGrp="1"/>
          </p:cNvSpPr>
          <p:nvPr>
            <p:ph type="title"/>
          </p:nvPr>
        </p:nvSpPr>
        <p:spPr/>
        <p:txBody>
          <a:bodyPr/>
          <a:lstStyle/>
          <a:p>
            <a:r>
              <a:rPr lang="en-CA" dirty="0"/>
              <a:t>Arrays</a:t>
            </a:r>
          </a:p>
        </p:txBody>
      </p:sp>
      <p:sp>
        <p:nvSpPr>
          <p:cNvPr id="3" name="Text Placeholder 2">
            <a:extLst>
              <a:ext uri="{FF2B5EF4-FFF2-40B4-BE49-F238E27FC236}">
                <a16:creationId xmlns:a16="http://schemas.microsoft.com/office/drawing/2014/main" id="{CE80502E-DD78-4535-99E8-683109CDF111}"/>
              </a:ext>
            </a:extLst>
          </p:cNvPr>
          <p:cNvSpPr>
            <a:spLocks noGrp="1"/>
          </p:cNvSpPr>
          <p:nvPr>
            <p:ph type="body" idx="1"/>
          </p:nvPr>
        </p:nvSpPr>
        <p:spPr/>
        <p:txBody>
          <a:bodyPr/>
          <a:lstStyle/>
          <a:p>
            <a:pPr marL="114300" indent="0">
              <a:buNone/>
            </a:pPr>
            <a:r>
              <a:rPr lang="en-US" sz="1800" b="1" i="0" u="none" strike="noStrike" baseline="0" dirty="0">
                <a:solidFill>
                  <a:srgbClr val="009A9A"/>
                </a:solidFill>
                <a:latin typeface="+mj-lt"/>
              </a:rPr>
              <a:t>Arrays </a:t>
            </a:r>
            <a:r>
              <a:rPr lang="en-US" sz="1800" b="0" i="0" u="none" strike="noStrike" baseline="0" dirty="0">
                <a:solidFill>
                  <a:srgbClr val="000000"/>
                </a:solidFill>
                <a:latin typeface="+mj-lt"/>
              </a:rPr>
              <a:t>are one of the most commonly used data structures in programming.</a:t>
            </a:r>
          </a:p>
          <a:p>
            <a:pPr marL="114300" indent="0" algn="l">
              <a:buNone/>
            </a:pPr>
            <a:r>
              <a:rPr lang="en-US" sz="1800" b="0" i="0" u="none" strike="noStrike" baseline="0" dirty="0">
                <a:latin typeface="+mj-lt"/>
              </a:rPr>
              <a:t>JavaScript provides two main ways to define an array. </a:t>
            </a:r>
          </a:p>
          <a:p>
            <a:pPr marL="114300" indent="0" algn="l">
              <a:buNone/>
            </a:pPr>
            <a:r>
              <a:rPr lang="en-US" sz="1800" dirty="0">
                <a:solidFill>
                  <a:schemeClr val="tx1"/>
                </a:solidFill>
                <a:latin typeface="+mj-lt"/>
              </a:rPr>
              <a:t>First approach is </a:t>
            </a:r>
            <a:r>
              <a:rPr lang="en-US" sz="1800" b="1" dirty="0">
                <a:solidFill>
                  <a:srgbClr val="009A9A"/>
                </a:solidFill>
                <a:latin typeface="+mj-lt"/>
              </a:rPr>
              <a:t>A</a:t>
            </a:r>
            <a:r>
              <a:rPr lang="en-US" sz="1800" b="1" i="0" u="none" strike="noStrike" baseline="0" dirty="0">
                <a:solidFill>
                  <a:srgbClr val="009A9A"/>
                </a:solidFill>
                <a:latin typeface="+mj-lt"/>
              </a:rPr>
              <a:t>rray literal notation</a:t>
            </a:r>
            <a:r>
              <a:rPr lang="en-US" sz="1800" b="0" i="0" u="none" strike="noStrike" baseline="0" dirty="0">
                <a:solidFill>
                  <a:srgbClr val="000000"/>
                </a:solidFill>
                <a:latin typeface="+mj-lt"/>
              </a:rPr>
              <a:t>, which has the following syntax:</a:t>
            </a:r>
          </a:p>
          <a:p>
            <a:pPr algn="l"/>
            <a:r>
              <a:rPr lang="en-CA" sz="1800" b="0" i="0" u="none" strike="noStrike" baseline="0" dirty="0">
                <a:solidFill>
                  <a:srgbClr val="000000"/>
                </a:solidFill>
                <a:latin typeface="Calibri" panose="020F0502020204030204" pitchFamily="34" charset="0"/>
                <a:cs typeface="Calibri" panose="020F0502020204030204" pitchFamily="34" charset="0"/>
              </a:rPr>
              <a:t>const name = [</a:t>
            </a:r>
            <a:r>
              <a:rPr lang="en-CA" sz="1800" b="0" i="1" u="none" strike="noStrike" baseline="0" dirty="0">
                <a:solidFill>
                  <a:srgbClr val="00A6A6"/>
                </a:solidFill>
                <a:latin typeface="Calibri" panose="020F0502020204030204" pitchFamily="34" charset="0"/>
                <a:cs typeface="Calibri" panose="020F0502020204030204" pitchFamily="34" charset="0"/>
              </a:rPr>
              <a:t>value1</a:t>
            </a:r>
            <a:r>
              <a:rPr lang="en-CA" sz="1800" b="0" i="0" u="none" strike="noStrike" baseline="0" dirty="0">
                <a:solidFill>
                  <a:srgbClr val="000000"/>
                </a:solidFill>
                <a:latin typeface="Calibri" panose="020F0502020204030204" pitchFamily="34" charset="0"/>
                <a:cs typeface="Calibri" panose="020F0502020204030204" pitchFamily="34" charset="0"/>
              </a:rPr>
              <a:t>, </a:t>
            </a:r>
            <a:r>
              <a:rPr lang="en-CA" sz="1800" b="0" i="1" u="none" strike="noStrike" baseline="0" dirty="0">
                <a:solidFill>
                  <a:srgbClr val="00A6A6"/>
                </a:solidFill>
                <a:latin typeface="Calibri" panose="020F0502020204030204" pitchFamily="34" charset="0"/>
                <a:cs typeface="Calibri" panose="020F0502020204030204" pitchFamily="34" charset="0"/>
              </a:rPr>
              <a:t>value2</a:t>
            </a:r>
            <a:r>
              <a:rPr lang="en-CA" sz="1800" b="0" i="0" u="none" strike="noStrike" baseline="0" dirty="0">
                <a:solidFill>
                  <a:srgbClr val="000000"/>
                </a:solidFill>
                <a:latin typeface="Calibri" panose="020F0502020204030204" pitchFamily="34" charset="0"/>
                <a:cs typeface="Calibri" panose="020F0502020204030204" pitchFamily="34" charset="0"/>
              </a:rPr>
              <a:t>, ... ];</a:t>
            </a:r>
          </a:p>
          <a:p>
            <a:pPr marL="114300" indent="0" algn="l">
              <a:buNone/>
            </a:pPr>
            <a:r>
              <a:rPr lang="en-US" sz="1800" b="0" i="0" u="none" strike="noStrike" baseline="0" dirty="0">
                <a:solidFill>
                  <a:srgbClr val="000000"/>
                </a:solidFill>
                <a:latin typeface="+mj-lt"/>
              </a:rPr>
              <a:t>The second approach is to use the Array() constructor:</a:t>
            </a:r>
          </a:p>
          <a:p>
            <a:pPr algn="l"/>
            <a:r>
              <a:rPr lang="en-US" sz="1800" b="0" i="0" u="none" strike="noStrike" baseline="0" dirty="0">
                <a:solidFill>
                  <a:srgbClr val="000000"/>
                </a:solidFill>
                <a:latin typeface="Calibri" panose="020F0502020204030204" pitchFamily="34" charset="0"/>
                <a:cs typeface="Calibri" panose="020F0502020204030204" pitchFamily="34" charset="0"/>
              </a:rPr>
              <a:t>const name = new Array(</a:t>
            </a:r>
            <a:r>
              <a:rPr lang="en-US" sz="1800" b="0" i="1" u="none" strike="noStrike" baseline="0" dirty="0">
                <a:solidFill>
                  <a:srgbClr val="00A6A6"/>
                </a:solidFill>
                <a:latin typeface="Calibri" panose="020F0502020204030204" pitchFamily="34" charset="0"/>
                <a:cs typeface="Calibri" panose="020F0502020204030204" pitchFamily="34" charset="0"/>
              </a:rPr>
              <a:t>value1</a:t>
            </a:r>
            <a:r>
              <a:rPr lang="en-US" sz="1800" b="0" i="0" u="none" strike="noStrike" baseline="0" dirty="0">
                <a:solidFill>
                  <a:srgbClr val="000000"/>
                </a:solidFill>
                <a:latin typeface="Calibri" panose="020F0502020204030204" pitchFamily="34" charset="0"/>
                <a:cs typeface="Calibri" panose="020F0502020204030204" pitchFamily="34" charset="0"/>
              </a:rPr>
              <a:t>, </a:t>
            </a:r>
            <a:r>
              <a:rPr lang="en-US" sz="1800" b="0" i="1" u="none" strike="noStrike" baseline="0" dirty="0">
                <a:solidFill>
                  <a:srgbClr val="00A6A6"/>
                </a:solidFill>
                <a:latin typeface="Calibri" panose="020F0502020204030204" pitchFamily="34" charset="0"/>
                <a:cs typeface="Calibri" panose="020F0502020204030204" pitchFamily="34" charset="0"/>
              </a:rPr>
              <a:t>value2</a:t>
            </a:r>
            <a:r>
              <a:rPr lang="en-US" sz="1800" b="0" i="0" u="none" strike="noStrike" baseline="0" dirty="0">
                <a:solidFill>
                  <a:srgbClr val="000000"/>
                </a:solidFill>
                <a:latin typeface="Calibri" panose="020F0502020204030204" pitchFamily="34" charset="0"/>
                <a:cs typeface="Calibri" panose="020F0502020204030204" pitchFamily="34" charset="0"/>
              </a:rPr>
              <a:t>, ... );</a:t>
            </a:r>
            <a:endParaRPr lang="en-CA"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84479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27989-7546-4FCA-9C12-52047E15B66A}"/>
              </a:ext>
            </a:extLst>
          </p:cNvPr>
          <p:cNvSpPr>
            <a:spLocks noGrp="1"/>
          </p:cNvSpPr>
          <p:nvPr>
            <p:ph type="title"/>
          </p:nvPr>
        </p:nvSpPr>
        <p:spPr/>
        <p:txBody>
          <a:bodyPr/>
          <a:lstStyle/>
          <a:p>
            <a:r>
              <a:rPr lang="en-US" dirty="0"/>
              <a:t>Array example</a:t>
            </a:r>
            <a:endParaRPr lang="en-CA" dirty="0"/>
          </a:p>
        </p:txBody>
      </p:sp>
      <p:sp>
        <p:nvSpPr>
          <p:cNvPr id="4" name="TextBox 3" descr="LISTING 4.2 Embedded styles example">
            <a:extLst>
              <a:ext uri="{FF2B5EF4-FFF2-40B4-BE49-F238E27FC236}">
                <a16:creationId xmlns:a16="http://schemas.microsoft.com/office/drawing/2014/main" id="{6E7EF814-02C8-48A9-81FD-A7B9636A5A4A}"/>
              </a:ext>
            </a:extLst>
          </p:cNvPr>
          <p:cNvSpPr txBox="1"/>
          <p:nvPr/>
        </p:nvSpPr>
        <p:spPr>
          <a:xfrm>
            <a:off x="466412" y="984487"/>
            <a:ext cx="4114801" cy="3352078"/>
          </a:xfrm>
          <a:prstGeom prst="rect">
            <a:avLst/>
          </a:prstGeom>
          <a:solidFill>
            <a:srgbClr val="E6F0F5"/>
          </a:solidFill>
        </p:spPr>
        <p:txBody>
          <a:bodyPr wrap="square" numCol="1" rtlCol="0">
            <a:noAutofit/>
          </a:bodyPr>
          <a:lstStyle/>
          <a:p>
            <a:pPr algn="l"/>
            <a:r>
              <a:rPr lang="en-US" b="0" i="0" u="none" strike="noStrike" baseline="0" dirty="0">
                <a:solidFill>
                  <a:srgbClr val="000000"/>
                </a:solidFill>
                <a:latin typeface="Calibri" panose="020F0502020204030204" pitchFamily="34" charset="0"/>
                <a:cs typeface="Calibri" panose="020F0502020204030204" pitchFamily="34" charset="0"/>
              </a:rPr>
              <a:t>const years = [1855, 1648, 1420];</a:t>
            </a:r>
          </a:p>
          <a:p>
            <a:pPr algn="l"/>
            <a:endParaRPr lang="en-CA" b="0" i="0" u="none" strike="noStrike" baseline="0" dirty="0">
              <a:solidFill>
                <a:srgbClr val="000000"/>
              </a:solidFill>
              <a:latin typeface="Calibri" panose="020F0502020204030204" pitchFamily="34" charset="0"/>
              <a:cs typeface="Calibri" panose="020F0502020204030204" pitchFamily="34" charset="0"/>
            </a:endParaRPr>
          </a:p>
          <a:p>
            <a:pPr algn="l"/>
            <a:endParaRPr lang="en-CA" dirty="0">
              <a:latin typeface="Calibri" panose="020F0502020204030204" pitchFamily="34" charset="0"/>
              <a:cs typeface="Calibri" panose="020F0502020204030204" pitchFamily="34" charset="0"/>
            </a:endParaRPr>
          </a:p>
          <a:p>
            <a:pPr algn="l"/>
            <a:r>
              <a:rPr lang="en-CA" b="0" i="0" u="none" strike="noStrike" baseline="0" dirty="0">
                <a:solidFill>
                  <a:srgbClr val="000000"/>
                </a:solidFill>
                <a:latin typeface="Calibri" panose="020F0502020204030204" pitchFamily="34" charset="0"/>
                <a:cs typeface="Calibri" panose="020F0502020204030204" pitchFamily="34" charset="0"/>
              </a:rPr>
              <a:t>const countries = [“KSA", “Italy",</a:t>
            </a:r>
          </a:p>
          <a:p>
            <a:pPr algn="l"/>
            <a:r>
              <a:rPr lang="en-CA" b="0" i="0" u="none" strike="noStrike" baseline="0" dirty="0">
                <a:solidFill>
                  <a:srgbClr val="000000"/>
                </a:solidFill>
                <a:latin typeface="Calibri" panose="020F0502020204030204" pitchFamily="34" charset="0"/>
                <a:cs typeface="Calibri" panose="020F0502020204030204" pitchFamily="34" charset="0"/>
              </a:rPr>
              <a:t>"Germany", "Nigeria",</a:t>
            </a:r>
          </a:p>
          <a:p>
            <a:pPr algn="l"/>
            <a:r>
              <a:rPr lang="en-CA" b="0" i="0" u="none" strike="noStrike" baseline="0" dirty="0">
                <a:solidFill>
                  <a:srgbClr val="000000"/>
                </a:solidFill>
                <a:latin typeface="Calibri" panose="020F0502020204030204" pitchFamily="34" charset="0"/>
                <a:cs typeface="Calibri" panose="020F0502020204030204" pitchFamily="34" charset="0"/>
              </a:rPr>
              <a:t>“Vietnam", “Mali"];</a:t>
            </a:r>
          </a:p>
          <a:p>
            <a:pPr algn="l"/>
            <a:endParaRPr lang="en-US" b="0" i="1" u="none" strike="noStrike" baseline="0" dirty="0">
              <a:solidFill>
                <a:srgbClr val="00A6A6"/>
              </a:solidFill>
              <a:latin typeface="Calibri" panose="020F0502020204030204" pitchFamily="34" charset="0"/>
              <a:cs typeface="Calibri" panose="020F0502020204030204" pitchFamily="34" charset="0"/>
            </a:endParaRPr>
          </a:p>
          <a:p>
            <a:pPr algn="l"/>
            <a:r>
              <a:rPr lang="en-US" b="0" i="1" u="none" strike="noStrike" baseline="0" dirty="0">
                <a:solidFill>
                  <a:srgbClr val="002060"/>
                </a:solidFill>
                <a:latin typeface="Calibri" panose="020F0502020204030204" pitchFamily="34" charset="0"/>
                <a:cs typeface="Calibri" panose="020F0502020204030204" pitchFamily="34" charset="0"/>
              </a:rPr>
              <a:t>// arrays can also be multi-dimensional ... notice the commas!</a:t>
            </a:r>
          </a:p>
          <a:p>
            <a:pPr algn="l"/>
            <a:r>
              <a:rPr lang="en-CA" b="0" i="0" u="none" strike="noStrike" baseline="0" dirty="0">
                <a:solidFill>
                  <a:srgbClr val="000000"/>
                </a:solidFill>
                <a:latin typeface="Calibri" panose="020F0502020204030204" pitchFamily="34" charset="0"/>
                <a:cs typeface="Calibri" panose="020F0502020204030204" pitchFamily="34" charset="0"/>
              </a:rPr>
              <a:t>const </a:t>
            </a:r>
            <a:r>
              <a:rPr lang="en-CA" b="0" i="0" u="none" strike="noStrike" baseline="0" dirty="0" err="1">
                <a:solidFill>
                  <a:srgbClr val="000000"/>
                </a:solidFill>
                <a:latin typeface="Calibri" panose="020F0502020204030204" pitchFamily="34" charset="0"/>
                <a:cs typeface="Calibri" panose="020F0502020204030204" pitchFamily="34" charset="0"/>
              </a:rPr>
              <a:t>twoWeeks</a:t>
            </a:r>
            <a:r>
              <a:rPr lang="en-CA" b="0" i="0" u="none" strike="noStrike" baseline="0" dirty="0">
                <a:solidFill>
                  <a:srgbClr val="000000"/>
                </a:solidFill>
                <a:latin typeface="Calibri" panose="020F0502020204030204" pitchFamily="34" charset="0"/>
                <a:cs typeface="Calibri" panose="020F0502020204030204" pitchFamily="34" charset="0"/>
              </a:rPr>
              <a:t> = [</a:t>
            </a:r>
          </a:p>
          <a:p>
            <a:pPr algn="l"/>
            <a:r>
              <a:rPr lang="en-US" b="0" i="0" u="none" strike="noStrike" baseline="0" dirty="0">
                <a:solidFill>
                  <a:srgbClr val="000000"/>
                </a:solidFill>
                <a:latin typeface="Calibri" panose="020F0502020204030204" pitchFamily="34" charset="0"/>
                <a:cs typeface="Calibri" panose="020F0502020204030204" pitchFamily="34" charset="0"/>
              </a:rPr>
              <a:t>["</a:t>
            </a:r>
            <a:r>
              <a:rPr lang="en-US" b="0" i="0" u="none" strike="noStrike" baseline="0" dirty="0" err="1">
                <a:solidFill>
                  <a:srgbClr val="000000"/>
                </a:solidFill>
                <a:latin typeface="Calibri" panose="020F0502020204030204" pitchFamily="34" charset="0"/>
                <a:cs typeface="Calibri" panose="020F0502020204030204" pitchFamily="34" charset="0"/>
              </a:rPr>
              <a:t>Mon","Tue","Wed","Thu","Fri</a:t>
            </a:r>
            <a:r>
              <a:rPr lang="en-US" b="0" i="0" u="none" strike="noStrike" baseline="0" dirty="0">
                <a:solidFill>
                  <a:srgbClr val="000000"/>
                </a:solidFill>
                <a:latin typeface="Calibri" panose="020F0502020204030204" pitchFamily="34" charset="0"/>
                <a:cs typeface="Calibri" panose="020F0502020204030204" pitchFamily="34" charset="0"/>
              </a:rPr>
              <a:t>"],</a:t>
            </a:r>
          </a:p>
          <a:p>
            <a:pPr algn="l"/>
            <a:r>
              <a:rPr lang="en-US" b="0" i="0" u="none" strike="noStrike" baseline="0" dirty="0">
                <a:solidFill>
                  <a:srgbClr val="000000"/>
                </a:solidFill>
                <a:latin typeface="Calibri" panose="020F0502020204030204" pitchFamily="34" charset="0"/>
                <a:cs typeface="Calibri" panose="020F0502020204030204" pitchFamily="34" charset="0"/>
              </a:rPr>
              <a:t>["</a:t>
            </a:r>
            <a:r>
              <a:rPr lang="en-US" b="0" i="0" u="none" strike="noStrike" baseline="0" dirty="0" err="1">
                <a:solidFill>
                  <a:srgbClr val="000000"/>
                </a:solidFill>
                <a:latin typeface="Calibri" panose="020F0502020204030204" pitchFamily="34" charset="0"/>
                <a:cs typeface="Calibri" panose="020F0502020204030204" pitchFamily="34" charset="0"/>
              </a:rPr>
              <a:t>Mon","Tue","Wed","Thu","Fri</a:t>
            </a:r>
            <a:r>
              <a:rPr lang="en-US" b="0" i="0" u="none" strike="noStrike" baseline="0" dirty="0">
                <a:solidFill>
                  <a:srgbClr val="000000"/>
                </a:solidFill>
                <a:latin typeface="Calibri" panose="020F0502020204030204" pitchFamily="34" charset="0"/>
                <a:cs typeface="Calibri" panose="020F0502020204030204" pitchFamily="34" charset="0"/>
              </a:rPr>
              <a:t>"]</a:t>
            </a:r>
          </a:p>
          <a:p>
            <a:pPr algn="l"/>
            <a:r>
              <a:rPr lang="en-CA" b="0" i="0" u="none" strike="noStrike" baseline="0" dirty="0">
                <a:solidFill>
                  <a:srgbClr val="000000"/>
                </a:solidFill>
                <a:latin typeface="Calibri" panose="020F0502020204030204" pitchFamily="34" charset="0"/>
                <a:cs typeface="Calibri" panose="020F0502020204030204" pitchFamily="34" charset="0"/>
              </a:rPr>
              <a:t>];</a:t>
            </a:r>
          </a:p>
          <a:p>
            <a:pPr algn="l"/>
            <a:r>
              <a:rPr lang="en-US" b="0" i="1" u="none" strike="noStrike" baseline="0" dirty="0">
                <a:solidFill>
                  <a:srgbClr val="002060"/>
                </a:solidFill>
                <a:latin typeface="Calibri" panose="020F0502020204030204" pitchFamily="34" charset="0"/>
                <a:cs typeface="Calibri" panose="020F0502020204030204" pitchFamily="34" charset="0"/>
              </a:rPr>
              <a:t>// JavaScript arrays can contain different data types</a:t>
            </a:r>
          </a:p>
          <a:p>
            <a:pPr algn="l"/>
            <a:r>
              <a:rPr lang="en-CA" b="0" i="0" u="none" strike="noStrike" baseline="0" dirty="0">
                <a:solidFill>
                  <a:srgbClr val="000000"/>
                </a:solidFill>
                <a:latin typeface="Calibri" panose="020F0502020204030204" pitchFamily="34" charset="0"/>
                <a:cs typeface="Calibri" panose="020F0502020204030204" pitchFamily="34" charset="0"/>
              </a:rPr>
              <a:t>const mess = [53, "Canada", true, 1420];</a:t>
            </a:r>
            <a:endParaRPr lang="en-CA" sz="700" b="0" i="0" u="none" strike="noStrike" baseline="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0924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70B9F-5E04-4092-8FB7-2E6D21D18291}"/>
              </a:ext>
            </a:extLst>
          </p:cNvPr>
          <p:cNvSpPr>
            <a:spLocks noGrp="1"/>
          </p:cNvSpPr>
          <p:nvPr>
            <p:ph type="title"/>
          </p:nvPr>
        </p:nvSpPr>
        <p:spPr/>
        <p:txBody>
          <a:bodyPr/>
          <a:lstStyle/>
          <a:p>
            <a:r>
              <a:rPr lang="en-US" dirty="0"/>
              <a:t>Iterating an array using for . . . of</a:t>
            </a:r>
            <a:endParaRPr lang="en-CA" dirty="0"/>
          </a:p>
        </p:txBody>
      </p:sp>
      <p:sp>
        <p:nvSpPr>
          <p:cNvPr id="3" name="Text Placeholder 2">
            <a:extLst>
              <a:ext uri="{FF2B5EF4-FFF2-40B4-BE49-F238E27FC236}">
                <a16:creationId xmlns:a16="http://schemas.microsoft.com/office/drawing/2014/main" id="{71F99997-0C4E-455C-A1BB-E63AA4C4C95C}"/>
              </a:ext>
            </a:extLst>
          </p:cNvPr>
          <p:cNvSpPr>
            <a:spLocks noGrp="1"/>
          </p:cNvSpPr>
          <p:nvPr>
            <p:ph type="body" idx="1"/>
          </p:nvPr>
        </p:nvSpPr>
        <p:spPr>
          <a:xfrm>
            <a:off x="454025" y="716815"/>
            <a:ext cx="8232775" cy="2613683"/>
          </a:xfrm>
        </p:spPr>
        <p:txBody>
          <a:bodyPr numCol="2"/>
          <a:lstStyle/>
          <a:p>
            <a:pPr marL="114300" indent="0" algn="l">
              <a:buNone/>
            </a:pPr>
            <a:r>
              <a:rPr lang="en-US" sz="1800" b="0" i="0" u="none" strike="noStrike" baseline="0" dirty="0">
                <a:solidFill>
                  <a:srgbClr val="000000"/>
                </a:solidFill>
                <a:latin typeface="+mj-lt"/>
              </a:rPr>
              <a:t>ES6 introduced an alternate way to iterate through an array, known as the for...of loop, which looks as follows.</a:t>
            </a:r>
          </a:p>
          <a:p>
            <a:pPr marL="571500" lvl="1" indent="0">
              <a:buNone/>
            </a:pPr>
            <a:r>
              <a:rPr lang="en-CA" sz="1800" b="0" i="0" u="none" strike="noStrike" baseline="0" dirty="0">
                <a:solidFill>
                  <a:srgbClr val="002060"/>
                </a:solidFill>
                <a:latin typeface="Calibri" panose="020F0502020204030204" pitchFamily="34" charset="0"/>
                <a:cs typeface="Calibri" panose="020F0502020204030204" pitchFamily="34" charset="0"/>
              </a:rPr>
              <a:t>// iterating through an array</a:t>
            </a:r>
          </a:p>
          <a:p>
            <a:pPr marL="571500" lvl="1" indent="0">
              <a:buNone/>
            </a:pPr>
            <a:r>
              <a:rPr lang="en-US" sz="1800" b="1" i="0" u="none" strike="noStrike" baseline="0" dirty="0">
                <a:solidFill>
                  <a:srgbClr val="000000"/>
                </a:solidFill>
                <a:latin typeface="Calibri" panose="020F0502020204030204" pitchFamily="34" charset="0"/>
                <a:cs typeface="Calibri" panose="020F0502020204030204" pitchFamily="34" charset="0"/>
              </a:rPr>
              <a:t>for (let </a:t>
            </a:r>
            <a:r>
              <a:rPr lang="en-US" sz="1800" b="1" i="0" u="none" strike="noStrike" baseline="0" dirty="0" err="1">
                <a:solidFill>
                  <a:srgbClr val="000000"/>
                </a:solidFill>
                <a:latin typeface="Calibri" panose="020F0502020204030204" pitchFamily="34" charset="0"/>
                <a:cs typeface="Calibri" panose="020F0502020204030204" pitchFamily="34" charset="0"/>
              </a:rPr>
              <a:t>yr</a:t>
            </a:r>
            <a:r>
              <a:rPr lang="en-US" sz="1800" b="1" i="0" u="none" strike="noStrike" baseline="0" dirty="0">
                <a:solidFill>
                  <a:srgbClr val="000000"/>
                </a:solidFill>
                <a:latin typeface="Calibri" panose="020F0502020204030204" pitchFamily="34" charset="0"/>
                <a:cs typeface="Calibri" panose="020F0502020204030204" pitchFamily="34" charset="0"/>
              </a:rPr>
              <a:t> of years) {</a:t>
            </a:r>
          </a:p>
          <a:p>
            <a:pPr marL="571500" lvl="1" indent="0">
              <a:buNone/>
            </a:pPr>
            <a:r>
              <a:rPr lang="en-CA" sz="1800" b="1" i="0" u="none" strike="noStrike" baseline="0" dirty="0">
                <a:solidFill>
                  <a:srgbClr val="000000"/>
                </a:solidFill>
                <a:latin typeface="Calibri" panose="020F0502020204030204" pitchFamily="34" charset="0"/>
                <a:cs typeface="Calibri" panose="020F0502020204030204" pitchFamily="34" charset="0"/>
              </a:rPr>
              <a:t>	console.log(</a:t>
            </a:r>
            <a:r>
              <a:rPr lang="en-CA" sz="1800" b="1" i="0" u="none" strike="noStrike" baseline="0" dirty="0" err="1">
                <a:solidFill>
                  <a:srgbClr val="000000"/>
                </a:solidFill>
                <a:latin typeface="Calibri" panose="020F0502020204030204" pitchFamily="34" charset="0"/>
                <a:cs typeface="Calibri" panose="020F0502020204030204" pitchFamily="34" charset="0"/>
              </a:rPr>
              <a:t>yr</a:t>
            </a:r>
            <a:r>
              <a:rPr lang="en-CA" sz="1800" b="1" i="0" u="none" strike="noStrike" baseline="0" dirty="0">
                <a:solidFill>
                  <a:srgbClr val="000000"/>
                </a:solidFill>
                <a:latin typeface="Calibri" panose="020F0502020204030204" pitchFamily="34" charset="0"/>
                <a:cs typeface="Calibri" panose="020F0502020204030204" pitchFamily="34" charset="0"/>
              </a:rPr>
              <a:t>);</a:t>
            </a:r>
          </a:p>
          <a:p>
            <a:pPr marL="571500" lvl="1" indent="0">
              <a:buNone/>
            </a:pPr>
            <a:r>
              <a:rPr lang="en-CA" sz="1800" b="1" i="0" u="none" strike="noStrike" baseline="0" dirty="0">
                <a:solidFill>
                  <a:srgbClr val="000000"/>
                </a:solidFill>
                <a:latin typeface="Calibri" panose="020F0502020204030204" pitchFamily="34" charset="0"/>
                <a:cs typeface="Calibri" panose="020F0502020204030204" pitchFamily="34" charset="0"/>
              </a:rPr>
              <a:t>}</a:t>
            </a:r>
          </a:p>
          <a:p>
            <a:pPr marL="571500" lvl="1" indent="0">
              <a:buNone/>
            </a:pPr>
            <a:endParaRPr lang="en-CA" sz="1800" dirty="0">
              <a:solidFill>
                <a:srgbClr val="000000"/>
              </a:solidFill>
              <a:latin typeface="Calibri" panose="020F0502020204030204" pitchFamily="34" charset="0"/>
              <a:cs typeface="Calibri" panose="020F0502020204030204" pitchFamily="34" charset="0"/>
            </a:endParaRPr>
          </a:p>
          <a:p>
            <a:pPr marL="571500" lvl="1" indent="0">
              <a:buNone/>
            </a:pPr>
            <a:r>
              <a:rPr lang="nn-NO" sz="1800" dirty="0">
                <a:solidFill>
                  <a:srgbClr val="002060"/>
                </a:solidFill>
                <a:latin typeface="Calibri" panose="020F0502020204030204" pitchFamily="34" charset="0"/>
                <a:cs typeface="Calibri" panose="020F0502020204030204" pitchFamily="34" charset="0"/>
              </a:rPr>
              <a:t>//</a:t>
            </a:r>
            <a:r>
              <a:rPr lang="en-US" sz="1800" dirty="0">
                <a:solidFill>
                  <a:srgbClr val="002060"/>
                </a:solidFill>
                <a:latin typeface="Calibri" panose="020F0502020204030204" pitchFamily="34" charset="0"/>
                <a:cs typeface="Calibri" panose="020F0502020204030204" pitchFamily="34" charset="0"/>
              </a:rPr>
              <a:t>functionally equivalent to</a:t>
            </a:r>
            <a:br>
              <a:rPr lang="nn-NO" sz="1800" dirty="0">
                <a:solidFill>
                  <a:srgbClr val="000000"/>
                </a:solidFill>
                <a:latin typeface="Calibri" panose="020F0502020204030204" pitchFamily="34" charset="0"/>
                <a:cs typeface="Calibri" panose="020F0502020204030204" pitchFamily="34" charset="0"/>
              </a:rPr>
            </a:br>
            <a:r>
              <a:rPr lang="nn-NO" sz="1800" dirty="0">
                <a:solidFill>
                  <a:srgbClr val="000000"/>
                </a:solidFill>
                <a:latin typeface="Calibri" panose="020F0502020204030204" pitchFamily="34" charset="0"/>
                <a:cs typeface="Calibri" panose="020F0502020204030204" pitchFamily="34" charset="0"/>
              </a:rPr>
              <a:t>for (let i = 0; i &lt; years.length; i++) {</a:t>
            </a:r>
          </a:p>
          <a:p>
            <a:pPr marL="571500" lvl="1" indent="0">
              <a:buNone/>
            </a:pPr>
            <a:r>
              <a:rPr lang="en-CA" sz="1800" dirty="0">
                <a:solidFill>
                  <a:srgbClr val="000000"/>
                </a:solidFill>
                <a:latin typeface="Calibri" panose="020F0502020204030204" pitchFamily="34" charset="0"/>
                <a:cs typeface="Calibri" panose="020F0502020204030204" pitchFamily="34" charset="0"/>
              </a:rPr>
              <a:t>	let </a:t>
            </a:r>
            <a:r>
              <a:rPr lang="en-CA" sz="1800" dirty="0" err="1">
                <a:solidFill>
                  <a:srgbClr val="000000"/>
                </a:solidFill>
                <a:latin typeface="Calibri" panose="020F0502020204030204" pitchFamily="34" charset="0"/>
                <a:cs typeface="Calibri" panose="020F0502020204030204" pitchFamily="34" charset="0"/>
              </a:rPr>
              <a:t>yr</a:t>
            </a:r>
            <a:r>
              <a:rPr lang="en-CA" sz="1800" dirty="0">
                <a:solidFill>
                  <a:srgbClr val="000000"/>
                </a:solidFill>
                <a:latin typeface="Calibri" panose="020F0502020204030204" pitchFamily="34" charset="0"/>
                <a:cs typeface="Calibri" panose="020F0502020204030204" pitchFamily="34" charset="0"/>
              </a:rPr>
              <a:t> = years[</a:t>
            </a:r>
            <a:r>
              <a:rPr lang="en-CA" sz="1800" dirty="0" err="1">
                <a:solidFill>
                  <a:srgbClr val="000000"/>
                </a:solidFill>
                <a:latin typeface="Calibri" panose="020F0502020204030204" pitchFamily="34" charset="0"/>
                <a:cs typeface="Calibri" panose="020F0502020204030204" pitchFamily="34" charset="0"/>
              </a:rPr>
              <a:t>i</a:t>
            </a:r>
            <a:r>
              <a:rPr lang="en-CA" sz="1800" dirty="0">
                <a:solidFill>
                  <a:srgbClr val="000000"/>
                </a:solidFill>
                <a:latin typeface="Calibri" panose="020F0502020204030204" pitchFamily="34" charset="0"/>
                <a:cs typeface="Calibri" panose="020F0502020204030204" pitchFamily="34" charset="0"/>
              </a:rPr>
              <a:t>];</a:t>
            </a:r>
          </a:p>
          <a:p>
            <a:pPr marL="571500" lvl="1" indent="0">
              <a:buNone/>
            </a:pPr>
            <a:r>
              <a:rPr lang="en-CA" sz="1800" dirty="0">
                <a:solidFill>
                  <a:srgbClr val="000000"/>
                </a:solidFill>
                <a:latin typeface="Calibri" panose="020F0502020204030204" pitchFamily="34" charset="0"/>
                <a:cs typeface="Calibri" panose="020F0502020204030204" pitchFamily="34" charset="0"/>
              </a:rPr>
              <a:t>	console.log(</a:t>
            </a:r>
            <a:r>
              <a:rPr lang="en-CA" sz="1800" dirty="0" err="1">
                <a:solidFill>
                  <a:srgbClr val="000000"/>
                </a:solidFill>
                <a:latin typeface="Calibri" panose="020F0502020204030204" pitchFamily="34" charset="0"/>
                <a:cs typeface="Calibri" panose="020F0502020204030204" pitchFamily="34" charset="0"/>
              </a:rPr>
              <a:t>yr</a:t>
            </a:r>
            <a:r>
              <a:rPr lang="en-CA" sz="1800" dirty="0">
                <a:solidFill>
                  <a:srgbClr val="000000"/>
                </a:solidFill>
                <a:latin typeface="Calibri" panose="020F0502020204030204" pitchFamily="34" charset="0"/>
                <a:cs typeface="Calibri" panose="020F0502020204030204" pitchFamily="34" charset="0"/>
              </a:rPr>
              <a:t>);</a:t>
            </a:r>
          </a:p>
          <a:p>
            <a:pPr marL="571500" lvl="1" indent="0">
              <a:buNone/>
            </a:pPr>
            <a:r>
              <a:rPr lang="en-CA" sz="1800" dirty="0">
                <a:solidFill>
                  <a:srgbClr val="000000"/>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7A9C5EAC-95AD-55C2-1782-95BBC603E214}"/>
              </a:ext>
            </a:extLst>
          </p:cNvPr>
          <p:cNvSpPr txBox="1"/>
          <p:nvPr/>
        </p:nvSpPr>
        <p:spPr>
          <a:xfrm>
            <a:off x="1910575" y="3193287"/>
            <a:ext cx="4572001" cy="1384995"/>
          </a:xfrm>
          <a:prstGeom prst="rect">
            <a:avLst/>
          </a:prstGeom>
          <a:noFill/>
        </p:spPr>
        <p:txBody>
          <a:bodyPr wrap="square" rtlCol="0">
            <a:spAutoFit/>
          </a:bodyPr>
          <a:lstStyle/>
          <a:p>
            <a:r>
              <a:rPr lang="en-GB" sz="1200" b="0" dirty="0">
                <a:solidFill>
                  <a:schemeClr val="tx1"/>
                </a:solidFill>
                <a:effectLst/>
                <a:latin typeface="Consolas" panose="020B0609020204030204" pitchFamily="49" charset="0"/>
              </a:rPr>
              <a:t> </a:t>
            </a:r>
            <a:r>
              <a:rPr lang="en-GB" sz="1200" b="0" dirty="0" err="1">
                <a:solidFill>
                  <a:schemeClr val="tx1"/>
                </a:solidFill>
                <a:effectLst/>
                <a:latin typeface="Consolas" panose="020B0609020204030204" pitchFamily="49" charset="0"/>
              </a:rPr>
              <a:t>const</a:t>
            </a:r>
            <a:r>
              <a:rPr lang="en-GB" sz="1200" b="0" dirty="0">
                <a:solidFill>
                  <a:schemeClr val="tx1"/>
                </a:solidFill>
                <a:effectLst/>
                <a:latin typeface="Consolas" panose="020B0609020204030204" pitchFamily="49" charset="0"/>
              </a:rPr>
              <a:t> countries = ["KSA", "Japan", "Oman"];</a:t>
            </a:r>
          </a:p>
          <a:p>
            <a:r>
              <a:rPr lang="en-GB" sz="1200" b="0" dirty="0">
                <a:solidFill>
                  <a:schemeClr val="tx1"/>
                </a:solidFill>
                <a:effectLst/>
                <a:latin typeface="Consolas" panose="020B0609020204030204" pitchFamily="49" charset="0"/>
              </a:rPr>
              <a:t>      </a:t>
            </a:r>
          </a:p>
          <a:p>
            <a:r>
              <a:rPr lang="en-GB" sz="1200" b="0" dirty="0">
                <a:solidFill>
                  <a:schemeClr val="tx1"/>
                </a:solidFill>
                <a:effectLst/>
                <a:latin typeface="Consolas" panose="020B0609020204030204" pitchFamily="49" charset="0"/>
              </a:rPr>
              <a:t> </a:t>
            </a:r>
            <a:r>
              <a:rPr lang="en-GB" sz="1200" b="0" dirty="0" err="1">
                <a:solidFill>
                  <a:schemeClr val="tx1"/>
                </a:solidFill>
                <a:effectLst/>
                <a:latin typeface="Consolas" panose="020B0609020204030204" pitchFamily="49" charset="0"/>
              </a:rPr>
              <a:t>document.write</a:t>
            </a:r>
            <a:r>
              <a:rPr lang="en-GB" sz="1200" b="0" dirty="0">
                <a:solidFill>
                  <a:schemeClr val="tx1"/>
                </a:solidFill>
                <a:effectLst/>
                <a:latin typeface="Consolas" panose="020B0609020204030204" pitchFamily="49" charset="0"/>
              </a:rPr>
              <a:t>('&lt;table&gt;&lt;tr&gt;&lt;</a:t>
            </a:r>
            <a:r>
              <a:rPr lang="en-GB" sz="1200" b="0" dirty="0" err="1">
                <a:solidFill>
                  <a:schemeClr val="tx1"/>
                </a:solidFill>
                <a:effectLst/>
                <a:latin typeface="Consolas" panose="020B0609020204030204" pitchFamily="49" charset="0"/>
              </a:rPr>
              <a:t>th</a:t>
            </a:r>
            <a:r>
              <a:rPr lang="en-GB" sz="1200" b="0" dirty="0">
                <a:solidFill>
                  <a:schemeClr val="tx1"/>
                </a:solidFill>
                <a:effectLst/>
                <a:latin typeface="Consolas" panose="020B0609020204030204" pitchFamily="49" charset="0"/>
              </a:rPr>
              <a:t>&gt;Country&lt;/</a:t>
            </a:r>
            <a:r>
              <a:rPr lang="en-GB" sz="1200" b="0" dirty="0" err="1">
                <a:solidFill>
                  <a:schemeClr val="tx1"/>
                </a:solidFill>
                <a:effectLst/>
                <a:latin typeface="Consolas" panose="020B0609020204030204" pitchFamily="49" charset="0"/>
              </a:rPr>
              <a:t>th</a:t>
            </a:r>
            <a:r>
              <a:rPr lang="en-GB" sz="1200" b="0" dirty="0">
                <a:solidFill>
                  <a:schemeClr val="tx1"/>
                </a:solidFill>
                <a:effectLst/>
                <a:latin typeface="Consolas" panose="020B0609020204030204" pitchFamily="49" charset="0"/>
              </a:rPr>
              <a:t>&gt;&lt;/tr&gt;');</a:t>
            </a:r>
          </a:p>
          <a:p>
            <a:r>
              <a:rPr lang="en-GB" sz="1200" b="0" dirty="0">
                <a:solidFill>
                  <a:schemeClr val="tx1"/>
                </a:solidFill>
                <a:effectLst/>
                <a:latin typeface="Consolas" panose="020B0609020204030204" pitchFamily="49" charset="0"/>
              </a:rPr>
              <a:t> </a:t>
            </a:r>
            <a:r>
              <a:rPr lang="en-GB" sz="1200" b="0" i="1" dirty="0">
                <a:solidFill>
                  <a:schemeClr val="tx1"/>
                </a:solidFill>
                <a:effectLst/>
                <a:latin typeface="Consolas" panose="020B0609020204030204" pitchFamily="49" charset="0"/>
              </a:rPr>
              <a:t>for</a:t>
            </a:r>
            <a:r>
              <a:rPr lang="en-GB" sz="1200" b="0" dirty="0">
                <a:solidFill>
                  <a:schemeClr val="tx1"/>
                </a:solidFill>
                <a:effectLst/>
                <a:latin typeface="Consolas" panose="020B0609020204030204" pitchFamily="49" charset="0"/>
              </a:rPr>
              <a:t> ( let c of countries){</a:t>
            </a:r>
          </a:p>
          <a:p>
            <a:r>
              <a:rPr lang="en-GB" sz="1200" b="0" dirty="0">
                <a:solidFill>
                  <a:schemeClr val="tx1"/>
                </a:solidFill>
                <a:effectLst/>
                <a:latin typeface="Consolas" panose="020B0609020204030204" pitchFamily="49" charset="0"/>
              </a:rPr>
              <a:t>     </a:t>
            </a:r>
            <a:r>
              <a:rPr lang="en-GB" sz="1200" b="0" dirty="0" err="1">
                <a:solidFill>
                  <a:schemeClr val="tx1"/>
                </a:solidFill>
                <a:effectLst/>
                <a:latin typeface="Consolas" panose="020B0609020204030204" pitchFamily="49" charset="0"/>
              </a:rPr>
              <a:t>document.write</a:t>
            </a:r>
            <a:r>
              <a:rPr lang="en-GB" sz="1200" b="0" dirty="0">
                <a:solidFill>
                  <a:schemeClr val="tx1"/>
                </a:solidFill>
                <a:effectLst/>
                <a:latin typeface="Consolas" panose="020B0609020204030204" pitchFamily="49" charset="0"/>
              </a:rPr>
              <a:t>('&lt;tr&gt;&lt;td&gt;' + c + '&lt;/td&gt;&lt;tr&gt;')</a:t>
            </a:r>
          </a:p>
          <a:p>
            <a:r>
              <a:rPr lang="en-GB" sz="1200" b="0" dirty="0">
                <a:solidFill>
                  <a:schemeClr val="tx1"/>
                </a:solidFill>
                <a:effectLst/>
                <a:latin typeface="Consolas" panose="020B0609020204030204" pitchFamily="49" charset="0"/>
              </a:rPr>
              <a:t> }</a:t>
            </a:r>
          </a:p>
          <a:p>
            <a:r>
              <a:rPr lang="en-GB" sz="1200" b="0" dirty="0">
                <a:solidFill>
                  <a:schemeClr val="tx1"/>
                </a:solidFill>
                <a:effectLst/>
                <a:latin typeface="Consolas" panose="020B0609020204030204" pitchFamily="49" charset="0"/>
              </a:rPr>
              <a:t> </a:t>
            </a:r>
            <a:r>
              <a:rPr lang="en-GB" sz="1200" b="0" dirty="0" err="1">
                <a:solidFill>
                  <a:schemeClr val="tx1"/>
                </a:solidFill>
                <a:effectLst/>
                <a:latin typeface="Consolas" panose="020B0609020204030204" pitchFamily="49" charset="0"/>
              </a:rPr>
              <a:t>document.write</a:t>
            </a:r>
            <a:r>
              <a:rPr lang="en-GB" sz="1200" b="0" dirty="0">
                <a:solidFill>
                  <a:schemeClr val="tx1"/>
                </a:solidFill>
                <a:effectLst/>
                <a:latin typeface="Consolas" panose="020B0609020204030204" pitchFamily="49" charset="0"/>
              </a:rPr>
              <a:t>('&lt;/table&gt;');</a:t>
            </a:r>
          </a:p>
        </p:txBody>
      </p:sp>
    </p:spTree>
    <p:extLst>
      <p:ext uri="{BB962C8B-B14F-4D97-AF65-F5344CB8AC3E}">
        <p14:creationId xmlns:p14="http://schemas.microsoft.com/office/powerpoint/2010/main" val="939534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9078-BAF0-4703-AE32-28D71CB577A5}"/>
              </a:ext>
            </a:extLst>
          </p:cNvPr>
          <p:cNvSpPr>
            <a:spLocks noGrp="1"/>
          </p:cNvSpPr>
          <p:nvPr>
            <p:ph type="title"/>
          </p:nvPr>
        </p:nvSpPr>
        <p:spPr/>
        <p:txBody>
          <a:bodyPr/>
          <a:lstStyle/>
          <a:p>
            <a:r>
              <a:rPr lang="en-CA" dirty="0"/>
              <a:t>Array </a:t>
            </a:r>
            <a:r>
              <a:rPr lang="en-CA" dirty="0" err="1"/>
              <a:t>Destructuring</a:t>
            </a:r>
            <a:endParaRPr lang="en-CA" dirty="0"/>
          </a:p>
        </p:txBody>
      </p:sp>
      <p:sp>
        <p:nvSpPr>
          <p:cNvPr id="3" name="Text Placeholder 2">
            <a:extLst>
              <a:ext uri="{FF2B5EF4-FFF2-40B4-BE49-F238E27FC236}">
                <a16:creationId xmlns:a16="http://schemas.microsoft.com/office/drawing/2014/main" id="{6EB7F62B-3EAF-4BFB-A32A-96002225EF6B}"/>
              </a:ext>
            </a:extLst>
          </p:cNvPr>
          <p:cNvSpPr>
            <a:spLocks noGrp="1"/>
          </p:cNvSpPr>
          <p:nvPr>
            <p:ph type="body" idx="1"/>
          </p:nvPr>
        </p:nvSpPr>
        <p:spPr/>
        <p:txBody>
          <a:bodyPr/>
          <a:lstStyle/>
          <a:p>
            <a:pPr marL="114300" indent="0">
              <a:buNone/>
            </a:pPr>
            <a:r>
              <a:rPr lang="en-US" dirty="0">
                <a:latin typeface="+mj-lt"/>
              </a:rPr>
              <a:t>L</a:t>
            </a:r>
            <a:r>
              <a:rPr lang="en-US" b="0" i="0" u="none" strike="noStrike" baseline="0" dirty="0">
                <a:latin typeface="+mj-lt"/>
              </a:rPr>
              <a:t>et’s say you have the following array:</a:t>
            </a:r>
          </a:p>
          <a:p>
            <a:pPr marL="571500" lvl="1" indent="0">
              <a:buNone/>
            </a:pPr>
            <a:r>
              <a:rPr lang="en-US" b="0" i="0" u="none" strike="noStrike" baseline="0" dirty="0">
                <a:latin typeface="Calibri" panose="020F0502020204030204" pitchFamily="34" charset="0"/>
                <a:cs typeface="Calibri" panose="020F0502020204030204" pitchFamily="34" charset="0"/>
              </a:rPr>
              <a:t>const league = ["Liverpool", "Man City", "Arsenal", "Chelsea"];</a:t>
            </a:r>
          </a:p>
          <a:p>
            <a:pPr marL="114300" indent="0" algn="l">
              <a:buNone/>
            </a:pPr>
            <a:r>
              <a:rPr lang="en-US" b="0" i="0" u="none" strike="noStrike" baseline="0" dirty="0">
                <a:latin typeface="+mj-lt"/>
              </a:rPr>
              <a:t>Now imagine that we want to extract the first three elements into their own variables. The “old-fashioned” way to do this would look like the following:</a:t>
            </a:r>
          </a:p>
          <a:p>
            <a:pPr marL="571500" lvl="1" indent="0">
              <a:buNone/>
            </a:pPr>
            <a:r>
              <a:rPr lang="en-CA" b="0" i="0" u="none" strike="noStrike" baseline="0" dirty="0">
                <a:latin typeface="Calibri" panose="020F0502020204030204" pitchFamily="34" charset="0"/>
                <a:cs typeface="Calibri" panose="020F0502020204030204" pitchFamily="34" charset="0"/>
              </a:rPr>
              <a:t>let first = league[0];</a:t>
            </a:r>
          </a:p>
          <a:p>
            <a:pPr marL="571500" lvl="1" indent="0">
              <a:buNone/>
            </a:pPr>
            <a:r>
              <a:rPr lang="en-CA" b="0" i="0" u="none" strike="noStrike" baseline="0" dirty="0">
                <a:latin typeface="Calibri" panose="020F0502020204030204" pitchFamily="34" charset="0"/>
                <a:cs typeface="Calibri" panose="020F0502020204030204" pitchFamily="34" charset="0"/>
              </a:rPr>
              <a:t>let second = league[1];</a:t>
            </a:r>
          </a:p>
          <a:p>
            <a:pPr marL="571500" lvl="1" indent="0">
              <a:buNone/>
            </a:pPr>
            <a:r>
              <a:rPr lang="en-CA" b="0" i="0" u="none" strike="noStrike" baseline="0" dirty="0">
                <a:latin typeface="Calibri" panose="020F0502020204030204" pitchFamily="34" charset="0"/>
                <a:cs typeface="Calibri" panose="020F0502020204030204" pitchFamily="34" charset="0"/>
              </a:rPr>
              <a:t>let third = league[2];</a:t>
            </a:r>
          </a:p>
          <a:p>
            <a:pPr marL="114300" indent="0" algn="l">
              <a:buNone/>
            </a:pPr>
            <a:r>
              <a:rPr lang="en-US" b="0" i="0" u="none" strike="noStrike" baseline="0" dirty="0">
                <a:latin typeface="+mj-lt"/>
              </a:rPr>
              <a:t>By using array </a:t>
            </a:r>
            <a:r>
              <a:rPr lang="en-US" b="0" i="0" u="none" strike="noStrike" baseline="0" dirty="0" err="1">
                <a:latin typeface="+mj-lt"/>
              </a:rPr>
              <a:t>destructuring</a:t>
            </a:r>
            <a:r>
              <a:rPr lang="en-US" b="0" i="0" u="none" strike="noStrike" baseline="0" dirty="0">
                <a:latin typeface="+mj-lt"/>
              </a:rPr>
              <a:t>, we can create the equivalent code in just a single </a:t>
            </a:r>
            <a:r>
              <a:rPr lang="en-CA" b="0" i="0" u="none" strike="noStrike" baseline="0" dirty="0">
                <a:latin typeface="+mj-lt"/>
              </a:rPr>
              <a:t>line:</a:t>
            </a:r>
          </a:p>
          <a:p>
            <a:pPr marL="571500" lvl="1" indent="0">
              <a:buNone/>
            </a:pPr>
            <a:r>
              <a:rPr lang="en-US" b="0" i="0" u="none" strike="noStrike" baseline="0" dirty="0">
                <a:latin typeface="Calibri" panose="020F0502020204030204" pitchFamily="34" charset="0"/>
                <a:cs typeface="Calibri" panose="020F0502020204030204" pitchFamily="34" charset="0"/>
              </a:rPr>
              <a:t>let [</a:t>
            </a:r>
            <a:r>
              <a:rPr lang="en-US" b="0" i="0" u="none" strike="noStrike" baseline="0" dirty="0" err="1">
                <a:latin typeface="Calibri" panose="020F0502020204030204" pitchFamily="34" charset="0"/>
                <a:cs typeface="Calibri" panose="020F0502020204030204" pitchFamily="34" charset="0"/>
              </a:rPr>
              <a:t>first,second,third</a:t>
            </a:r>
            <a:r>
              <a:rPr lang="en-US" b="0" i="0" u="none" strike="noStrike" baseline="0" dirty="0">
                <a:latin typeface="Calibri" panose="020F0502020204030204" pitchFamily="34" charset="0"/>
                <a:cs typeface="Calibri" panose="020F0502020204030204" pitchFamily="34" charset="0"/>
              </a:rPr>
              <a:t>] = league;</a:t>
            </a:r>
            <a:endParaRPr lang="en-CA"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8548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35C9A-E8E3-457A-88CA-0170A105388F}"/>
              </a:ext>
            </a:extLst>
          </p:cNvPr>
          <p:cNvSpPr>
            <a:spLocks noGrp="1"/>
          </p:cNvSpPr>
          <p:nvPr>
            <p:ph type="title"/>
          </p:nvPr>
        </p:nvSpPr>
        <p:spPr/>
        <p:txBody>
          <a:bodyPr/>
          <a:lstStyle/>
          <a:p>
            <a:r>
              <a:rPr lang="en-CA" dirty="0"/>
              <a:t>Objects</a:t>
            </a:r>
          </a:p>
        </p:txBody>
      </p:sp>
      <p:sp>
        <p:nvSpPr>
          <p:cNvPr id="3" name="Text Placeholder 2">
            <a:extLst>
              <a:ext uri="{FF2B5EF4-FFF2-40B4-BE49-F238E27FC236}">
                <a16:creationId xmlns:a16="http://schemas.microsoft.com/office/drawing/2014/main" id="{63D3C225-A771-45AA-8A2D-F73C7C9C9AD0}"/>
              </a:ext>
            </a:extLst>
          </p:cNvPr>
          <p:cNvSpPr>
            <a:spLocks noGrp="1"/>
          </p:cNvSpPr>
          <p:nvPr>
            <p:ph type="body" idx="1"/>
          </p:nvPr>
        </p:nvSpPr>
        <p:spPr>
          <a:xfrm>
            <a:off x="390293" y="746552"/>
            <a:ext cx="8232775" cy="3532476"/>
          </a:xfrm>
        </p:spPr>
        <p:txBody>
          <a:bodyPr/>
          <a:lstStyle/>
          <a:p>
            <a:pPr marL="114300" indent="0" algn="l">
              <a:buNone/>
            </a:pPr>
            <a:r>
              <a:rPr lang="en-CA" sz="1800" b="0" i="0" u="none" strike="noStrike" baseline="0" dirty="0">
                <a:latin typeface="+mj-lt"/>
              </a:rPr>
              <a:t>We have already </a:t>
            </a:r>
            <a:r>
              <a:rPr lang="en-US" sz="1800" b="0" i="0" u="none" strike="noStrike" baseline="0" dirty="0">
                <a:latin typeface="+mj-lt"/>
              </a:rPr>
              <a:t>encountered a few of the built-in objects in JavaScript, namely, arrays along with the Math, Date, and document objects.</a:t>
            </a:r>
          </a:p>
          <a:p>
            <a:pPr marL="114300" indent="0" algn="l">
              <a:buNone/>
            </a:pPr>
            <a:r>
              <a:rPr lang="en-US" sz="1800" dirty="0">
                <a:latin typeface="+mj-lt"/>
              </a:rPr>
              <a:t>In th</a:t>
            </a:r>
            <a:r>
              <a:rPr lang="en-US" sz="1800" b="0" i="0" u="none" strike="noStrike" baseline="0" dirty="0">
                <a:latin typeface="+mj-lt"/>
              </a:rPr>
              <a:t>is section, we will learn how to create our</a:t>
            </a:r>
            <a:r>
              <a:rPr lang="en-US" sz="1800" dirty="0">
                <a:latin typeface="+mj-lt"/>
              </a:rPr>
              <a:t> o</a:t>
            </a:r>
            <a:r>
              <a:rPr lang="en-US" sz="1800" b="0" i="0" u="none" strike="noStrike" baseline="0" dirty="0">
                <a:latin typeface="+mj-lt"/>
              </a:rPr>
              <a:t>wn objects and examine some of the unique features of objects within JavaScript.</a:t>
            </a:r>
          </a:p>
          <a:p>
            <a:pPr marL="114300" indent="0" algn="l">
              <a:buNone/>
            </a:pPr>
            <a:r>
              <a:rPr lang="en-US" sz="1800" b="0" i="0" u="none" strike="noStrike" baseline="0" dirty="0">
                <a:solidFill>
                  <a:srgbClr val="000000"/>
                </a:solidFill>
                <a:latin typeface="+mj-lt"/>
              </a:rPr>
              <a:t>In JavaScript, </a:t>
            </a:r>
            <a:r>
              <a:rPr lang="en-US" sz="1800" b="1" i="0" u="none" strike="noStrike" baseline="0" dirty="0">
                <a:solidFill>
                  <a:srgbClr val="009A9A"/>
                </a:solidFill>
                <a:latin typeface="+mj-lt"/>
              </a:rPr>
              <a:t>objects </a:t>
            </a:r>
            <a:r>
              <a:rPr lang="en-US" sz="1800" b="0" i="0" u="none" strike="noStrike" baseline="0" dirty="0">
                <a:solidFill>
                  <a:srgbClr val="000000"/>
                </a:solidFill>
                <a:latin typeface="+mj-lt"/>
              </a:rPr>
              <a:t>are a collection of named values (which are called </a:t>
            </a:r>
            <a:r>
              <a:rPr lang="en-US" sz="1800" b="1" i="0" u="none" strike="noStrike" baseline="0" dirty="0">
                <a:solidFill>
                  <a:srgbClr val="009A9A"/>
                </a:solidFill>
                <a:latin typeface="+mj-lt"/>
              </a:rPr>
              <a:t>properties </a:t>
            </a:r>
            <a:r>
              <a:rPr lang="en-CA" sz="1800" b="0" i="0" u="none" strike="noStrike" baseline="0" dirty="0">
                <a:solidFill>
                  <a:srgbClr val="000000"/>
                </a:solidFill>
                <a:latin typeface="+mj-lt"/>
              </a:rPr>
              <a:t>in JavaScript).</a:t>
            </a:r>
          </a:p>
          <a:p>
            <a:pPr marL="114300" indent="0" algn="l">
              <a:buNone/>
            </a:pPr>
            <a:r>
              <a:rPr lang="en-US" sz="1800" dirty="0">
                <a:solidFill>
                  <a:srgbClr val="000000"/>
                </a:solidFill>
                <a:latin typeface="+mj-lt"/>
              </a:rPr>
              <a:t>Unlike languages such as C++ or Java, objects in JavaScript are </a:t>
            </a:r>
            <a:r>
              <a:rPr lang="en-US" sz="1800" i="1" dirty="0">
                <a:solidFill>
                  <a:srgbClr val="000000"/>
                </a:solidFill>
                <a:latin typeface="+mj-lt"/>
              </a:rPr>
              <a:t>not</a:t>
            </a:r>
            <a:r>
              <a:rPr lang="en-US" sz="1800" dirty="0">
                <a:solidFill>
                  <a:srgbClr val="000000"/>
                </a:solidFill>
                <a:latin typeface="+mj-lt"/>
              </a:rPr>
              <a:t> created from classes. JavaScript is a prototype based language, in that new objects are created from already existing prototype objects.</a:t>
            </a:r>
            <a:endParaRPr lang="en-CA" sz="1800" dirty="0">
              <a:solidFill>
                <a:srgbClr val="000000"/>
              </a:solidFill>
              <a:latin typeface="+mj-lt"/>
            </a:endParaRPr>
          </a:p>
        </p:txBody>
      </p:sp>
    </p:spTree>
    <p:extLst>
      <p:ext uri="{BB962C8B-B14F-4D97-AF65-F5344CB8AC3E}">
        <p14:creationId xmlns:p14="http://schemas.microsoft.com/office/powerpoint/2010/main" val="368503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F1E63-E3EF-4937-B85F-AB672A093D54}"/>
              </a:ext>
            </a:extLst>
          </p:cNvPr>
          <p:cNvSpPr>
            <a:spLocks noGrp="1"/>
          </p:cNvSpPr>
          <p:nvPr>
            <p:ph type="title"/>
          </p:nvPr>
        </p:nvSpPr>
        <p:spPr/>
        <p:txBody>
          <a:bodyPr/>
          <a:lstStyle/>
          <a:p>
            <a:r>
              <a:rPr lang="en-US" sz="3200" dirty="0"/>
              <a:t>What Is JavaScript and What Can It Do?</a:t>
            </a:r>
            <a:endParaRPr lang="en-CA" sz="3200" dirty="0"/>
          </a:p>
        </p:txBody>
      </p:sp>
      <p:sp>
        <p:nvSpPr>
          <p:cNvPr id="3" name="Text Placeholder 2">
            <a:extLst>
              <a:ext uri="{FF2B5EF4-FFF2-40B4-BE49-F238E27FC236}">
                <a16:creationId xmlns:a16="http://schemas.microsoft.com/office/drawing/2014/main" id="{06BAB488-027D-40A4-A206-E924093BC333}"/>
              </a:ext>
            </a:extLst>
          </p:cNvPr>
          <p:cNvSpPr>
            <a:spLocks noGrp="1"/>
          </p:cNvSpPr>
          <p:nvPr>
            <p:ph type="body" idx="1"/>
          </p:nvPr>
        </p:nvSpPr>
        <p:spPr/>
        <p:txBody>
          <a:bodyPr/>
          <a:lstStyle/>
          <a:p>
            <a:pPr algn="l"/>
            <a:r>
              <a:rPr lang="en-US" sz="1800" b="0" i="0" u="none" strike="noStrike" baseline="0" dirty="0">
                <a:latin typeface="+mj-lt"/>
              </a:rPr>
              <a:t>JavaScript: it is an </a:t>
            </a:r>
            <a:r>
              <a:rPr lang="en-US" sz="1800" dirty="0">
                <a:latin typeface="+mj-lt"/>
              </a:rPr>
              <a:t>object-oriented </a:t>
            </a:r>
            <a:r>
              <a:rPr lang="en-CA" sz="1800" dirty="0">
                <a:latin typeface="+mj-lt"/>
              </a:rPr>
              <a:t>scripting language ( </a:t>
            </a:r>
            <a:r>
              <a:rPr lang="en-GB" sz="1800" dirty="0">
                <a:latin typeface="+mj-lt"/>
              </a:rPr>
              <a:t>interpreted )</a:t>
            </a:r>
            <a:endParaRPr lang="en-CA" sz="1800" dirty="0">
              <a:latin typeface="+mj-lt"/>
            </a:endParaRPr>
          </a:p>
          <a:p>
            <a:pPr algn="l"/>
            <a:r>
              <a:rPr lang="en-US" sz="1800" b="0" i="1" u="none" strike="noStrike" baseline="0" dirty="0">
                <a:latin typeface="+mj-lt"/>
              </a:rPr>
              <a:t>primarily</a:t>
            </a:r>
            <a:r>
              <a:rPr lang="en-US" sz="1800" b="0" i="0" u="none" strike="noStrike" baseline="0" dirty="0">
                <a:latin typeface="+mj-lt"/>
              </a:rPr>
              <a:t> a client-side scripting language.</a:t>
            </a:r>
          </a:p>
          <a:p>
            <a:pPr algn="l"/>
            <a:r>
              <a:rPr lang="en-US" sz="1800" b="0" i="0" u="none" strike="noStrike" baseline="0" dirty="0">
                <a:latin typeface="+mj-lt"/>
              </a:rPr>
              <a:t>variables are objects in that they have properties and methods</a:t>
            </a:r>
          </a:p>
          <a:p>
            <a:pPr algn="l"/>
            <a:r>
              <a:rPr lang="en-US" sz="1800" b="0" i="0" u="none" strike="noStrike" baseline="0" dirty="0">
                <a:latin typeface="+mj-lt"/>
              </a:rPr>
              <a:t>Unlike more familiar object-oriented languages Such as Java, C#, and C++, functions in JavaScript are also objects.</a:t>
            </a:r>
          </a:p>
          <a:p>
            <a:pPr algn="l"/>
            <a:r>
              <a:rPr lang="en-US" sz="1800" b="0" i="0" u="none" strike="noStrike" baseline="0" dirty="0">
                <a:latin typeface="+mj-lt"/>
              </a:rPr>
              <a:t>JavaScript is dynamically typed (also called weakly typed) in that variables can be easily (or implicitly) converted from one data type to another.</a:t>
            </a:r>
            <a:endParaRPr lang="en-CA" dirty="0">
              <a:latin typeface="+mj-lt"/>
            </a:endParaRPr>
          </a:p>
        </p:txBody>
      </p:sp>
    </p:spTree>
    <p:extLst>
      <p:ext uri="{BB962C8B-B14F-4D97-AF65-F5344CB8AC3E}">
        <p14:creationId xmlns:p14="http://schemas.microsoft.com/office/powerpoint/2010/main" val="424482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01379-9333-4F7C-B9DD-71B65299C57D}"/>
              </a:ext>
            </a:extLst>
          </p:cNvPr>
          <p:cNvSpPr>
            <a:spLocks noGrp="1"/>
          </p:cNvSpPr>
          <p:nvPr>
            <p:ph type="title"/>
          </p:nvPr>
        </p:nvSpPr>
        <p:spPr/>
        <p:txBody>
          <a:bodyPr/>
          <a:lstStyle/>
          <a:p>
            <a:r>
              <a:rPr lang="en-US" sz="2800" dirty="0"/>
              <a:t>Object Creation Using Object Literal Notation</a:t>
            </a:r>
            <a:endParaRPr lang="en-CA" sz="2800" dirty="0"/>
          </a:p>
        </p:txBody>
      </p:sp>
      <p:sp>
        <p:nvSpPr>
          <p:cNvPr id="3" name="Text Placeholder 2">
            <a:extLst>
              <a:ext uri="{FF2B5EF4-FFF2-40B4-BE49-F238E27FC236}">
                <a16:creationId xmlns:a16="http://schemas.microsoft.com/office/drawing/2014/main" id="{38F07E97-6655-4BB8-B3C8-1414A80C8B39}"/>
              </a:ext>
            </a:extLst>
          </p:cNvPr>
          <p:cNvSpPr>
            <a:spLocks noGrp="1"/>
          </p:cNvSpPr>
          <p:nvPr>
            <p:ph type="body" idx="1"/>
          </p:nvPr>
        </p:nvSpPr>
        <p:spPr>
          <a:xfrm>
            <a:off x="457201" y="1081088"/>
            <a:ext cx="4114800" cy="3532476"/>
          </a:xfrm>
        </p:spPr>
        <p:txBody>
          <a:bodyPr/>
          <a:lstStyle/>
          <a:p>
            <a:pPr marL="114300" indent="0" algn="l">
              <a:buNone/>
            </a:pPr>
            <a:r>
              <a:rPr lang="en-US" sz="1800" b="0" i="0" u="none" strike="noStrike" baseline="0" dirty="0">
                <a:solidFill>
                  <a:srgbClr val="000000"/>
                </a:solidFill>
                <a:latin typeface="+mj-lt"/>
              </a:rPr>
              <a:t>The most common way is to use </a:t>
            </a:r>
            <a:r>
              <a:rPr lang="en-US" sz="1800" b="1" i="0" u="none" strike="noStrike" baseline="0" dirty="0">
                <a:solidFill>
                  <a:srgbClr val="009A9A"/>
                </a:solidFill>
                <a:latin typeface="+mj-lt"/>
              </a:rPr>
              <a:t>object literal notation </a:t>
            </a:r>
            <a:r>
              <a:rPr lang="en-US" sz="1800" b="0" i="0" u="none" strike="noStrike" baseline="0" dirty="0">
                <a:solidFill>
                  <a:srgbClr val="000000"/>
                </a:solidFill>
                <a:latin typeface="+mj-lt"/>
              </a:rPr>
              <a:t>(which we also saw earlier with arrays)</a:t>
            </a:r>
          </a:p>
          <a:p>
            <a:pPr marL="114300" indent="0" algn="l">
              <a:buNone/>
            </a:pPr>
            <a:r>
              <a:rPr lang="en-CA" sz="1800" b="0" i="0" u="none" strike="noStrike" baseline="0" dirty="0">
                <a:solidFill>
                  <a:srgbClr val="000000"/>
                </a:solidFill>
                <a:latin typeface="+mj-lt"/>
              </a:rPr>
              <a:t>An </a:t>
            </a:r>
            <a:r>
              <a:rPr lang="en-US" sz="1800" b="0" i="0" u="none" strike="noStrike" baseline="0" dirty="0">
                <a:solidFill>
                  <a:srgbClr val="000000"/>
                </a:solidFill>
                <a:latin typeface="+mj-lt"/>
              </a:rPr>
              <a:t>object is represented by a list of key-value pairs with colons between the key and value, with commas separating </a:t>
            </a:r>
            <a:r>
              <a:rPr lang="en-US" sz="1800" dirty="0">
                <a:solidFill>
                  <a:srgbClr val="000000"/>
                </a:solidFill>
                <a:latin typeface="+mj-lt"/>
              </a:rPr>
              <a:t>key-value pairs. </a:t>
            </a:r>
          </a:p>
          <a:p>
            <a:pPr marL="114300" indent="0" algn="l">
              <a:buNone/>
            </a:pPr>
            <a:r>
              <a:rPr lang="en-US" sz="1800" dirty="0">
                <a:solidFill>
                  <a:srgbClr val="000000"/>
                </a:solidFill>
                <a:latin typeface="+mj-lt"/>
              </a:rPr>
              <a:t>To reference this object’s properties, we can use either dot notation or square </a:t>
            </a:r>
            <a:r>
              <a:rPr lang="en-CA" sz="1800" dirty="0">
                <a:solidFill>
                  <a:srgbClr val="000000"/>
                </a:solidFill>
                <a:latin typeface="+mj-lt"/>
              </a:rPr>
              <a:t>bracket notation.</a:t>
            </a:r>
            <a:endParaRPr lang="en-US" sz="1800" dirty="0">
              <a:solidFill>
                <a:srgbClr val="000000"/>
              </a:solidFill>
              <a:latin typeface="+mj-lt"/>
            </a:endParaRPr>
          </a:p>
          <a:p>
            <a:pPr marL="571500" lvl="1" indent="0">
              <a:spcBef>
                <a:spcPts val="100"/>
              </a:spcBef>
              <a:buNone/>
            </a:pPr>
            <a:endParaRPr lang="en-CA" sz="1200" dirty="0">
              <a:latin typeface="+mj-lt"/>
            </a:endParaRPr>
          </a:p>
        </p:txBody>
      </p:sp>
      <p:sp>
        <p:nvSpPr>
          <p:cNvPr id="4" name="Text Placeholder 2">
            <a:extLst>
              <a:ext uri="{FF2B5EF4-FFF2-40B4-BE49-F238E27FC236}">
                <a16:creationId xmlns:a16="http://schemas.microsoft.com/office/drawing/2014/main" id="{3147DEA1-F8F7-458C-8A56-1D2EC2594484}"/>
              </a:ext>
            </a:extLst>
          </p:cNvPr>
          <p:cNvSpPr txBox="1">
            <a:spLocks/>
          </p:cNvSpPr>
          <p:nvPr/>
        </p:nvSpPr>
        <p:spPr>
          <a:xfrm>
            <a:off x="4572000" y="1053812"/>
            <a:ext cx="4114800" cy="35324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5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2pPr>
            <a:lvl3pPr marL="1371600" marR="0" lvl="2" indent="-342900" algn="l" rtl="0">
              <a:lnSpc>
                <a:spcPct val="100000"/>
              </a:lnSpc>
              <a:spcBef>
                <a:spcPts val="600"/>
              </a:spcBef>
              <a:spcAft>
                <a:spcPts val="0"/>
              </a:spcAft>
              <a:buClr>
                <a:srgbClr val="007FA3"/>
              </a:buClr>
              <a:buSzPts val="1800"/>
              <a:buFont typeface="Noto Sans Symbols"/>
              <a:buChar char="▪"/>
              <a:defRPr sz="16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6pPr>
            <a:lvl7pPr marL="3200400" marR="0" lvl="6"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7pPr>
            <a:lvl8pPr marL="3657600" marR="0" lvl="7"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8pPr>
            <a:lvl9pPr marL="4114800" marR="0" lvl="8"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9pPr>
          </a:lstStyle>
          <a:p>
            <a:pPr marL="571500" lvl="1" indent="0">
              <a:spcBef>
                <a:spcPts val="100"/>
              </a:spcBef>
              <a:buFont typeface="Arial"/>
              <a:buNone/>
            </a:pPr>
            <a:endParaRPr lang="en-CA" sz="1400" dirty="0">
              <a:solidFill>
                <a:srgbClr val="000000"/>
              </a:solidFill>
              <a:latin typeface="+mj-lt"/>
            </a:endParaRPr>
          </a:p>
          <a:p>
            <a:pPr marL="571500" lvl="1" indent="0">
              <a:spcBef>
                <a:spcPts val="100"/>
              </a:spcBef>
              <a:buFont typeface="Arial"/>
              <a:buNone/>
            </a:pPr>
            <a:r>
              <a:rPr lang="en-CA" sz="1400" dirty="0">
                <a:solidFill>
                  <a:srgbClr val="000000"/>
                </a:solidFill>
                <a:latin typeface="+mj-lt"/>
              </a:rPr>
              <a:t>const </a:t>
            </a:r>
            <a:r>
              <a:rPr lang="en-CA" sz="1400" dirty="0" err="1">
                <a:solidFill>
                  <a:srgbClr val="000000"/>
                </a:solidFill>
                <a:latin typeface="+mj-lt"/>
              </a:rPr>
              <a:t>objName</a:t>
            </a:r>
            <a:r>
              <a:rPr lang="en-CA" sz="1400" dirty="0">
                <a:solidFill>
                  <a:srgbClr val="000000"/>
                </a:solidFill>
                <a:latin typeface="+mj-lt"/>
              </a:rPr>
              <a:t> = {</a:t>
            </a:r>
          </a:p>
          <a:p>
            <a:pPr marL="571500" lvl="1" indent="0">
              <a:spcBef>
                <a:spcPts val="100"/>
              </a:spcBef>
              <a:buFont typeface="Arial"/>
              <a:buNone/>
            </a:pPr>
            <a:r>
              <a:rPr lang="en-CA" sz="1400" dirty="0">
                <a:solidFill>
                  <a:srgbClr val="000000"/>
                </a:solidFill>
                <a:latin typeface="+mj-lt"/>
              </a:rPr>
              <a:t>	name1: </a:t>
            </a:r>
            <a:r>
              <a:rPr lang="en-CA" sz="1400" i="1" dirty="0">
                <a:solidFill>
                  <a:srgbClr val="000000"/>
                </a:solidFill>
                <a:latin typeface="+mj-lt"/>
              </a:rPr>
              <a:t>value1</a:t>
            </a:r>
            <a:r>
              <a:rPr lang="en-CA" sz="1400" dirty="0">
                <a:solidFill>
                  <a:srgbClr val="000000"/>
                </a:solidFill>
                <a:latin typeface="+mj-lt"/>
              </a:rPr>
              <a:t>,</a:t>
            </a:r>
          </a:p>
          <a:p>
            <a:pPr marL="571500" lvl="1" indent="0">
              <a:spcBef>
                <a:spcPts val="100"/>
              </a:spcBef>
              <a:buFont typeface="Arial"/>
              <a:buNone/>
            </a:pPr>
            <a:r>
              <a:rPr lang="en-CA" sz="1400" dirty="0">
                <a:solidFill>
                  <a:srgbClr val="000000"/>
                </a:solidFill>
                <a:latin typeface="+mj-lt"/>
              </a:rPr>
              <a:t>	name2: </a:t>
            </a:r>
            <a:r>
              <a:rPr lang="en-CA" sz="1400" i="1" dirty="0">
                <a:solidFill>
                  <a:srgbClr val="000000"/>
                </a:solidFill>
                <a:latin typeface="+mj-lt"/>
              </a:rPr>
              <a:t>value2</a:t>
            </a:r>
            <a:r>
              <a:rPr lang="en-CA" sz="1400" dirty="0">
                <a:solidFill>
                  <a:srgbClr val="000000"/>
                </a:solidFill>
                <a:latin typeface="+mj-lt"/>
              </a:rPr>
              <a:t>,</a:t>
            </a:r>
          </a:p>
          <a:p>
            <a:pPr marL="571500" lvl="1" indent="0">
              <a:spcBef>
                <a:spcPts val="100"/>
              </a:spcBef>
              <a:buFont typeface="Arial"/>
              <a:buNone/>
            </a:pPr>
            <a:r>
              <a:rPr lang="en-CA" sz="1400" dirty="0">
                <a:solidFill>
                  <a:srgbClr val="00A6A6"/>
                </a:solidFill>
                <a:latin typeface="+mj-lt"/>
              </a:rPr>
              <a:t>	// ...</a:t>
            </a:r>
          </a:p>
          <a:p>
            <a:pPr marL="571500" lvl="1" indent="0">
              <a:spcBef>
                <a:spcPts val="100"/>
              </a:spcBef>
              <a:buFont typeface="Arial"/>
              <a:buNone/>
            </a:pPr>
            <a:r>
              <a:rPr lang="en-CA" sz="1400" dirty="0">
                <a:solidFill>
                  <a:srgbClr val="000000"/>
                </a:solidFill>
                <a:latin typeface="+mj-lt"/>
              </a:rPr>
              <a:t>	</a:t>
            </a:r>
            <a:r>
              <a:rPr lang="en-CA" sz="1400" dirty="0" err="1">
                <a:solidFill>
                  <a:srgbClr val="000000"/>
                </a:solidFill>
                <a:latin typeface="+mj-lt"/>
              </a:rPr>
              <a:t>nameN</a:t>
            </a:r>
            <a:r>
              <a:rPr lang="en-CA" sz="1400" dirty="0">
                <a:solidFill>
                  <a:srgbClr val="000000"/>
                </a:solidFill>
                <a:latin typeface="+mj-lt"/>
              </a:rPr>
              <a:t>: </a:t>
            </a:r>
            <a:r>
              <a:rPr lang="en-CA" sz="1400" i="1" dirty="0" err="1">
                <a:solidFill>
                  <a:srgbClr val="000000"/>
                </a:solidFill>
                <a:latin typeface="+mj-lt"/>
              </a:rPr>
              <a:t>valueN</a:t>
            </a:r>
            <a:endParaRPr lang="en-CA" sz="1400" i="1" dirty="0">
              <a:solidFill>
                <a:srgbClr val="000000"/>
              </a:solidFill>
              <a:latin typeface="+mj-lt"/>
            </a:endParaRPr>
          </a:p>
          <a:p>
            <a:pPr marL="571500" lvl="1" indent="0">
              <a:spcBef>
                <a:spcPts val="100"/>
              </a:spcBef>
              <a:buFont typeface="Arial"/>
              <a:buNone/>
            </a:pPr>
            <a:r>
              <a:rPr lang="en-CA" sz="1400" dirty="0">
                <a:solidFill>
                  <a:srgbClr val="000000"/>
                </a:solidFill>
                <a:latin typeface="+mj-lt"/>
              </a:rPr>
              <a:t>};</a:t>
            </a:r>
            <a:br>
              <a:rPr lang="en-CA" sz="1400" dirty="0">
                <a:solidFill>
                  <a:srgbClr val="000000"/>
                </a:solidFill>
                <a:latin typeface="+mj-lt"/>
              </a:rPr>
            </a:br>
            <a:br>
              <a:rPr lang="en-CA" sz="1400" dirty="0">
                <a:solidFill>
                  <a:srgbClr val="000000"/>
                </a:solidFill>
                <a:latin typeface="+mj-lt"/>
              </a:rPr>
            </a:br>
            <a:br>
              <a:rPr lang="en-CA" sz="1400" dirty="0">
                <a:solidFill>
                  <a:srgbClr val="000000"/>
                </a:solidFill>
                <a:latin typeface="+mj-lt"/>
              </a:rPr>
            </a:br>
            <a:br>
              <a:rPr lang="en-CA" sz="1400" dirty="0">
                <a:solidFill>
                  <a:srgbClr val="000000"/>
                </a:solidFill>
                <a:latin typeface="+mj-lt"/>
              </a:rPr>
            </a:br>
            <a:endParaRPr lang="en-CA" sz="1400" dirty="0">
              <a:solidFill>
                <a:srgbClr val="000000"/>
              </a:solidFill>
              <a:latin typeface="+mj-lt"/>
            </a:endParaRPr>
          </a:p>
          <a:p>
            <a:pPr marL="571500" lvl="1" indent="0">
              <a:spcBef>
                <a:spcPts val="100"/>
              </a:spcBef>
              <a:buFont typeface="Arial"/>
              <a:buNone/>
            </a:pPr>
            <a:endParaRPr lang="en-CA" sz="1400" dirty="0">
              <a:solidFill>
                <a:srgbClr val="000000"/>
              </a:solidFill>
              <a:latin typeface="+mj-lt"/>
            </a:endParaRPr>
          </a:p>
          <a:p>
            <a:pPr marL="571500" lvl="1" indent="0">
              <a:spcBef>
                <a:spcPts val="100"/>
              </a:spcBef>
              <a:buFont typeface="Arial"/>
              <a:buNone/>
            </a:pPr>
            <a:r>
              <a:rPr lang="en-CA" sz="1400" dirty="0">
                <a:solidFill>
                  <a:srgbClr val="000000"/>
                </a:solidFill>
                <a:latin typeface="+mj-lt"/>
              </a:rPr>
              <a:t>objName.name1</a:t>
            </a:r>
          </a:p>
          <a:p>
            <a:pPr marL="571500" lvl="1" indent="0">
              <a:spcBef>
                <a:spcPts val="100"/>
              </a:spcBef>
              <a:buFont typeface="Arial"/>
              <a:buNone/>
            </a:pPr>
            <a:r>
              <a:rPr lang="en-CA" sz="1400" dirty="0" err="1">
                <a:solidFill>
                  <a:srgbClr val="000000"/>
                </a:solidFill>
                <a:latin typeface="+mj-lt"/>
              </a:rPr>
              <a:t>objName</a:t>
            </a:r>
            <a:r>
              <a:rPr lang="en-CA" sz="1400" dirty="0">
                <a:solidFill>
                  <a:srgbClr val="000000"/>
                </a:solidFill>
                <a:latin typeface="+mj-lt"/>
              </a:rPr>
              <a:t>["name1"]</a:t>
            </a:r>
            <a:endParaRPr lang="en-CA" sz="1200" dirty="0">
              <a:latin typeface="+mj-lt"/>
            </a:endParaRPr>
          </a:p>
        </p:txBody>
      </p:sp>
      <p:sp>
        <p:nvSpPr>
          <p:cNvPr id="6" name="TextBox 5">
            <a:extLst>
              <a:ext uri="{FF2B5EF4-FFF2-40B4-BE49-F238E27FC236}">
                <a16:creationId xmlns:a16="http://schemas.microsoft.com/office/drawing/2014/main" id="{401AD5D5-F09D-12DE-9334-CF9353BB84E8}"/>
              </a:ext>
            </a:extLst>
          </p:cNvPr>
          <p:cNvSpPr txBox="1"/>
          <p:nvPr/>
        </p:nvSpPr>
        <p:spPr>
          <a:xfrm>
            <a:off x="2761268" y="4702552"/>
            <a:ext cx="5925532"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dirty="0"/>
              <a:t>Source code: chapter04/02_objects/01_creation.js</a:t>
            </a:r>
            <a:endParaRPr lang="en-GB" dirty="0"/>
          </a:p>
        </p:txBody>
      </p:sp>
    </p:spTree>
    <p:extLst>
      <p:ext uri="{BB962C8B-B14F-4D97-AF65-F5344CB8AC3E}">
        <p14:creationId xmlns:p14="http://schemas.microsoft.com/office/powerpoint/2010/main" val="3574172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F805B-1AF0-4206-AAD4-75FF4E6865D1}"/>
              </a:ext>
            </a:extLst>
          </p:cNvPr>
          <p:cNvSpPr>
            <a:spLocks noGrp="1"/>
          </p:cNvSpPr>
          <p:nvPr>
            <p:ph type="title"/>
          </p:nvPr>
        </p:nvSpPr>
        <p:spPr/>
        <p:txBody>
          <a:bodyPr/>
          <a:lstStyle/>
          <a:p>
            <a:r>
              <a:rPr lang="en-US" sz="2800" dirty="0"/>
              <a:t>Object Creation Using Object Constructor</a:t>
            </a:r>
            <a:endParaRPr lang="en-CA" sz="2800" dirty="0"/>
          </a:p>
        </p:txBody>
      </p:sp>
      <p:sp>
        <p:nvSpPr>
          <p:cNvPr id="3" name="Text Placeholder 2">
            <a:extLst>
              <a:ext uri="{FF2B5EF4-FFF2-40B4-BE49-F238E27FC236}">
                <a16:creationId xmlns:a16="http://schemas.microsoft.com/office/drawing/2014/main" id="{2F173758-6045-41C1-8735-D86840331C5C}"/>
              </a:ext>
            </a:extLst>
          </p:cNvPr>
          <p:cNvSpPr>
            <a:spLocks noGrp="1"/>
          </p:cNvSpPr>
          <p:nvPr>
            <p:ph type="body" idx="1"/>
          </p:nvPr>
        </p:nvSpPr>
        <p:spPr/>
        <p:txBody>
          <a:bodyPr/>
          <a:lstStyle/>
          <a:p>
            <a:pPr marL="114300" indent="0" algn="l">
              <a:buNone/>
            </a:pPr>
            <a:r>
              <a:rPr lang="en-US" sz="1800" b="0" i="0" u="none" strike="noStrike" baseline="0" dirty="0">
                <a:solidFill>
                  <a:srgbClr val="000000"/>
                </a:solidFill>
                <a:latin typeface="+mj-lt"/>
              </a:rPr>
              <a:t>Another way to create an instance of an object is to use the Object constructor, as </a:t>
            </a:r>
            <a:r>
              <a:rPr lang="en-CA" sz="1800" b="0" i="0" u="none" strike="noStrike" baseline="0" dirty="0">
                <a:solidFill>
                  <a:srgbClr val="000000"/>
                </a:solidFill>
                <a:latin typeface="+mj-lt"/>
              </a:rPr>
              <a:t>shown in the following:</a:t>
            </a:r>
          </a:p>
          <a:p>
            <a:pPr marL="571500" lvl="1" indent="0">
              <a:spcBef>
                <a:spcPts val="100"/>
              </a:spcBef>
              <a:buNone/>
            </a:pPr>
            <a:endParaRPr lang="en-US" sz="1400" dirty="0">
              <a:solidFill>
                <a:srgbClr val="000000"/>
              </a:solidFill>
              <a:latin typeface="+mj-lt"/>
            </a:endParaRPr>
          </a:p>
          <a:p>
            <a:pPr marL="571500" lvl="1" indent="0">
              <a:spcBef>
                <a:spcPts val="100"/>
              </a:spcBef>
              <a:buNone/>
            </a:pPr>
            <a:r>
              <a:rPr lang="en-US" sz="1400" dirty="0">
                <a:solidFill>
                  <a:srgbClr val="000000"/>
                </a:solidFill>
                <a:latin typeface="+mj-lt"/>
              </a:rPr>
              <a:t>// first create an empty object</a:t>
            </a:r>
          </a:p>
          <a:p>
            <a:pPr marL="571500" lvl="1" indent="0">
              <a:spcBef>
                <a:spcPts val="100"/>
              </a:spcBef>
              <a:buNone/>
            </a:pPr>
            <a:r>
              <a:rPr lang="en-CA" sz="1400" dirty="0">
                <a:solidFill>
                  <a:srgbClr val="000000"/>
                </a:solidFill>
                <a:latin typeface="+mj-lt"/>
              </a:rPr>
              <a:t>const </a:t>
            </a:r>
            <a:r>
              <a:rPr lang="en-CA" sz="1400" dirty="0" err="1">
                <a:solidFill>
                  <a:srgbClr val="000000"/>
                </a:solidFill>
                <a:latin typeface="+mj-lt"/>
              </a:rPr>
              <a:t>objName</a:t>
            </a:r>
            <a:r>
              <a:rPr lang="en-CA" sz="1400" dirty="0">
                <a:solidFill>
                  <a:srgbClr val="000000"/>
                </a:solidFill>
                <a:latin typeface="+mj-lt"/>
              </a:rPr>
              <a:t> = new Object();</a:t>
            </a:r>
          </a:p>
          <a:p>
            <a:pPr marL="571500" lvl="1" indent="0">
              <a:spcBef>
                <a:spcPts val="100"/>
              </a:spcBef>
              <a:buNone/>
            </a:pPr>
            <a:endParaRPr lang="en-CA" sz="1400" dirty="0">
              <a:solidFill>
                <a:srgbClr val="000000"/>
              </a:solidFill>
              <a:latin typeface="+mj-lt"/>
            </a:endParaRPr>
          </a:p>
          <a:p>
            <a:pPr marL="571500" lvl="1" indent="0">
              <a:spcBef>
                <a:spcPts val="100"/>
              </a:spcBef>
              <a:buNone/>
            </a:pPr>
            <a:r>
              <a:rPr lang="en-US" sz="1400" dirty="0">
                <a:solidFill>
                  <a:srgbClr val="000000"/>
                </a:solidFill>
                <a:latin typeface="+mj-lt"/>
              </a:rPr>
              <a:t>// then define properties for this object</a:t>
            </a:r>
          </a:p>
          <a:p>
            <a:pPr marL="571500" lvl="1" indent="0">
              <a:spcBef>
                <a:spcPts val="100"/>
              </a:spcBef>
              <a:buNone/>
            </a:pPr>
            <a:r>
              <a:rPr lang="en-CA" sz="1400" dirty="0">
                <a:solidFill>
                  <a:srgbClr val="000000"/>
                </a:solidFill>
                <a:latin typeface="+mj-lt"/>
              </a:rPr>
              <a:t>objName.name1 = value1;</a:t>
            </a:r>
          </a:p>
          <a:p>
            <a:pPr marL="571500" lvl="1" indent="0">
              <a:spcBef>
                <a:spcPts val="100"/>
              </a:spcBef>
              <a:buNone/>
            </a:pPr>
            <a:r>
              <a:rPr lang="en-CA" sz="1400" dirty="0">
                <a:solidFill>
                  <a:srgbClr val="000000"/>
                </a:solidFill>
                <a:latin typeface="+mj-lt"/>
              </a:rPr>
              <a:t>objName.name2 = value2;</a:t>
            </a:r>
          </a:p>
          <a:p>
            <a:pPr marL="571500" lvl="1" indent="0">
              <a:spcBef>
                <a:spcPts val="100"/>
              </a:spcBef>
              <a:buNone/>
            </a:pPr>
            <a:endParaRPr lang="en-CA" sz="1400" dirty="0">
              <a:solidFill>
                <a:srgbClr val="000000"/>
              </a:solidFill>
              <a:latin typeface="+mj-lt"/>
            </a:endParaRPr>
          </a:p>
          <a:p>
            <a:pPr marL="114300" indent="0" algn="l">
              <a:buNone/>
            </a:pPr>
            <a:r>
              <a:rPr lang="en-CA" sz="1800" dirty="0">
                <a:solidFill>
                  <a:srgbClr val="000000"/>
                </a:solidFill>
                <a:latin typeface="+mj-lt"/>
              </a:rPr>
              <a:t>Generally speaking, object literal </a:t>
            </a:r>
            <a:r>
              <a:rPr lang="en-US" sz="1800" dirty="0">
                <a:solidFill>
                  <a:srgbClr val="000000"/>
                </a:solidFill>
                <a:latin typeface="+mj-lt"/>
              </a:rPr>
              <a:t>notation is preferred in JavaScript over the constructed form.</a:t>
            </a:r>
            <a:endParaRPr lang="en-CA" sz="1800" dirty="0">
              <a:solidFill>
                <a:srgbClr val="000000"/>
              </a:solidFill>
              <a:latin typeface="+mj-lt"/>
            </a:endParaRPr>
          </a:p>
        </p:txBody>
      </p:sp>
    </p:spTree>
    <p:extLst>
      <p:ext uri="{BB962C8B-B14F-4D97-AF65-F5344CB8AC3E}">
        <p14:creationId xmlns:p14="http://schemas.microsoft.com/office/powerpoint/2010/main" val="1318802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F1A0-7FA6-48A2-A121-DA25BE2A466F}"/>
              </a:ext>
            </a:extLst>
          </p:cNvPr>
          <p:cNvSpPr>
            <a:spLocks noGrp="1"/>
          </p:cNvSpPr>
          <p:nvPr>
            <p:ph type="title"/>
          </p:nvPr>
        </p:nvSpPr>
        <p:spPr/>
        <p:txBody>
          <a:bodyPr/>
          <a:lstStyle/>
          <a:p>
            <a:r>
              <a:rPr lang="en-CA" dirty="0"/>
              <a:t> Objects containing other content</a:t>
            </a:r>
          </a:p>
        </p:txBody>
      </p:sp>
      <p:pic>
        <p:nvPicPr>
          <p:cNvPr id="5" name="Picture 4" descr="FIGURE 8.14 Objects containing other content">
            <a:extLst>
              <a:ext uri="{FF2B5EF4-FFF2-40B4-BE49-F238E27FC236}">
                <a16:creationId xmlns:a16="http://schemas.microsoft.com/office/drawing/2014/main" id="{705C7820-AD1B-4D2C-814B-89DCC87F226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19081" y="1188317"/>
            <a:ext cx="6305837" cy="3242434"/>
          </a:xfrm>
          <a:prstGeom prst="rect">
            <a:avLst/>
          </a:prstGeom>
        </p:spPr>
      </p:pic>
    </p:spTree>
    <p:extLst>
      <p:ext uri="{BB962C8B-B14F-4D97-AF65-F5344CB8AC3E}">
        <p14:creationId xmlns:p14="http://schemas.microsoft.com/office/powerpoint/2010/main" val="3214937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A3D5D-5AEF-C428-0D20-74330A7CEAEA}"/>
              </a:ext>
            </a:extLst>
          </p:cNvPr>
          <p:cNvSpPr>
            <a:spLocks noGrp="1"/>
          </p:cNvSpPr>
          <p:nvPr>
            <p:ph type="title"/>
          </p:nvPr>
        </p:nvSpPr>
        <p:spPr/>
        <p:txBody>
          <a:bodyPr/>
          <a:lstStyle/>
          <a:p>
            <a:r>
              <a:rPr lang="en-US" dirty="0"/>
              <a:t>Exercise: (object creation)</a:t>
            </a:r>
            <a:endParaRPr lang="en-GB" dirty="0"/>
          </a:p>
        </p:txBody>
      </p:sp>
      <p:sp>
        <p:nvSpPr>
          <p:cNvPr id="3" name="Text Placeholder 2">
            <a:extLst>
              <a:ext uri="{FF2B5EF4-FFF2-40B4-BE49-F238E27FC236}">
                <a16:creationId xmlns:a16="http://schemas.microsoft.com/office/drawing/2014/main" id="{845D966F-F730-6625-25D9-7A412D756FAE}"/>
              </a:ext>
            </a:extLst>
          </p:cNvPr>
          <p:cNvSpPr>
            <a:spLocks noGrp="1"/>
          </p:cNvSpPr>
          <p:nvPr>
            <p:ph type="body" idx="1"/>
          </p:nvPr>
        </p:nvSpPr>
        <p:spPr>
          <a:xfrm>
            <a:off x="363655" y="791199"/>
            <a:ext cx="8136672" cy="3328988"/>
          </a:xfrm>
        </p:spPr>
        <p:txBody>
          <a:bodyPr/>
          <a:lstStyle/>
          <a:p>
            <a:r>
              <a:rPr lang="en-US" dirty="0"/>
              <a:t>Create an object that represents KSA, you have to include an id (the phone country code), the name, and an object that represents its currency. The currency is characterized by a name, a value against the dollar, a list of available coins and a list of available banknotes. </a:t>
            </a:r>
            <a:endParaRPr lang="en-GB" dirty="0"/>
          </a:p>
        </p:txBody>
      </p:sp>
      <p:sp>
        <p:nvSpPr>
          <p:cNvPr id="6" name="TextBox 5">
            <a:extLst>
              <a:ext uri="{FF2B5EF4-FFF2-40B4-BE49-F238E27FC236}">
                <a16:creationId xmlns:a16="http://schemas.microsoft.com/office/drawing/2014/main" id="{AEC7170C-F17C-5D1F-52E8-4D04DE0C3CD5}"/>
              </a:ext>
            </a:extLst>
          </p:cNvPr>
          <p:cNvSpPr txBox="1"/>
          <p:nvPr/>
        </p:nvSpPr>
        <p:spPr>
          <a:xfrm>
            <a:off x="3540639" y="2100234"/>
            <a:ext cx="2988319" cy="2462213"/>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let </a:t>
            </a:r>
            <a:r>
              <a:rPr lang="en-GB" dirty="0" err="1"/>
              <a:t>ksa</a:t>
            </a:r>
            <a:r>
              <a:rPr lang="en-GB" dirty="0"/>
              <a:t> = {</a:t>
            </a:r>
          </a:p>
          <a:p>
            <a:r>
              <a:rPr lang="en-GB" dirty="0"/>
              <a:t>  id: ‘966',</a:t>
            </a:r>
          </a:p>
          <a:p>
            <a:r>
              <a:rPr lang="en-GB" dirty="0"/>
              <a:t>  name: 'KSA',</a:t>
            </a:r>
          </a:p>
          <a:p>
            <a:r>
              <a:rPr lang="en-GB" dirty="0"/>
              <a:t>  currency: {</a:t>
            </a:r>
          </a:p>
          <a:p>
            <a:r>
              <a:rPr lang="en-GB" dirty="0"/>
              <a:t>    name: 'riyal',</a:t>
            </a:r>
          </a:p>
          <a:p>
            <a:r>
              <a:rPr lang="en-GB" dirty="0"/>
              <a:t>    </a:t>
            </a:r>
            <a:r>
              <a:rPr lang="en-GB" dirty="0" err="1"/>
              <a:t>valueAgaintDollar</a:t>
            </a:r>
            <a:r>
              <a:rPr lang="en-GB" dirty="0"/>
              <a:t>: 0.2666,</a:t>
            </a:r>
          </a:p>
          <a:p>
            <a:r>
              <a:rPr lang="en-GB" dirty="0"/>
              <a:t>    coins: [ 0.01, 0.05, 0.1, 0.2, 0.5 ],</a:t>
            </a:r>
          </a:p>
          <a:p>
            <a:r>
              <a:rPr lang="en-GB" dirty="0"/>
              <a:t>    banknotes: [ 1,   5,  10,  20,</a:t>
            </a:r>
          </a:p>
          <a:p>
            <a:r>
              <a:rPr lang="en-GB" dirty="0"/>
              <a:t>      50, 100, 200, 500]</a:t>
            </a:r>
          </a:p>
          <a:p>
            <a:r>
              <a:rPr lang="en-GB" dirty="0"/>
              <a:t>   }</a:t>
            </a:r>
          </a:p>
          <a:p>
            <a:r>
              <a:rPr lang="en-GB" dirty="0"/>
              <a:t>}</a:t>
            </a:r>
          </a:p>
        </p:txBody>
      </p:sp>
    </p:spTree>
    <p:extLst>
      <p:ext uri="{BB962C8B-B14F-4D97-AF65-F5344CB8AC3E}">
        <p14:creationId xmlns:p14="http://schemas.microsoft.com/office/powerpoint/2010/main" val="359954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F519-4FDB-485E-B0FE-CDE38CBACC29}"/>
              </a:ext>
            </a:extLst>
          </p:cNvPr>
          <p:cNvSpPr>
            <a:spLocks noGrp="1"/>
          </p:cNvSpPr>
          <p:nvPr>
            <p:ph type="title"/>
          </p:nvPr>
        </p:nvSpPr>
        <p:spPr/>
        <p:txBody>
          <a:bodyPr/>
          <a:lstStyle/>
          <a:p>
            <a:r>
              <a:rPr lang="en-CA" dirty="0"/>
              <a:t>Object </a:t>
            </a:r>
            <a:r>
              <a:rPr lang="en-CA" dirty="0" err="1"/>
              <a:t>Destructuring</a:t>
            </a:r>
            <a:endParaRPr lang="en-CA" dirty="0"/>
          </a:p>
        </p:txBody>
      </p:sp>
      <p:sp>
        <p:nvSpPr>
          <p:cNvPr id="3" name="Text Placeholder 2">
            <a:extLst>
              <a:ext uri="{FF2B5EF4-FFF2-40B4-BE49-F238E27FC236}">
                <a16:creationId xmlns:a16="http://schemas.microsoft.com/office/drawing/2014/main" id="{FBA9BFF2-3E39-498D-9B45-14EBBC5C0266}"/>
              </a:ext>
            </a:extLst>
          </p:cNvPr>
          <p:cNvSpPr>
            <a:spLocks noGrp="1"/>
          </p:cNvSpPr>
          <p:nvPr>
            <p:ph type="body" idx="1"/>
          </p:nvPr>
        </p:nvSpPr>
        <p:spPr>
          <a:xfrm>
            <a:off x="457201" y="1081088"/>
            <a:ext cx="4114800" cy="3532476"/>
          </a:xfrm>
        </p:spPr>
        <p:txBody>
          <a:bodyPr/>
          <a:lstStyle/>
          <a:p>
            <a:pPr marL="114300" indent="0" algn="l">
              <a:buNone/>
            </a:pPr>
            <a:r>
              <a:rPr lang="en-US" sz="1800" b="0" i="0" u="none" strike="noStrike" baseline="0" dirty="0">
                <a:latin typeface="+mj-lt"/>
              </a:rPr>
              <a:t>Just as arrays can be </a:t>
            </a:r>
            <a:r>
              <a:rPr lang="en-US" sz="1800" b="0" i="0" u="none" strike="noStrike" baseline="0" dirty="0" err="1">
                <a:latin typeface="+mj-lt"/>
              </a:rPr>
              <a:t>destructured</a:t>
            </a:r>
            <a:r>
              <a:rPr lang="en-US" sz="1800" b="0" i="0" u="none" strike="noStrike" baseline="0" dirty="0">
                <a:latin typeface="+mj-lt"/>
              </a:rPr>
              <a:t>, so too can objects. </a:t>
            </a:r>
            <a:br>
              <a:rPr lang="en-US" sz="1800" b="0" i="0" u="none" strike="noStrike" baseline="0" dirty="0">
                <a:latin typeface="+mj-lt"/>
              </a:rPr>
            </a:br>
            <a:endParaRPr lang="en-US" sz="1800" b="0" i="0" u="none" strike="noStrike" baseline="0" dirty="0">
              <a:latin typeface="+mj-lt"/>
            </a:endParaRPr>
          </a:p>
          <a:p>
            <a:pPr marL="114300" indent="0" algn="l">
              <a:buNone/>
            </a:pPr>
            <a:endParaRPr lang="en-US" sz="1800" dirty="0">
              <a:latin typeface="+mj-lt"/>
            </a:endParaRPr>
          </a:p>
          <a:p>
            <a:pPr marL="114300" indent="0" algn="l">
              <a:buNone/>
            </a:pPr>
            <a:r>
              <a:rPr lang="en-US" sz="1800" b="0" i="0" u="none" strike="noStrike" baseline="0" dirty="0">
                <a:latin typeface="+mj-lt"/>
              </a:rPr>
              <a:t>Let’s use the following object literal definition.</a:t>
            </a:r>
          </a:p>
        </p:txBody>
      </p:sp>
      <p:sp>
        <p:nvSpPr>
          <p:cNvPr id="4" name="Text Placeholder 2">
            <a:extLst>
              <a:ext uri="{FF2B5EF4-FFF2-40B4-BE49-F238E27FC236}">
                <a16:creationId xmlns:a16="http://schemas.microsoft.com/office/drawing/2014/main" id="{98C02694-2FE8-4E4B-86A6-F0C788163721}"/>
              </a:ext>
            </a:extLst>
          </p:cNvPr>
          <p:cNvSpPr txBox="1">
            <a:spLocks/>
          </p:cNvSpPr>
          <p:nvPr/>
        </p:nvSpPr>
        <p:spPr>
          <a:xfrm>
            <a:off x="4571999" y="1081088"/>
            <a:ext cx="4114800" cy="35324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5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2pPr>
            <a:lvl3pPr marL="1371600" marR="0" lvl="2" indent="-342900" algn="l" rtl="0">
              <a:lnSpc>
                <a:spcPct val="100000"/>
              </a:lnSpc>
              <a:spcBef>
                <a:spcPts val="600"/>
              </a:spcBef>
              <a:spcAft>
                <a:spcPts val="0"/>
              </a:spcAft>
              <a:buClr>
                <a:srgbClr val="007FA3"/>
              </a:buClr>
              <a:buSzPts val="1800"/>
              <a:buFont typeface="Noto Sans Symbols"/>
              <a:buChar char="▪"/>
              <a:defRPr sz="16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6pPr>
            <a:lvl7pPr marL="3200400" marR="0" lvl="6"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7pPr>
            <a:lvl8pPr marL="3657600" marR="0" lvl="7"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8pPr>
            <a:lvl9pPr marL="4114800" marR="0" lvl="8"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9pPr>
          </a:lstStyle>
          <a:p>
            <a:pPr marL="114300" indent="0" algn="l">
              <a:spcBef>
                <a:spcPts val="200"/>
              </a:spcBef>
              <a:buNone/>
            </a:pPr>
            <a:r>
              <a:rPr lang="en-CA" sz="1800" b="0" i="0" u="none" strike="noStrike" baseline="0" dirty="0">
                <a:latin typeface="Calibri" panose="020F0502020204030204" pitchFamily="34" charset="0"/>
                <a:cs typeface="Calibri" panose="020F0502020204030204" pitchFamily="34" charset="0"/>
              </a:rPr>
              <a:t>const photo = {</a:t>
            </a:r>
          </a:p>
          <a:p>
            <a:pPr marL="114300" indent="0" algn="l">
              <a:spcBef>
                <a:spcPts val="200"/>
              </a:spcBef>
              <a:buNone/>
            </a:pPr>
            <a:r>
              <a:rPr lang="en-CA" sz="1800" b="0" i="0" u="none" strike="noStrike" baseline="0" dirty="0">
                <a:latin typeface="Calibri" panose="020F0502020204030204" pitchFamily="34" charset="0"/>
                <a:cs typeface="Calibri" panose="020F0502020204030204" pitchFamily="34" charset="0"/>
              </a:rPr>
              <a:t>    id: 1</a:t>
            </a:r>
            <a:r>
              <a:rPr lang="en-CA" sz="1800" b="0" i="1" u="none" strike="noStrike" baseline="0" dirty="0">
                <a:latin typeface="Calibri" panose="020F0502020204030204" pitchFamily="34" charset="0"/>
                <a:cs typeface="Calibri" panose="020F0502020204030204" pitchFamily="34" charset="0"/>
              </a:rPr>
              <a:t>,</a:t>
            </a:r>
          </a:p>
          <a:p>
            <a:pPr marL="114300" indent="0" algn="l">
              <a:spcBef>
                <a:spcPts val="200"/>
              </a:spcBef>
              <a:buNone/>
            </a:pPr>
            <a:r>
              <a:rPr lang="en-CA" sz="1800" b="0" i="0" u="none" strike="noStrike" baseline="0" dirty="0">
                <a:latin typeface="Calibri" panose="020F0502020204030204" pitchFamily="34" charset="0"/>
                <a:cs typeface="Calibri" panose="020F0502020204030204" pitchFamily="34" charset="0"/>
              </a:rPr>
              <a:t>    title: "Central Library",</a:t>
            </a:r>
          </a:p>
          <a:p>
            <a:pPr marL="114300" indent="0" algn="l">
              <a:spcBef>
                <a:spcPts val="200"/>
              </a:spcBef>
              <a:buNone/>
            </a:pPr>
            <a:r>
              <a:rPr lang="en-CA" sz="1800" b="0" i="0" u="none" strike="noStrike" baseline="0" dirty="0">
                <a:latin typeface="Calibri" panose="020F0502020204030204" pitchFamily="34" charset="0"/>
                <a:cs typeface="Calibri" panose="020F0502020204030204" pitchFamily="34" charset="0"/>
              </a:rPr>
              <a:t>    location: {</a:t>
            </a:r>
          </a:p>
          <a:p>
            <a:pPr marL="114300" indent="0" algn="l">
              <a:spcBef>
                <a:spcPts val="200"/>
              </a:spcBef>
              <a:buNone/>
            </a:pPr>
            <a:r>
              <a:rPr lang="en-CA" sz="1800" b="0" i="0" u="none" strike="noStrike" baseline="0" dirty="0">
                <a:latin typeface="Calibri" panose="020F0502020204030204" pitchFamily="34" charset="0"/>
                <a:cs typeface="Calibri" panose="020F0502020204030204" pitchFamily="34" charset="0"/>
              </a:rPr>
              <a:t>        country: "Canada",</a:t>
            </a:r>
          </a:p>
          <a:p>
            <a:pPr marL="114300" indent="0" algn="l">
              <a:spcBef>
                <a:spcPts val="200"/>
              </a:spcBef>
              <a:buNone/>
            </a:pPr>
            <a:r>
              <a:rPr lang="en-CA" sz="1800" b="0" i="0" u="none" strike="noStrike" baseline="0" dirty="0">
                <a:latin typeface="Calibri" panose="020F0502020204030204" pitchFamily="34" charset="0"/>
                <a:cs typeface="Calibri" panose="020F0502020204030204" pitchFamily="34" charset="0"/>
              </a:rPr>
              <a:t>        city: "Calgary"</a:t>
            </a:r>
          </a:p>
          <a:p>
            <a:pPr marL="114300" indent="0" algn="l">
              <a:spcBef>
                <a:spcPts val="200"/>
              </a:spcBef>
              <a:buNone/>
            </a:pPr>
            <a:r>
              <a:rPr lang="en-CA" sz="1800" b="0" i="0" u="none" strike="noStrike" baseline="0" dirty="0">
                <a:latin typeface="Calibri" panose="020F0502020204030204" pitchFamily="34" charset="0"/>
                <a:cs typeface="Calibri" panose="020F0502020204030204" pitchFamily="34" charset="0"/>
              </a:rPr>
              <a:t>    }</a:t>
            </a:r>
          </a:p>
          <a:p>
            <a:pPr marL="114300" indent="0" algn="l">
              <a:spcBef>
                <a:spcPts val="200"/>
              </a:spcBef>
              <a:buNone/>
            </a:pPr>
            <a:r>
              <a:rPr lang="en-CA" sz="1800" b="0" i="0" u="none" strike="noStrike" baseline="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3828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F519-4FDB-485E-B0FE-CDE38CBACC29}"/>
              </a:ext>
            </a:extLst>
          </p:cNvPr>
          <p:cNvSpPr>
            <a:spLocks noGrp="1"/>
          </p:cNvSpPr>
          <p:nvPr>
            <p:ph type="title"/>
          </p:nvPr>
        </p:nvSpPr>
        <p:spPr>
          <a:xfrm>
            <a:off x="397727" y="118456"/>
            <a:ext cx="8229600" cy="822959"/>
          </a:xfrm>
        </p:spPr>
        <p:txBody>
          <a:bodyPr/>
          <a:lstStyle/>
          <a:p>
            <a:r>
              <a:rPr lang="en-CA" dirty="0"/>
              <a:t>Object </a:t>
            </a:r>
            <a:r>
              <a:rPr lang="en-CA" dirty="0" err="1"/>
              <a:t>Destructuring</a:t>
            </a:r>
            <a:r>
              <a:rPr lang="en-CA" dirty="0"/>
              <a:t> (ii)</a:t>
            </a:r>
          </a:p>
        </p:txBody>
      </p:sp>
      <p:sp>
        <p:nvSpPr>
          <p:cNvPr id="3" name="Text Placeholder 2">
            <a:extLst>
              <a:ext uri="{FF2B5EF4-FFF2-40B4-BE49-F238E27FC236}">
                <a16:creationId xmlns:a16="http://schemas.microsoft.com/office/drawing/2014/main" id="{FBA9BFF2-3E39-498D-9B45-14EBBC5C0266}"/>
              </a:ext>
            </a:extLst>
          </p:cNvPr>
          <p:cNvSpPr>
            <a:spLocks noGrp="1"/>
          </p:cNvSpPr>
          <p:nvPr>
            <p:ph type="body" idx="1"/>
          </p:nvPr>
        </p:nvSpPr>
        <p:spPr>
          <a:xfrm>
            <a:off x="304800" y="1081088"/>
            <a:ext cx="4017818" cy="3532476"/>
          </a:xfrm>
        </p:spPr>
        <p:txBody>
          <a:bodyPr/>
          <a:lstStyle/>
          <a:p>
            <a:pPr marL="114300" indent="0">
              <a:buNone/>
            </a:pPr>
            <a:r>
              <a:rPr lang="en-US" dirty="0">
                <a:latin typeface="+mj-lt"/>
              </a:rPr>
              <a:t>One can extract out a given property using dot or bracket notation as follows.</a:t>
            </a:r>
          </a:p>
          <a:p>
            <a:pPr marL="114300" indent="0">
              <a:buNone/>
            </a:pPr>
            <a:endParaRPr lang="en-US" sz="1800" dirty="0">
              <a:latin typeface="+mj-lt"/>
            </a:endParaRPr>
          </a:p>
          <a:p>
            <a:pPr marL="114300" indent="0">
              <a:spcBef>
                <a:spcPts val="200"/>
              </a:spcBef>
              <a:buNone/>
            </a:pPr>
            <a:r>
              <a:rPr lang="en-CA" sz="1800" b="1" dirty="0">
                <a:latin typeface="Calibri" panose="020F0502020204030204" pitchFamily="34" charset="0"/>
                <a:cs typeface="Calibri" panose="020F0502020204030204" pitchFamily="34" charset="0"/>
              </a:rPr>
              <a:t>let id = photo.id;</a:t>
            </a:r>
          </a:p>
          <a:p>
            <a:pPr marL="114300" indent="0">
              <a:spcBef>
                <a:spcPts val="200"/>
              </a:spcBef>
              <a:buNone/>
            </a:pPr>
            <a:r>
              <a:rPr lang="en-CA" sz="1800" b="1" dirty="0">
                <a:latin typeface="Calibri" panose="020F0502020204030204" pitchFamily="34" charset="0"/>
                <a:cs typeface="Calibri" panose="020F0502020204030204" pitchFamily="34" charset="0"/>
              </a:rPr>
              <a:t>let title = photo["title"];</a:t>
            </a:r>
          </a:p>
          <a:p>
            <a:pPr marL="114300" indent="0">
              <a:spcBef>
                <a:spcPts val="200"/>
              </a:spcBef>
              <a:buNone/>
            </a:pPr>
            <a:endParaRPr lang="en-CA" sz="1800" dirty="0">
              <a:latin typeface="Calibri" panose="020F0502020204030204" pitchFamily="34" charset="0"/>
              <a:cs typeface="Calibri" panose="020F0502020204030204" pitchFamily="34" charset="0"/>
            </a:endParaRPr>
          </a:p>
          <a:p>
            <a:pPr marL="114300" indent="0">
              <a:spcBef>
                <a:spcPts val="200"/>
              </a:spcBef>
              <a:buNone/>
            </a:pPr>
            <a:endParaRPr lang="en-CA" sz="1800" dirty="0">
              <a:latin typeface="Calibri" panose="020F0502020204030204" pitchFamily="34" charset="0"/>
              <a:cs typeface="Calibri" panose="020F0502020204030204" pitchFamily="34" charset="0"/>
            </a:endParaRPr>
          </a:p>
          <a:p>
            <a:pPr marL="114300" indent="0">
              <a:spcBef>
                <a:spcPts val="200"/>
              </a:spcBef>
              <a:buNone/>
            </a:pPr>
            <a:r>
              <a:rPr lang="en-US" sz="1800" b="1" dirty="0">
                <a:latin typeface="Calibri" panose="020F0502020204030204" pitchFamily="34" charset="0"/>
                <a:cs typeface="Calibri" panose="020F0502020204030204" pitchFamily="34" charset="0"/>
              </a:rPr>
              <a:t>let country = </a:t>
            </a:r>
            <a:r>
              <a:rPr lang="en-US" sz="1800" b="1" dirty="0" err="1">
                <a:latin typeface="Calibri" panose="020F0502020204030204" pitchFamily="34" charset="0"/>
                <a:cs typeface="Calibri" panose="020F0502020204030204" pitchFamily="34" charset="0"/>
              </a:rPr>
              <a:t>photo.location.country</a:t>
            </a:r>
            <a:r>
              <a:rPr lang="en-US" sz="1800" b="1" dirty="0">
                <a:latin typeface="Calibri" panose="020F0502020204030204" pitchFamily="34" charset="0"/>
                <a:cs typeface="Calibri" panose="020F0502020204030204" pitchFamily="34" charset="0"/>
              </a:rPr>
              <a:t>;</a:t>
            </a:r>
          </a:p>
          <a:p>
            <a:pPr marL="114300" indent="0">
              <a:spcBef>
                <a:spcPts val="200"/>
              </a:spcBef>
              <a:buNone/>
            </a:pPr>
            <a:r>
              <a:rPr lang="en-US" sz="1800" b="1" dirty="0">
                <a:latin typeface="Calibri" panose="020F0502020204030204" pitchFamily="34" charset="0"/>
                <a:cs typeface="Calibri" panose="020F0502020204030204" pitchFamily="34" charset="0"/>
              </a:rPr>
              <a:t>let city = </a:t>
            </a:r>
            <a:r>
              <a:rPr lang="en-US" sz="1800" b="1" dirty="0" err="1">
                <a:latin typeface="Calibri" panose="020F0502020204030204" pitchFamily="34" charset="0"/>
                <a:cs typeface="Calibri" panose="020F0502020204030204" pitchFamily="34" charset="0"/>
              </a:rPr>
              <a:t>photo.location</a:t>
            </a:r>
            <a:r>
              <a:rPr lang="en-US" sz="1800" b="1" dirty="0">
                <a:latin typeface="Calibri" panose="020F0502020204030204" pitchFamily="34" charset="0"/>
                <a:cs typeface="Calibri" panose="020F0502020204030204" pitchFamily="34" charset="0"/>
              </a:rPr>
              <a:t>["city"];</a:t>
            </a:r>
            <a:endParaRPr lang="en-CA" sz="1800" b="1" dirty="0">
              <a:latin typeface="Calibri" panose="020F0502020204030204" pitchFamily="34" charset="0"/>
              <a:cs typeface="Calibri" panose="020F0502020204030204" pitchFamily="34" charset="0"/>
            </a:endParaRPr>
          </a:p>
        </p:txBody>
      </p:sp>
      <p:sp>
        <p:nvSpPr>
          <p:cNvPr id="4" name="Text Placeholder 2">
            <a:extLst>
              <a:ext uri="{FF2B5EF4-FFF2-40B4-BE49-F238E27FC236}">
                <a16:creationId xmlns:a16="http://schemas.microsoft.com/office/drawing/2014/main" id="{98C02694-2FE8-4E4B-86A6-F0C788163721}"/>
              </a:ext>
            </a:extLst>
          </p:cNvPr>
          <p:cNvSpPr txBox="1">
            <a:spLocks/>
          </p:cNvSpPr>
          <p:nvPr/>
        </p:nvSpPr>
        <p:spPr>
          <a:xfrm>
            <a:off x="4322618" y="1081088"/>
            <a:ext cx="4724400" cy="35324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5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2pPr>
            <a:lvl3pPr marL="1371600" marR="0" lvl="2" indent="-342900" algn="l" rtl="0">
              <a:lnSpc>
                <a:spcPct val="100000"/>
              </a:lnSpc>
              <a:spcBef>
                <a:spcPts val="600"/>
              </a:spcBef>
              <a:spcAft>
                <a:spcPts val="0"/>
              </a:spcAft>
              <a:buClr>
                <a:srgbClr val="007FA3"/>
              </a:buClr>
              <a:buSzPts val="1800"/>
              <a:buFont typeface="Noto Sans Symbols"/>
              <a:buChar char="▪"/>
              <a:defRPr sz="16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6pPr>
            <a:lvl7pPr marL="3200400" marR="0" lvl="6"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7pPr>
            <a:lvl8pPr marL="3657600" marR="0" lvl="7"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8pPr>
            <a:lvl9pPr marL="4114800" marR="0" lvl="8"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9pPr>
          </a:lstStyle>
          <a:p>
            <a:pPr marL="114300" indent="0" algn="l">
              <a:buNone/>
            </a:pPr>
            <a:r>
              <a:rPr lang="en-US" b="0" i="0" u="none" strike="noStrike" baseline="0" dirty="0">
                <a:latin typeface="+mj-lt"/>
              </a:rPr>
              <a:t>Equivalent assignments using object </a:t>
            </a:r>
            <a:r>
              <a:rPr lang="en-US" b="0" i="0" u="none" strike="noStrike" baseline="0" dirty="0" err="1">
                <a:latin typeface="+mj-lt"/>
              </a:rPr>
              <a:t>destructuring</a:t>
            </a:r>
            <a:r>
              <a:rPr lang="en-US" b="0" i="0" u="none" strike="noStrike" baseline="0" dirty="0">
                <a:latin typeface="+mj-lt"/>
              </a:rPr>
              <a:t> syntax would </a:t>
            </a:r>
            <a:r>
              <a:rPr lang="en-CA" b="0" i="0" u="none" strike="noStrike" baseline="0" dirty="0">
                <a:latin typeface="+mj-lt"/>
              </a:rPr>
              <a:t>be:</a:t>
            </a:r>
          </a:p>
          <a:p>
            <a:pPr marL="114300" indent="0" algn="l">
              <a:buNone/>
            </a:pPr>
            <a:endParaRPr lang="en-CA" sz="1800" b="0" i="0" u="none" strike="noStrike" baseline="0" dirty="0">
              <a:latin typeface="SabonLTPro-Roman"/>
            </a:endParaRPr>
          </a:p>
          <a:p>
            <a:pPr marL="114300" indent="0" algn="l">
              <a:spcBef>
                <a:spcPts val="200"/>
              </a:spcBef>
              <a:buNone/>
            </a:pPr>
            <a:r>
              <a:rPr lang="en-CA" sz="1800" b="1" dirty="0">
                <a:latin typeface="Calibri" panose="020F0502020204030204" pitchFamily="34" charset="0"/>
                <a:cs typeface="Calibri" panose="020F0502020204030204" pitchFamily="34" charset="0"/>
              </a:rPr>
              <a:t>let { id, title } = photo;</a:t>
            </a:r>
          </a:p>
          <a:p>
            <a:pPr marL="114300" indent="0" algn="l">
              <a:spcBef>
                <a:spcPts val="200"/>
              </a:spcBef>
              <a:buNone/>
            </a:pPr>
            <a:r>
              <a:rPr lang="en-US" sz="1800" b="1" dirty="0">
                <a:latin typeface="Calibri" panose="020F0502020204030204" pitchFamily="34" charset="0"/>
                <a:cs typeface="Calibri" panose="020F0502020204030204" pitchFamily="34" charset="0"/>
              </a:rPr>
              <a:t>let { country, city } = </a:t>
            </a:r>
            <a:r>
              <a:rPr lang="en-US" sz="1800" b="1" dirty="0" err="1">
                <a:latin typeface="Calibri" panose="020F0502020204030204" pitchFamily="34" charset="0"/>
                <a:cs typeface="Calibri" panose="020F0502020204030204" pitchFamily="34" charset="0"/>
              </a:rPr>
              <a:t>photo.location</a:t>
            </a:r>
            <a:r>
              <a:rPr lang="en-US" sz="1800" b="1" dirty="0">
                <a:latin typeface="Calibri" panose="020F0502020204030204" pitchFamily="34" charset="0"/>
                <a:cs typeface="Calibri" panose="020F0502020204030204" pitchFamily="34" charset="0"/>
              </a:rPr>
              <a:t>;</a:t>
            </a:r>
          </a:p>
          <a:p>
            <a:pPr marL="114300" indent="0" algn="l">
              <a:buNone/>
            </a:pPr>
            <a:r>
              <a:rPr lang="en-US" b="0" i="0" u="none" strike="noStrike" baseline="0" dirty="0">
                <a:latin typeface="+mj-lt"/>
              </a:rPr>
              <a:t>These two statements could be combined into one:</a:t>
            </a:r>
          </a:p>
          <a:p>
            <a:pPr marL="114300" indent="0">
              <a:spcBef>
                <a:spcPts val="200"/>
              </a:spcBef>
              <a:buNone/>
            </a:pPr>
            <a:endParaRPr lang="en-US" sz="1800" dirty="0">
              <a:latin typeface="Calibri" panose="020F0502020204030204" pitchFamily="34" charset="0"/>
              <a:cs typeface="Calibri" panose="020F0502020204030204" pitchFamily="34" charset="0"/>
            </a:endParaRPr>
          </a:p>
          <a:p>
            <a:pPr marL="114300" indent="0">
              <a:spcBef>
                <a:spcPts val="200"/>
              </a:spcBef>
              <a:buNone/>
            </a:pPr>
            <a:r>
              <a:rPr lang="en-US" sz="1800" b="1" dirty="0">
                <a:latin typeface="Calibri" panose="020F0502020204030204" pitchFamily="34" charset="0"/>
                <a:cs typeface="Calibri" panose="020F0502020204030204" pitchFamily="34" charset="0"/>
              </a:rPr>
              <a:t>let { id, title, location: {</a:t>
            </a:r>
            <a:r>
              <a:rPr lang="en-US" sz="1800" b="1" dirty="0" err="1">
                <a:latin typeface="Calibri" panose="020F0502020204030204" pitchFamily="34" charset="0"/>
                <a:cs typeface="Calibri" panose="020F0502020204030204" pitchFamily="34" charset="0"/>
              </a:rPr>
              <a:t>country,city</a:t>
            </a:r>
            <a:r>
              <a:rPr lang="en-US" sz="1800" b="1" dirty="0">
                <a:latin typeface="Calibri" panose="020F0502020204030204" pitchFamily="34" charset="0"/>
                <a:cs typeface="Calibri" panose="020F0502020204030204" pitchFamily="34" charset="0"/>
              </a:rPr>
              <a:t>} } = photo;</a:t>
            </a:r>
          </a:p>
          <a:p>
            <a:pPr marL="114300" indent="0">
              <a:spcBef>
                <a:spcPts val="200"/>
              </a:spcBef>
              <a:buNone/>
            </a:pPr>
            <a:endParaRPr lang="en-US" sz="1800" b="1" dirty="0">
              <a:latin typeface="Calibri" panose="020F0502020204030204" pitchFamily="34" charset="0"/>
              <a:cs typeface="Calibri" panose="020F0502020204030204" pitchFamily="34" charset="0"/>
            </a:endParaRPr>
          </a:p>
          <a:p>
            <a:pPr marL="114300" indent="0">
              <a:spcBef>
                <a:spcPts val="200"/>
              </a:spcBef>
              <a:buNone/>
            </a:pPr>
            <a:endParaRPr lang="en-CA" sz="1800" b="1" dirty="0">
              <a:latin typeface="Calibri" panose="020F0502020204030204" pitchFamily="34" charset="0"/>
              <a:cs typeface="Calibri" panose="020F0502020204030204" pitchFamily="34" charset="0"/>
            </a:endParaRPr>
          </a:p>
        </p:txBody>
      </p:sp>
      <p:sp>
        <p:nvSpPr>
          <p:cNvPr id="5" name="Rectangle 1">
            <a:extLst>
              <a:ext uri="{FF2B5EF4-FFF2-40B4-BE49-F238E27FC236}">
                <a16:creationId xmlns:a16="http://schemas.microsoft.com/office/drawing/2014/main" id="{1ED27308-0CF1-15A0-0CC1-801943D3A9A2}"/>
              </a:ext>
            </a:extLst>
          </p:cNvPr>
          <p:cNvSpPr>
            <a:spLocks noChangeArrowheads="1"/>
          </p:cNvSpPr>
          <p:nvPr/>
        </p:nvSpPr>
        <p:spPr bwMode="auto">
          <a:xfrm>
            <a:off x="0" y="-184666"/>
            <a:ext cx="184731" cy="369332"/>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6F4721F5-15CF-EB6D-CA41-F6B108652A39}"/>
              </a:ext>
            </a:extLst>
          </p:cNvPr>
          <p:cNvSpPr txBox="1"/>
          <p:nvPr/>
        </p:nvSpPr>
        <p:spPr>
          <a:xfrm>
            <a:off x="6684818" y="184666"/>
            <a:ext cx="2126724" cy="461665"/>
          </a:xfrm>
          <a:prstGeom prst="rect">
            <a:avLst/>
          </a:prstGeom>
          <a:noFill/>
        </p:spPr>
        <p:txBody>
          <a:bodyPr wrap="square" rtlCol="0">
            <a:spAutoFit/>
          </a:bodyPr>
          <a:lstStyle/>
          <a:p>
            <a:r>
              <a:rPr lang="en-US" altLang="en-US" sz="1200" dirty="0">
                <a:solidFill>
                  <a:srgbClr val="FF0000"/>
                </a:solidFill>
                <a:latin typeface="+mj-lt"/>
              </a:rPr>
              <a:t>You have to use the name of the property to access </a:t>
            </a:r>
          </a:p>
        </p:txBody>
      </p:sp>
      <p:cxnSp>
        <p:nvCxnSpPr>
          <p:cNvPr id="9" name="Straight Arrow Connector 8">
            <a:extLst>
              <a:ext uri="{FF2B5EF4-FFF2-40B4-BE49-F238E27FC236}">
                <a16:creationId xmlns:a16="http://schemas.microsoft.com/office/drawing/2014/main" id="{32FE8BDD-8B45-A7EA-CEF1-283FDB73F99E}"/>
              </a:ext>
            </a:extLst>
          </p:cNvPr>
          <p:cNvCxnSpPr/>
          <p:nvPr/>
        </p:nvCxnSpPr>
        <p:spPr>
          <a:xfrm flipH="1">
            <a:off x="5070088" y="573007"/>
            <a:ext cx="1970049" cy="1776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38698F5-2001-9978-9140-4D173C4FE7DC}"/>
              </a:ext>
            </a:extLst>
          </p:cNvPr>
          <p:cNvSpPr txBox="1"/>
          <p:nvPr/>
        </p:nvSpPr>
        <p:spPr>
          <a:xfrm>
            <a:off x="2761268" y="4702552"/>
            <a:ext cx="5925532"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dirty="0"/>
              <a:t>Source code: chapter04/02_objects/03_object_destructuring.js</a:t>
            </a:r>
            <a:endParaRPr lang="en-GB" dirty="0"/>
          </a:p>
        </p:txBody>
      </p:sp>
    </p:spTree>
    <p:extLst>
      <p:ext uri="{BB962C8B-B14F-4D97-AF65-F5344CB8AC3E}">
        <p14:creationId xmlns:p14="http://schemas.microsoft.com/office/powerpoint/2010/main" val="3839070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A4E20-7A3F-40E5-A107-4A1CAA225B58}"/>
              </a:ext>
            </a:extLst>
          </p:cNvPr>
          <p:cNvSpPr>
            <a:spLocks noGrp="1"/>
          </p:cNvSpPr>
          <p:nvPr>
            <p:ph type="title"/>
          </p:nvPr>
        </p:nvSpPr>
        <p:spPr/>
        <p:txBody>
          <a:bodyPr/>
          <a:lstStyle/>
          <a:p>
            <a:r>
              <a:rPr lang="en-CA" dirty="0"/>
              <a:t>JSON</a:t>
            </a:r>
          </a:p>
        </p:txBody>
      </p:sp>
      <p:sp>
        <p:nvSpPr>
          <p:cNvPr id="3" name="Text Placeholder 2">
            <a:extLst>
              <a:ext uri="{FF2B5EF4-FFF2-40B4-BE49-F238E27FC236}">
                <a16:creationId xmlns:a16="http://schemas.microsoft.com/office/drawing/2014/main" id="{256AAD64-C920-4DC6-80C9-5F22ACBB89AA}"/>
              </a:ext>
            </a:extLst>
          </p:cNvPr>
          <p:cNvSpPr>
            <a:spLocks noGrp="1"/>
          </p:cNvSpPr>
          <p:nvPr>
            <p:ph type="body" idx="1"/>
          </p:nvPr>
        </p:nvSpPr>
        <p:spPr>
          <a:xfrm>
            <a:off x="454025" y="724249"/>
            <a:ext cx="8232775" cy="3532476"/>
          </a:xfrm>
        </p:spPr>
        <p:txBody>
          <a:bodyPr/>
          <a:lstStyle/>
          <a:p>
            <a:pPr marL="114300" indent="0">
              <a:buNone/>
            </a:pPr>
            <a:r>
              <a:rPr lang="en-US" sz="1800" b="1" dirty="0">
                <a:solidFill>
                  <a:srgbClr val="009A9A"/>
                </a:solidFill>
                <a:latin typeface="+mj-lt"/>
              </a:rPr>
              <a:t>JavaScript Object Notation</a:t>
            </a:r>
            <a:r>
              <a:rPr lang="en-US" dirty="0"/>
              <a:t> or JSON  is used as a language-independent data interchange format analogous in use to XML. </a:t>
            </a:r>
          </a:p>
          <a:p>
            <a:pPr marL="114300" indent="0">
              <a:buNone/>
            </a:pPr>
            <a:r>
              <a:rPr lang="en-US" dirty="0"/>
              <a:t>The main difference between JSON and object literal notation is that property names are enclosed in quotes, as shown in the following example:</a:t>
            </a:r>
            <a:br>
              <a:rPr lang="en-US" dirty="0"/>
            </a:br>
            <a:endParaRPr lang="en-US" sz="1800" b="1" dirty="0">
              <a:solidFill>
                <a:srgbClr val="009A9A"/>
              </a:solidFill>
              <a:latin typeface="+mj-lt"/>
            </a:endParaRPr>
          </a:p>
          <a:p>
            <a:pPr marL="114300" indent="0">
              <a:spcBef>
                <a:spcPts val="200"/>
              </a:spcBef>
              <a:buNone/>
            </a:pP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this is just a string </a:t>
            </a:r>
            <a:r>
              <a:rPr lang="en-US" dirty="0">
                <a:latin typeface="Calibri" panose="020F0502020204030204" pitchFamily="34" charset="0"/>
                <a:cs typeface="Calibri" panose="020F0502020204030204" pitchFamily="34" charset="0"/>
              </a:rPr>
              <a:t>though it looks like an object literal</a:t>
            </a:r>
          </a:p>
          <a:p>
            <a:pPr marL="114300" indent="0">
              <a:spcBef>
                <a:spcPts val="200"/>
              </a:spcBef>
              <a:buNone/>
            </a:pPr>
            <a:r>
              <a:rPr lang="en-US" dirty="0">
                <a:latin typeface="Calibri" panose="020F0502020204030204" pitchFamily="34" charset="0"/>
                <a:cs typeface="Calibri" panose="020F0502020204030204" pitchFamily="34" charset="0"/>
              </a:rPr>
              <a:t>const text = </a:t>
            </a:r>
            <a:r>
              <a:rPr lang="en-US" b="1" dirty="0">
                <a:solidFill>
                  <a:srgbClr val="C00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"name1" : "value1",</a:t>
            </a:r>
          </a:p>
          <a:p>
            <a:pPr marL="114300" indent="0">
              <a:spcBef>
                <a:spcPts val="200"/>
              </a:spcBef>
              <a:buNone/>
            </a:pPr>
            <a:r>
              <a:rPr lang="en-US" dirty="0">
                <a:latin typeface="Calibri" panose="020F0502020204030204" pitchFamily="34" charset="0"/>
                <a:cs typeface="Calibri" panose="020F0502020204030204" pitchFamily="34" charset="0"/>
              </a:rPr>
              <a:t>    "name2" : "value2",</a:t>
            </a:r>
          </a:p>
          <a:p>
            <a:pPr marL="114300" indent="0">
              <a:spcBef>
                <a:spcPts val="200"/>
              </a:spcBef>
              <a:buNone/>
            </a:pPr>
            <a:r>
              <a:rPr lang="en-US" dirty="0">
                <a:latin typeface="Calibri" panose="020F0502020204030204" pitchFamily="34" charset="0"/>
                <a:cs typeface="Calibri" panose="020F0502020204030204" pitchFamily="34" charset="0"/>
              </a:rPr>
              <a:t>    "name3" : "value3"</a:t>
            </a:r>
          </a:p>
          <a:p>
            <a:pPr marL="114300" indent="0">
              <a:spcBef>
                <a:spcPts val="200"/>
              </a:spcBef>
              <a:buNone/>
            </a:pPr>
            <a:r>
              <a:rPr lang="en-US" dirty="0">
                <a:latin typeface="Calibri" panose="020F0502020204030204" pitchFamily="34" charset="0"/>
                <a:cs typeface="Calibri" panose="020F0502020204030204" pitchFamily="34" charset="0"/>
              </a:rPr>
              <a:t>}</a:t>
            </a:r>
            <a:r>
              <a:rPr lang="en-US" b="1" dirty="0">
                <a:solidFill>
                  <a:srgbClr val="C00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a:p>
            <a:pPr marL="114300" indent="0" algn="l">
              <a:buNone/>
            </a:pPr>
            <a:r>
              <a:rPr lang="en-US" dirty="0">
                <a:latin typeface="+mj-lt"/>
                <a:cs typeface="Calibri" panose="020F0502020204030204" pitchFamily="34" charset="0"/>
              </a:rPr>
              <a:t>Try to access: https://mocki.io/v1/689a2e6a-39b0-4a2d-9f64-5baf8cf36571</a:t>
            </a:r>
          </a:p>
          <a:p>
            <a:pPr marL="114300" indent="0">
              <a:spcBef>
                <a:spcPts val="200"/>
              </a:spcBef>
              <a:buNone/>
            </a:pPr>
            <a:endParaRPr lang="en-CA"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B9A68D6E-3196-D224-F2BB-6A0010114418}"/>
              </a:ext>
            </a:extLst>
          </p:cNvPr>
          <p:cNvSpPr txBox="1"/>
          <p:nvPr/>
        </p:nvSpPr>
        <p:spPr>
          <a:xfrm>
            <a:off x="2761268" y="4702552"/>
            <a:ext cx="5925532"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dirty="0"/>
              <a:t>Source code: chapter04/04_json/index.html</a:t>
            </a:r>
            <a:endParaRPr lang="en-GB" dirty="0"/>
          </a:p>
        </p:txBody>
      </p:sp>
    </p:spTree>
    <p:extLst>
      <p:ext uri="{BB962C8B-B14F-4D97-AF65-F5344CB8AC3E}">
        <p14:creationId xmlns:p14="http://schemas.microsoft.com/office/powerpoint/2010/main" val="1847202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A4E20-7A3F-40E5-A107-4A1CAA225B58}"/>
              </a:ext>
            </a:extLst>
          </p:cNvPr>
          <p:cNvSpPr>
            <a:spLocks noGrp="1"/>
          </p:cNvSpPr>
          <p:nvPr>
            <p:ph type="title"/>
          </p:nvPr>
        </p:nvSpPr>
        <p:spPr>
          <a:xfrm>
            <a:off x="457200" y="28706"/>
            <a:ext cx="8229600" cy="822959"/>
          </a:xfrm>
        </p:spPr>
        <p:txBody>
          <a:bodyPr/>
          <a:lstStyle/>
          <a:p>
            <a:r>
              <a:rPr lang="en-CA" dirty="0"/>
              <a:t>JSON object</a:t>
            </a:r>
          </a:p>
        </p:txBody>
      </p:sp>
      <p:sp>
        <p:nvSpPr>
          <p:cNvPr id="3" name="Text Placeholder 2">
            <a:extLst>
              <a:ext uri="{FF2B5EF4-FFF2-40B4-BE49-F238E27FC236}">
                <a16:creationId xmlns:a16="http://schemas.microsoft.com/office/drawing/2014/main" id="{256AAD64-C920-4DC6-80C9-5F22ACBB89AA}"/>
              </a:ext>
            </a:extLst>
          </p:cNvPr>
          <p:cNvSpPr>
            <a:spLocks noGrp="1"/>
          </p:cNvSpPr>
          <p:nvPr>
            <p:ph type="body" idx="1"/>
          </p:nvPr>
        </p:nvSpPr>
        <p:spPr>
          <a:xfrm>
            <a:off x="263912" y="573007"/>
            <a:ext cx="8232775" cy="3532476"/>
          </a:xfrm>
        </p:spPr>
        <p:txBody>
          <a:bodyPr/>
          <a:lstStyle/>
          <a:p>
            <a:pPr marL="114300" indent="0" algn="l">
              <a:buNone/>
            </a:pPr>
            <a:r>
              <a:rPr lang="en-US" sz="1800" b="0" i="0" u="none" strike="noStrike" baseline="0" dirty="0">
                <a:solidFill>
                  <a:srgbClr val="000000"/>
                </a:solidFill>
                <a:latin typeface="SabonLTPro-Roman"/>
              </a:rPr>
              <a:t>The string literal on the last slide contains an object definition in JSON format (but is still just a string). To turn this string into an actual JavaScript object requires using the built-in JSON object.</a:t>
            </a:r>
          </a:p>
          <a:p>
            <a:pPr marL="114300" indent="0" algn="l">
              <a:buNone/>
            </a:pPr>
            <a:endParaRPr lang="en-US" sz="800" b="0" i="0" u="none" strike="noStrike" baseline="0" dirty="0">
              <a:solidFill>
                <a:srgbClr val="000000"/>
              </a:solidFill>
              <a:latin typeface="SabonLTPro-Roman"/>
            </a:endParaRPr>
          </a:p>
          <a:p>
            <a:pPr marL="0" indent="0" algn="l">
              <a:spcBef>
                <a:spcPts val="0"/>
              </a:spcBef>
              <a:buNone/>
            </a:pPr>
            <a:r>
              <a:rPr lang="en-US" sz="1800" b="0" i="1" u="none" strike="noStrike" baseline="0" dirty="0">
                <a:solidFill>
                  <a:srgbClr val="00A6A6"/>
                </a:solidFill>
                <a:latin typeface="Calibri" panose="020F0502020204030204" pitchFamily="34" charset="0"/>
                <a:cs typeface="Calibri" panose="020F0502020204030204" pitchFamily="34" charset="0"/>
              </a:rPr>
              <a:t>// turn JSON string into an object</a:t>
            </a:r>
          </a:p>
          <a:p>
            <a:pPr marL="0" indent="0" algn="l">
              <a:spcBef>
                <a:spcPts val="0"/>
              </a:spcBef>
              <a:buNone/>
            </a:pPr>
            <a:r>
              <a:rPr lang="en-US" sz="1800" b="0" i="0" u="none" strike="noStrike" baseline="0" dirty="0">
                <a:solidFill>
                  <a:srgbClr val="000000"/>
                </a:solidFill>
                <a:latin typeface="Calibri" panose="020F0502020204030204" pitchFamily="34" charset="0"/>
                <a:cs typeface="Calibri" panose="020F0502020204030204" pitchFamily="34" charset="0"/>
              </a:rPr>
              <a:t>const </a:t>
            </a:r>
            <a:r>
              <a:rPr lang="en-US" sz="1800" b="0" i="0" u="none" strike="noStrike" baseline="0" dirty="0" err="1">
                <a:solidFill>
                  <a:srgbClr val="000000"/>
                </a:solidFill>
                <a:latin typeface="Calibri" panose="020F0502020204030204" pitchFamily="34" charset="0"/>
                <a:cs typeface="Calibri" panose="020F0502020204030204" pitchFamily="34" charset="0"/>
              </a:rPr>
              <a:t>anObj</a:t>
            </a:r>
            <a:r>
              <a:rPr lang="en-US" sz="1800" b="0" i="0" u="none" strike="noStrike" baseline="0" dirty="0">
                <a:solidFill>
                  <a:srgbClr val="000000"/>
                </a:solidFill>
                <a:latin typeface="Calibri" panose="020F0502020204030204" pitchFamily="34" charset="0"/>
                <a:cs typeface="Calibri" panose="020F0502020204030204" pitchFamily="34" charset="0"/>
              </a:rPr>
              <a:t> = </a:t>
            </a:r>
            <a:r>
              <a:rPr lang="en-US" sz="1800" b="0" i="0" u="none" strike="noStrike" baseline="0" dirty="0" err="1">
                <a:solidFill>
                  <a:srgbClr val="000000"/>
                </a:solidFill>
                <a:latin typeface="Calibri" panose="020F0502020204030204" pitchFamily="34" charset="0"/>
                <a:cs typeface="Calibri" panose="020F0502020204030204" pitchFamily="34" charset="0"/>
              </a:rPr>
              <a:t>JSON.parse</a:t>
            </a:r>
            <a:r>
              <a:rPr lang="en-US" sz="1800" b="0" i="0" u="none" strike="noStrike" baseline="0" dirty="0">
                <a:solidFill>
                  <a:srgbClr val="000000"/>
                </a:solidFill>
                <a:latin typeface="Calibri" panose="020F0502020204030204" pitchFamily="34" charset="0"/>
                <a:cs typeface="Calibri" panose="020F0502020204030204" pitchFamily="34" charset="0"/>
              </a:rPr>
              <a:t>(text);</a:t>
            </a:r>
          </a:p>
          <a:p>
            <a:pPr marL="0" indent="0" algn="l">
              <a:spcBef>
                <a:spcPts val="0"/>
              </a:spcBef>
              <a:buNone/>
            </a:pPr>
            <a:r>
              <a:rPr lang="en-CA" sz="1800" b="0" i="1" u="none" strike="noStrike" baseline="0" dirty="0">
                <a:solidFill>
                  <a:srgbClr val="00A6A6"/>
                </a:solidFill>
                <a:latin typeface="Calibri" panose="020F0502020204030204" pitchFamily="34" charset="0"/>
                <a:cs typeface="Calibri" panose="020F0502020204030204" pitchFamily="34" charset="0"/>
              </a:rPr>
              <a:t>// displays "value1“</a:t>
            </a:r>
          </a:p>
          <a:p>
            <a:pPr marL="0" indent="0" algn="l">
              <a:spcBef>
                <a:spcPts val="0"/>
              </a:spcBef>
              <a:buNone/>
            </a:pPr>
            <a:r>
              <a:rPr lang="en-CA" sz="1800" b="0" i="0" u="none" strike="noStrike" baseline="0" dirty="0">
                <a:solidFill>
                  <a:srgbClr val="000000"/>
                </a:solidFill>
                <a:latin typeface="Calibri" panose="020F0502020204030204" pitchFamily="34" charset="0"/>
                <a:cs typeface="Calibri" panose="020F0502020204030204" pitchFamily="34" charset="0"/>
              </a:rPr>
              <a:t>console.log(anObj.name1);</a:t>
            </a:r>
            <a:endParaRPr lang="en-CA"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B63D819F-EDB4-ED12-94AA-1CA47E211162}"/>
              </a:ext>
            </a:extLst>
          </p:cNvPr>
          <p:cNvSpPr txBox="1"/>
          <p:nvPr/>
        </p:nvSpPr>
        <p:spPr>
          <a:xfrm>
            <a:off x="3623733" y="1800537"/>
            <a:ext cx="5345152" cy="249299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1200" b="0" dirty="0" err="1">
                <a:solidFill>
                  <a:schemeClr val="tx1"/>
                </a:solidFill>
                <a:effectLst/>
                <a:latin typeface="Consolas" panose="020B0609020204030204" pitchFamily="49" charset="0"/>
              </a:rPr>
              <a:t>const</a:t>
            </a:r>
            <a:r>
              <a:rPr lang="en-GB" sz="1200" b="0" dirty="0">
                <a:solidFill>
                  <a:schemeClr val="tx1"/>
                </a:solidFill>
                <a:effectLst/>
                <a:latin typeface="Consolas" panose="020B0609020204030204" pitchFamily="49" charset="0"/>
              </a:rPr>
              <a:t> countries = ['{"id": "01", "name": "KSA"}', </a:t>
            </a:r>
          </a:p>
          <a:p>
            <a:r>
              <a:rPr lang="en-GB" sz="1200" b="0" dirty="0">
                <a:solidFill>
                  <a:schemeClr val="tx1"/>
                </a:solidFill>
                <a:effectLst/>
                <a:latin typeface="Consolas" panose="020B0609020204030204" pitchFamily="49" charset="0"/>
              </a:rPr>
              <a:t>                   '{"id": "02", "name": "Japan"}',</a:t>
            </a:r>
          </a:p>
          <a:p>
            <a:r>
              <a:rPr lang="en-GB" sz="1200" b="0" dirty="0">
                <a:solidFill>
                  <a:schemeClr val="tx1"/>
                </a:solidFill>
                <a:effectLst/>
                <a:latin typeface="Consolas" panose="020B0609020204030204" pitchFamily="49" charset="0"/>
              </a:rPr>
              <a:t>                   '{"id": "03", "name": "Oman"}'];</a:t>
            </a:r>
          </a:p>
          <a:p>
            <a:br>
              <a:rPr lang="en-GB" sz="1200" b="0" dirty="0">
                <a:solidFill>
                  <a:schemeClr val="tx1"/>
                </a:solidFill>
                <a:effectLst/>
                <a:latin typeface="Consolas" panose="020B0609020204030204" pitchFamily="49" charset="0"/>
              </a:rPr>
            </a:br>
            <a:r>
              <a:rPr lang="en-GB" sz="1200" b="0" dirty="0" err="1">
                <a:solidFill>
                  <a:schemeClr val="tx1"/>
                </a:solidFill>
                <a:effectLst/>
                <a:latin typeface="Consolas" panose="020B0609020204030204" pitchFamily="49" charset="0"/>
              </a:rPr>
              <a:t>document.write</a:t>
            </a:r>
            <a:r>
              <a:rPr lang="en-GB" sz="1200" b="0" dirty="0">
                <a:solidFill>
                  <a:schemeClr val="tx1"/>
                </a:solidFill>
                <a:effectLst/>
                <a:latin typeface="Consolas" panose="020B0609020204030204" pitchFamily="49" charset="0"/>
              </a:rPr>
              <a:t>('&lt;table&gt;&lt;tr&gt;&lt;</a:t>
            </a:r>
            <a:r>
              <a:rPr lang="en-GB" sz="1200" b="0" dirty="0" err="1">
                <a:solidFill>
                  <a:schemeClr val="tx1"/>
                </a:solidFill>
                <a:effectLst/>
                <a:latin typeface="Consolas" panose="020B0609020204030204" pitchFamily="49" charset="0"/>
              </a:rPr>
              <a:t>th</a:t>
            </a:r>
            <a:r>
              <a:rPr lang="en-GB" sz="1200" b="0" dirty="0">
                <a:solidFill>
                  <a:schemeClr val="tx1"/>
                </a:solidFill>
                <a:effectLst/>
                <a:latin typeface="Consolas" panose="020B0609020204030204" pitchFamily="49" charset="0"/>
              </a:rPr>
              <a:t>&gt;ID&lt;/</a:t>
            </a:r>
            <a:r>
              <a:rPr lang="en-GB" sz="1200" b="0" dirty="0" err="1">
                <a:solidFill>
                  <a:schemeClr val="tx1"/>
                </a:solidFill>
                <a:effectLst/>
                <a:latin typeface="Consolas" panose="020B0609020204030204" pitchFamily="49" charset="0"/>
              </a:rPr>
              <a:t>th</a:t>
            </a:r>
            <a:r>
              <a:rPr lang="en-GB" sz="1200" b="0" dirty="0">
                <a:solidFill>
                  <a:schemeClr val="tx1"/>
                </a:solidFill>
                <a:effectLst/>
                <a:latin typeface="Consolas" panose="020B0609020204030204" pitchFamily="49" charset="0"/>
              </a:rPr>
              <a:t>&gt;&lt;</a:t>
            </a:r>
            <a:r>
              <a:rPr lang="en-GB" sz="1200" b="0" dirty="0" err="1">
                <a:solidFill>
                  <a:schemeClr val="tx1"/>
                </a:solidFill>
                <a:effectLst/>
                <a:latin typeface="Consolas" panose="020B0609020204030204" pitchFamily="49" charset="0"/>
              </a:rPr>
              <a:t>th</a:t>
            </a:r>
            <a:r>
              <a:rPr lang="en-GB" sz="1200" b="0" dirty="0">
                <a:solidFill>
                  <a:schemeClr val="tx1"/>
                </a:solidFill>
                <a:effectLst/>
                <a:latin typeface="Consolas" panose="020B0609020204030204" pitchFamily="49" charset="0"/>
              </a:rPr>
              <a:t>&gt;Country&lt;/</a:t>
            </a:r>
            <a:r>
              <a:rPr lang="en-GB" sz="1200" b="0" dirty="0" err="1">
                <a:solidFill>
                  <a:schemeClr val="tx1"/>
                </a:solidFill>
                <a:effectLst/>
                <a:latin typeface="Consolas" panose="020B0609020204030204" pitchFamily="49" charset="0"/>
              </a:rPr>
              <a:t>th</a:t>
            </a:r>
            <a:r>
              <a:rPr lang="en-GB" sz="1200" b="0" dirty="0">
                <a:solidFill>
                  <a:schemeClr val="tx1"/>
                </a:solidFill>
                <a:effectLst/>
                <a:latin typeface="Consolas" panose="020B0609020204030204" pitchFamily="49" charset="0"/>
              </a:rPr>
              <a:t>&gt;&lt;/tr&gt;');</a:t>
            </a:r>
          </a:p>
          <a:p>
            <a:r>
              <a:rPr lang="en-GB" sz="1200" b="0" i="1" dirty="0">
                <a:solidFill>
                  <a:schemeClr val="tx1"/>
                </a:solidFill>
                <a:effectLst/>
                <a:latin typeface="Consolas" panose="020B0609020204030204" pitchFamily="49" charset="0"/>
              </a:rPr>
              <a:t>for</a:t>
            </a:r>
            <a:r>
              <a:rPr lang="en-GB" sz="1200" b="0" dirty="0">
                <a:solidFill>
                  <a:schemeClr val="tx1"/>
                </a:solidFill>
                <a:effectLst/>
                <a:latin typeface="Consolas" panose="020B0609020204030204" pitchFamily="49" charset="0"/>
              </a:rPr>
              <a:t> ( let c of countries){</a:t>
            </a:r>
          </a:p>
          <a:p>
            <a:r>
              <a:rPr lang="en-GB" sz="1200" b="0" dirty="0">
                <a:solidFill>
                  <a:schemeClr val="tx1"/>
                </a:solidFill>
                <a:effectLst/>
                <a:latin typeface="Consolas" panose="020B0609020204030204" pitchFamily="49" charset="0"/>
              </a:rPr>
              <a:t>   let co = </a:t>
            </a:r>
            <a:r>
              <a:rPr lang="en-GB" sz="1200" b="0" dirty="0" err="1">
                <a:solidFill>
                  <a:schemeClr val="tx1"/>
                </a:solidFill>
                <a:effectLst/>
                <a:latin typeface="Consolas" panose="020B0609020204030204" pitchFamily="49" charset="0"/>
              </a:rPr>
              <a:t>JSON.parse</a:t>
            </a:r>
            <a:r>
              <a:rPr lang="en-GB" sz="1200" b="0" dirty="0">
                <a:solidFill>
                  <a:schemeClr val="tx1"/>
                </a:solidFill>
                <a:effectLst/>
                <a:latin typeface="Consolas" panose="020B0609020204030204" pitchFamily="49" charset="0"/>
              </a:rPr>
              <a:t>(c);</a:t>
            </a:r>
          </a:p>
          <a:p>
            <a:r>
              <a:rPr lang="en-GB" sz="1200" b="0" dirty="0">
                <a:solidFill>
                  <a:schemeClr val="tx1"/>
                </a:solidFill>
                <a:effectLst/>
                <a:latin typeface="Consolas" panose="020B0609020204030204" pitchFamily="49" charset="0"/>
              </a:rPr>
              <a:t>   </a:t>
            </a:r>
            <a:r>
              <a:rPr lang="en-GB" sz="1200" b="0" dirty="0" err="1">
                <a:solidFill>
                  <a:schemeClr val="tx1"/>
                </a:solidFill>
                <a:effectLst/>
                <a:latin typeface="Consolas" panose="020B0609020204030204" pitchFamily="49" charset="0"/>
              </a:rPr>
              <a:t>document.write</a:t>
            </a:r>
            <a:r>
              <a:rPr lang="en-GB" sz="1200" b="0" dirty="0">
                <a:solidFill>
                  <a:schemeClr val="tx1"/>
                </a:solidFill>
                <a:effectLst/>
                <a:latin typeface="Consolas" panose="020B0609020204030204" pitchFamily="49" charset="0"/>
              </a:rPr>
              <a:t>('&lt;tr&gt;&lt;td&gt;' + co.id + '&lt;/td&gt;&lt;td&gt;’ </a:t>
            </a:r>
          </a:p>
          <a:p>
            <a:r>
              <a:rPr lang="en-GB" sz="1200" dirty="0">
                <a:solidFill>
                  <a:schemeClr val="tx1"/>
                </a:solidFill>
                <a:latin typeface="Consolas" panose="020B0609020204030204" pitchFamily="49" charset="0"/>
              </a:rPr>
              <a:t>                             </a:t>
            </a:r>
            <a:r>
              <a:rPr lang="en-GB" sz="1200" b="0" dirty="0">
                <a:solidFill>
                  <a:schemeClr val="tx1"/>
                </a:solidFill>
                <a:effectLst/>
                <a:latin typeface="Consolas" panose="020B0609020204030204" pitchFamily="49" charset="0"/>
              </a:rPr>
              <a:t>+ co.name + '&lt;/td&gt;&lt;tr&gt;')</a:t>
            </a:r>
          </a:p>
          <a:p>
            <a:r>
              <a:rPr lang="en-GB" sz="1200" b="0" dirty="0">
                <a:solidFill>
                  <a:schemeClr val="tx1"/>
                </a:solidFill>
                <a:effectLst/>
                <a:latin typeface="Consolas" panose="020B0609020204030204" pitchFamily="49" charset="0"/>
              </a:rPr>
              <a:t>}</a:t>
            </a:r>
          </a:p>
          <a:p>
            <a:r>
              <a:rPr lang="en-GB" sz="1200" b="0" dirty="0" err="1">
                <a:solidFill>
                  <a:schemeClr val="tx1"/>
                </a:solidFill>
                <a:effectLst/>
                <a:latin typeface="Consolas" panose="020B0609020204030204" pitchFamily="49" charset="0"/>
              </a:rPr>
              <a:t>document.write</a:t>
            </a:r>
            <a:r>
              <a:rPr lang="en-GB" sz="1200" b="0" dirty="0">
                <a:solidFill>
                  <a:schemeClr val="tx1"/>
                </a:solidFill>
                <a:effectLst/>
                <a:latin typeface="Consolas" panose="020B0609020204030204" pitchFamily="49" charset="0"/>
              </a:rPr>
              <a:t>('&lt;/table&gt;');</a:t>
            </a:r>
          </a:p>
          <a:p>
            <a:endParaRPr lang="en-GB" sz="1200" dirty="0">
              <a:solidFill>
                <a:schemeClr val="tx1"/>
              </a:solidFill>
            </a:endParaRPr>
          </a:p>
        </p:txBody>
      </p:sp>
      <p:sp>
        <p:nvSpPr>
          <p:cNvPr id="6" name="TextBox 5">
            <a:extLst>
              <a:ext uri="{FF2B5EF4-FFF2-40B4-BE49-F238E27FC236}">
                <a16:creationId xmlns:a16="http://schemas.microsoft.com/office/drawing/2014/main" id="{ED0A990D-E378-5855-BDA8-730904FB51FE}"/>
              </a:ext>
            </a:extLst>
          </p:cNvPr>
          <p:cNvSpPr txBox="1"/>
          <p:nvPr/>
        </p:nvSpPr>
        <p:spPr>
          <a:xfrm>
            <a:off x="2761268" y="4702552"/>
            <a:ext cx="5925532"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dirty="0"/>
              <a:t>Source code: chapter04/04_json/index02.html</a:t>
            </a:r>
            <a:endParaRPr lang="en-GB" dirty="0"/>
          </a:p>
        </p:txBody>
      </p:sp>
    </p:spTree>
    <p:extLst>
      <p:ext uri="{BB962C8B-B14F-4D97-AF65-F5344CB8AC3E}">
        <p14:creationId xmlns:p14="http://schemas.microsoft.com/office/powerpoint/2010/main" val="3336321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AF57E-FE9C-4D59-B34D-0B2717C69875}"/>
              </a:ext>
            </a:extLst>
          </p:cNvPr>
          <p:cNvSpPr>
            <a:spLocks noGrp="1"/>
          </p:cNvSpPr>
          <p:nvPr>
            <p:ph type="title"/>
          </p:nvPr>
        </p:nvSpPr>
        <p:spPr/>
        <p:txBody>
          <a:bodyPr/>
          <a:lstStyle/>
          <a:p>
            <a:r>
              <a:rPr lang="en-CA" dirty="0"/>
              <a:t>Functions</a:t>
            </a:r>
          </a:p>
        </p:txBody>
      </p:sp>
      <p:sp>
        <p:nvSpPr>
          <p:cNvPr id="3" name="Text Placeholder 2">
            <a:extLst>
              <a:ext uri="{FF2B5EF4-FFF2-40B4-BE49-F238E27FC236}">
                <a16:creationId xmlns:a16="http://schemas.microsoft.com/office/drawing/2014/main" id="{C87C19D0-4FB1-4B30-841A-1D4121876676}"/>
              </a:ext>
            </a:extLst>
          </p:cNvPr>
          <p:cNvSpPr>
            <a:spLocks noGrp="1"/>
          </p:cNvSpPr>
          <p:nvPr>
            <p:ph type="body" idx="1"/>
          </p:nvPr>
        </p:nvSpPr>
        <p:spPr/>
        <p:txBody>
          <a:bodyPr/>
          <a:lstStyle/>
          <a:p>
            <a:pPr marL="114300" indent="0">
              <a:buNone/>
            </a:pPr>
            <a:r>
              <a:rPr lang="en-CA" sz="1800" b="0" i="0" u="none" strike="noStrike" baseline="0" dirty="0">
                <a:latin typeface="+mj-lt"/>
              </a:rPr>
              <a:t>A function to calculate a subtotal </a:t>
            </a:r>
            <a:r>
              <a:rPr lang="en-US" sz="1800" b="0" i="0" u="none" strike="noStrike" baseline="0" dirty="0">
                <a:latin typeface="+mj-lt"/>
              </a:rPr>
              <a:t>as the price of a product multiplied by the quantity might be defined as follows:</a:t>
            </a:r>
          </a:p>
          <a:p>
            <a:pPr marL="571500" lvl="1" indent="0">
              <a:buNone/>
            </a:pPr>
            <a:r>
              <a:rPr lang="en-CA" sz="1800" b="1" i="0" u="none" strike="noStrike" baseline="0" dirty="0">
                <a:latin typeface="Calibri" panose="020F0502020204030204" pitchFamily="34" charset="0"/>
                <a:cs typeface="Calibri" panose="020F0502020204030204" pitchFamily="34" charset="0"/>
              </a:rPr>
              <a:t>function subtotal(price, quantity) {</a:t>
            </a:r>
          </a:p>
          <a:p>
            <a:pPr marL="571500" lvl="1" indent="0">
              <a:buNone/>
            </a:pPr>
            <a:r>
              <a:rPr lang="en-CA" sz="1800" b="1" i="0" u="none" strike="noStrike" baseline="0" dirty="0">
                <a:latin typeface="Calibri" panose="020F0502020204030204" pitchFamily="34" charset="0"/>
                <a:cs typeface="Calibri" panose="020F0502020204030204" pitchFamily="34" charset="0"/>
              </a:rPr>
              <a:t>	return price * quantity;</a:t>
            </a:r>
          </a:p>
          <a:p>
            <a:pPr marL="571500" lvl="1" indent="0">
              <a:buNone/>
            </a:pPr>
            <a:r>
              <a:rPr lang="en-CA" sz="1800" b="1" i="0" u="none" strike="noStrike" baseline="0" dirty="0">
                <a:latin typeface="Calibri" panose="020F0502020204030204" pitchFamily="34" charset="0"/>
                <a:cs typeface="Calibri" panose="020F0502020204030204" pitchFamily="34" charset="0"/>
              </a:rPr>
              <a:t>}</a:t>
            </a:r>
            <a:endParaRPr lang="en-CA" sz="1800" b="1" dirty="0">
              <a:latin typeface="Calibri" panose="020F0502020204030204" pitchFamily="34" charset="0"/>
              <a:cs typeface="Calibri" panose="020F0502020204030204" pitchFamily="34" charset="0"/>
            </a:endParaRPr>
          </a:p>
          <a:p>
            <a:pPr marL="114300" indent="0" algn="l">
              <a:buNone/>
            </a:pPr>
            <a:r>
              <a:rPr lang="en-US" sz="1800" b="0" i="0" u="none" strike="noStrike" baseline="0" dirty="0">
                <a:solidFill>
                  <a:srgbClr val="000000"/>
                </a:solidFill>
                <a:latin typeface="+mj-lt"/>
              </a:rPr>
              <a:t>The above is formally called a </a:t>
            </a:r>
            <a:r>
              <a:rPr lang="en-US" sz="1800" b="1" i="0" u="none" strike="noStrike" baseline="0" dirty="0">
                <a:solidFill>
                  <a:srgbClr val="009A9A"/>
                </a:solidFill>
                <a:latin typeface="+mj-lt"/>
              </a:rPr>
              <a:t>function declaration</a:t>
            </a:r>
            <a:r>
              <a:rPr lang="en-US" sz="1800" b="0" i="0" u="none" strike="noStrike" baseline="0" dirty="0">
                <a:solidFill>
                  <a:srgbClr val="000000"/>
                </a:solidFill>
                <a:latin typeface="+mj-lt"/>
              </a:rPr>
              <a:t>. Such a declared function can be called or </a:t>
            </a:r>
            <a:r>
              <a:rPr lang="en-US" sz="1800" b="0" i="1" u="none" strike="noStrike" baseline="0" dirty="0">
                <a:solidFill>
                  <a:srgbClr val="000000"/>
                </a:solidFill>
                <a:latin typeface="+mj-lt"/>
              </a:rPr>
              <a:t>invoked </a:t>
            </a:r>
            <a:r>
              <a:rPr lang="en-US" sz="1800" b="0" i="0" u="none" strike="noStrike" baseline="0" dirty="0">
                <a:solidFill>
                  <a:srgbClr val="000000"/>
                </a:solidFill>
                <a:latin typeface="+mj-lt"/>
              </a:rPr>
              <a:t>by using the () operator.</a:t>
            </a:r>
          </a:p>
          <a:p>
            <a:pPr marL="571500" lvl="1" indent="0">
              <a:buNone/>
            </a:pPr>
            <a:r>
              <a:rPr lang="en-CA" sz="1800" b="1" dirty="0">
                <a:latin typeface="Calibri" panose="020F0502020204030204" pitchFamily="34" charset="0"/>
                <a:cs typeface="Calibri" panose="020F0502020204030204" pitchFamily="34" charset="0"/>
              </a:rPr>
              <a:t>let result = subtotal(10,2);</a:t>
            </a:r>
          </a:p>
        </p:txBody>
      </p:sp>
    </p:spTree>
    <p:extLst>
      <p:ext uri="{BB962C8B-B14F-4D97-AF65-F5344CB8AC3E}">
        <p14:creationId xmlns:p14="http://schemas.microsoft.com/office/powerpoint/2010/main" val="481129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C09DD-F244-49C3-B8CA-895DB3BBB839}"/>
              </a:ext>
            </a:extLst>
          </p:cNvPr>
          <p:cNvSpPr>
            <a:spLocks noGrp="1"/>
          </p:cNvSpPr>
          <p:nvPr>
            <p:ph type="title"/>
          </p:nvPr>
        </p:nvSpPr>
        <p:spPr/>
        <p:txBody>
          <a:bodyPr/>
          <a:lstStyle/>
          <a:p>
            <a:r>
              <a:rPr lang="en-CA" dirty="0"/>
              <a:t>Function expressions</a:t>
            </a:r>
          </a:p>
        </p:txBody>
      </p:sp>
      <p:sp>
        <p:nvSpPr>
          <p:cNvPr id="4" name="TextBox 3" descr="LISTING 4.2 Embedded styles example">
            <a:extLst>
              <a:ext uri="{FF2B5EF4-FFF2-40B4-BE49-F238E27FC236}">
                <a16:creationId xmlns:a16="http://schemas.microsoft.com/office/drawing/2014/main" id="{210D9829-80CE-47F6-AE89-43594570E1AA}"/>
              </a:ext>
            </a:extLst>
          </p:cNvPr>
          <p:cNvSpPr txBox="1"/>
          <p:nvPr/>
        </p:nvSpPr>
        <p:spPr>
          <a:xfrm>
            <a:off x="1854200" y="1177687"/>
            <a:ext cx="5300134" cy="3241913"/>
          </a:xfrm>
          <a:prstGeom prst="rect">
            <a:avLst/>
          </a:prstGeom>
          <a:solidFill>
            <a:srgbClr val="E6F0F5"/>
          </a:solidFill>
        </p:spPr>
        <p:txBody>
          <a:bodyPr wrap="square" numCol="1" rtlCol="0">
            <a:noAutofit/>
          </a:bodyPr>
          <a:lstStyle/>
          <a:p>
            <a:pPr algn="l"/>
            <a:r>
              <a:rPr lang="en-US" sz="1600" b="0" i="1" u="none" strike="noStrike" baseline="0" dirty="0">
                <a:solidFill>
                  <a:schemeClr val="tx1"/>
                </a:solidFill>
                <a:latin typeface="Calibri" panose="020F0502020204030204" pitchFamily="34" charset="0"/>
                <a:cs typeface="Calibri" panose="020F0502020204030204" pitchFamily="34" charset="0"/>
              </a:rPr>
              <a:t>// defines a function using an anonymous function expression</a:t>
            </a:r>
          </a:p>
          <a:p>
            <a:pPr algn="l"/>
            <a:r>
              <a:rPr lang="en-CA" sz="1600" b="0" i="0" u="none" strike="noStrike" baseline="0" dirty="0">
                <a:solidFill>
                  <a:schemeClr val="tx1"/>
                </a:solidFill>
                <a:latin typeface="Calibri" panose="020F0502020204030204" pitchFamily="34" charset="0"/>
                <a:cs typeface="Calibri" panose="020F0502020204030204" pitchFamily="34" charset="0"/>
              </a:rPr>
              <a:t>const </a:t>
            </a:r>
            <a:r>
              <a:rPr lang="en-CA" sz="1600" b="0" i="0" u="none" strike="noStrike" baseline="0" dirty="0" err="1">
                <a:solidFill>
                  <a:schemeClr val="tx1"/>
                </a:solidFill>
                <a:latin typeface="Calibri" panose="020F0502020204030204" pitchFamily="34" charset="0"/>
                <a:cs typeface="Calibri" panose="020F0502020204030204" pitchFamily="34" charset="0"/>
              </a:rPr>
              <a:t>calculateSubtotal</a:t>
            </a:r>
            <a:r>
              <a:rPr lang="en-CA" sz="1600" b="0" i="0" u="none" strike="noStrike" baseline="0" dirty="0">
                <a:solidFill>
                  <a:schemeClr val="tx1"/>
                </a:solidFill>
                <a:latin typeface="Calibri" panose="020F0502020204030204" pitchFamily="34" charset="0"/>
                <a:cs typeface="Calibri" panose="020F0502020204030204" pitchFamily="34" charset="0"/>
              </a:rPr>
              <a:t> = </a:t>
            </a:r>
            <a:r>
              <a:rPr lang="en-CA" sz="1600" b="1" i="0" u="none" strike="noStrike" baseline="0" dirty="0">
                <a:solidFill>
                  <a:schemeClr val="tx1"/>
                </a:solidFill>
                <a:latin typeface="Calibri" panose="020F0502020204030204" pitchFamily="34" charset="0"/>
                <a:cs typeface="Calibri" panose="020F0502020204030204" pitchFamily="34" charset="0"/>
              </a:rPr>
              <a:t>function</a:t>
            </a:r>
            <a:r>
              <a:rPr lang="en-CA" sz="1600" b="0" i="0" u="none" strike="noStrike" baseline="0" dirty="0">
                <a:solidFill>
                  <a:schemeClr val="tx1"/>
                </a:solidFill>
                <a:latin typeface="Calibri" panose="020F0502020204030204" pitchFamily="34" charset="0"/>
                <a:cs typeface="Calibri" panose="020F0502020204030204" pitchFamily="34" charset="0"/>
              </a:rPr>
              <a:t> (</a:t>
            </a:r>
            <a:r>
              <a:rPr lang="en-CA" sz="1600" b="0" i="0" u="none" strike="noStrike" baseline="0" dirty="0" err="1">
                <a:solidFill>
                  <a:schemeClr val="tx1"/>
                </a:solidFill>
                <a:latin typeface="Calibri" panose="020F0502020204030204" pitchFamily="34" charset="0"/>
                <a:cs typeface="Calibri" panose="020F0502020204030204" pitchFamily="34" charset="0"/>
              </a:rPr>
              <a:t>price,quantity</a:t>
            </a:r>
            <a:r>
              <a:rPr lang="en-CA" sz="1600" b="0" i="0" u="none" strike="noStrike" baseline="0" dirty="0">
                <a:solidFill>
                  <a:schemeClr val="tx1"/>
                </a:solidFill>
                <a:latin typeface="Calibri" panose="020F0502020204030204" pitchFamily="34" charset="0"/>
                <a:cs typeface="Calibri" panose="020F0502020204030204" pitchFamily="34" charset="0"/>
              </a:rPr>
              <a:t>) {</a:t>
            </a:r>
          </a:p>
          <a:p>
            <a:pPr algn="l"/>
            <a:r>
              <a:rPr lang="en-CA" sz="1600" b="0" i="0" u="none" strike="noStrike" baseline="0" dirty="0">
                <a:solidFill>
                  <a:schemeClr val="tx1"/>
                </a:solidFill>
                <a:latin typeface="Calibri" panose="020F0502020204030204" pitchFamily="34" charset="0"/>
                <a:cs typeface="Calibri" panose="020F0502020204030204" pitchFamily="34" charset="0"/>
              </a:rPr>
              <a:t>	return price * quantity;</a:t>
            </a:r>
          </a:p>
          <a:p>
            <a:pPr algn="l"/>
            <a:r>
              <a:rPr lang="en-CA" sz="1600" b="0" i="0" u="none" strike="noStrike" baseline="0" dirty="0">
                <a:solidFill>
                  <a:schemeClr val="tx1"/>
                </a:solidFill>
                <a:latin typeface="Calibri" panose="020F0502020204030204" pitchFamily="34" charset="0"/>
                <a:cs typeface="Calibri" panose="020F0502020204030204" pitchFamily="34" charset="0"/>
              </a:rPr>
              <a:t>};</a:t>
            </a:r>
          </a:p>
          <a:p>
            <a:pPr algn="l"/>
            <a:endParaRPr lang="en-CA" sz="1600" b="0" i="0" u="none" strike="noStrike" baseline="0" dirty="0">
              <a:solidFill>
                <a:schemeClr val="tx1"/>
              </a:solidFill>
              <a:latin typeface="Calibri" panose="020F0502020204030204" pitchFamily="34" charset="0"/>
              <a:cs typeface="Calibri" panose="020F0502020204030204" pitchFamily="34" charset="0"/>
            </a:endParaRPr>
          </a:p>
          <a:p>
            <a:pPr algn="l"/>
            <a:r>
              <a:rPr lang="en-CA" sz="1600" b="0" i="1" u="none" strike="noStrike" baseline="0" dirty="0">
                <a:solidFill>
                  <a:schemeClr val="tx1"/>
                </a:solidFill>
                <a:latin typeface="Calibri" panose="020F0502020204030204" pitchFamily="34" charset="0"/>
                <a:cs typeface="Calibri" panose="020F0502020204030204" pitchFamily="34" charset="0"/>
              </a:rPr>
              <a:t>// invokes the function</a:t>
            </a:r>
          </a:p>
          <a:p>
            <a:pPr algn="l"/>
            <a:r>
              <a:rPr lang="en-CA" sz="1600" b="0" i="0" u="none" strike="noStrike" baseline="0" dirty="0">
                <a:solidFill>
                  <a:schemeClr val="tx1"/>
                </a:solidFill>
                <a:latin typeface="Calibri" panose="020F0502020204030204" pitchFamily="34" charset="0"/>
                <a:cs typeface="Calibri" panose="020F0502020204030204" pitchFamily="34" charset="0"/>
              </a:rPr>
              <a:t>let result = </a:t>
            </a:r>
            <a:r>
              <a:rPr lang="en-CA" sz="1600" b="0" i="0" u="none" strike="noStrike" baseline="0" dirty="0" err="1">
                <a:solidFill>
                  <a:schemeClr val="tx1"/>
                </a:solidFill>
                <a:latin typeface="Calibri" panose="020F0502020204030204" pitchFamily="34" charset="0"/>
                <a:cs typeface="Calibri" panose="020F0502020204030204" pitchFamily="34" charset="0"/>
              </a:rPr>
              <a:t>calculateSubtotal</a:t>
            </a:r>
            <a:r>
              <a:rPr lang="en-CA" sz="1600" b="0" i="0" u="none" strike="noStrike" baseline="0" dirty="0">
                <a:solidFill>
                  <a:schemeClr val="tx1"/>
                </a:solidFill>
                <a:latin typeface="Calibri" panose="020F0502020204030204" pitchFamily="34" charset="0"/>
                <a:cs typeface="Calibri" panose="020F0502020204030204" pitchFamily="34" charset="0"/>
              </a:rPr>
              <a:t>(10,2);</a:t>
            </a:r>
          </a:p>
          <a:p>
            <a:pPr algn="l"/>
            <a:endParaRPr lang="en-CA" sz="1600" b="0" i="1" u="none" strike="noStrike" baseline="0" dirty="0">
              <a:solidFill>
                <a:schemeClr val="tx1"/>
              </a:solidFill>
              <a:latin typeface="Calibri" panose="020F0502020204030204" pitchFamily="34" charset="0"/>
              <a:cs typeface="Calibri" panose="020F0502020204030204" pitchFamily="34" charset="0"/>
            </a:endParaRPr>
          </a:p>
          <a:p>
            <a:pPr algn="l"/>
            <a:r>
              <a:rPr lang="en-CA" sz="1600" b="0" i="1" u="none" strike="noStrike" baseline="0" dirty="0">
                <a:solidFill>
                  <a:schemeClr val="tx1"/>
                </a:solidFill>
                <a:latin typeface="Calibri" panose="020F0502020204030204" pitchFamily="34" charset="0"/>
                <a:cs typeface="Calibri" panose="020F0502020204030204" pitchFamily="34" charset="0"/>
              </a:rPr>
              <a:t>// define another function</a:t>
            </a:r>
          </a:p>
          <a:p>
            <a:pPr algn="l"/>
            <a:r>
              <a:rPr lang="en-US" sz="1600" b="0" i="0" u="none" strike="noStrike" baseline="0" dirty="0">
                <a:solidFill>
                  <a:schemeClr val="tx1"/>
                </a:solidFill>
                <a:latin typeface="Calibri" panose="020F0502020204030204" pitchFamily="34" charset="0"/>
                <a:cs typeface="Calibri" panose="020F0502020204030204" pitchFamily="34" charset="0"/>
              </a:rPr>
              <a:t>const warn = </a:t>
            </a:r>
            <a:r>
              <a:rPr lang="en-US" sz="1600" b="1" i="0" u="none" strike="noStrike" baseline="0" dirty="0">
                <a:solidFill>
                  <a:schemeClr val="tx1"/>
                </a:solidFill>
                <a:latin typeface="Calibri" panose="020F0502020204030204" pitchFamily="34" charset="0"/>
                <a:cs typeface="Calibri" panose="020F0502020204030204" pitchFamily="34" charset="0"/>
              </a:rPr>
              <a:t>function</a:t>
            </a:r>
            <a:r>
              <a:rPr lang="en-US" sz="1600" b="0" i="0" u="none" strike="noStrike" baseline="0" dirty="0">
                <a:solidFill>
                  <a:schemeClr val="tx1"/>
                </a:solidFill>
                <a:latin typeface="Calibri" panose="020F0502020204030204" pitchFamily="34" charset="0"/>
                <a:cs typeface="Calibri" panose="020F0502020204030204" pitchFamily="34" charset="0"/>
              </a:rPr>
              <a:t>(msg) { alert(msg); };</a:t>
            </a:r>
          </a:p>
          <a:p>
            <a:pPr algn="l"/>
            <a:endParaRPr lang="en-CA" sz="1600" b="0" i="1" u="none" strike="noStrike" baseline="0" dirty="0">
              <a:solidFill>
                <a:schemeClr val="tx1"/>
              </a:solidFill>
              <a:latin typeface="Calibri" panose="020F0502020204030204" pitchFamily="34" charset="0"/>
              <a:cs typeface="Calibri" panose="020F0502020204030204" pitchFamily="34" charset="0"/>
            </a:endParaRPr>
          </a:p>
          <a:p>
            <a:pPr algn="l"/>
            <a:r>
              <a:rPr lang="en-CA" sz="1600" b="0" i="1" u="none" strike="noStrike" baseline="0" dirty="0">
                <a:solidFill>
                  <a:schemeClr val="tx1"/>
                </a:solidFill>
                <a:latin typeface="Calibri" panose="020F0502020204030204" pitchFamily="34" charset="0"/>
                <a:cs typeface="Calibri" panose="020F0502020204030204" pitchFamily="34" charset="0"/>
              </a:rPr>
              <a:t>// now invoke that function</a:t>
            </a:r>
          </a:p>
          <a:p>
            <a:pPr algn="l"/>
            <a:r>
              <a:rPr lang="en-US" sz="1600" b="0" i="0" u="none" strike="noStrike" baseline="0" dirty="0">
                <a:solidFill>
                  <a:schemeClr val="tx1"/>
                </a:solidFill>
                <a:latin typeface="Calibri" panose="020F0502020204030204" pitchFamily="34" charset="0"/>
                <a:cs typeface="Calibri" panose="020F0502020204030204" pitchFamily="34" charset="0"/>
              </a:rPr>
              <a:t>warn("This doesn't return anything");</a:t>
            </a:r>
            <a:endParaRPr lang="en-CA" sz="1600" b="0" i="0" u="none" strike="noStrike" baseline="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7903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A13F8-530A-404B-AA5A-A9E03DE92DB2}"/>
              </a:ext>
            </a:extLst>
          </p:cNvPr>
          <p:cNvSpPr>
            <a:spLocks noGrp="1"/>
          </p:cNvSpPr>
          <p:nvPr>
            <p:ph type="title"/>
          </p:nvPr>
        </p:nvSpPr>
        <p:spPr/>
        <p:txBody>
          <a:bodyPr/>
          <a:lstStyle/>
          <a:p>
            <a:r>
              <a:rPr lang="en-CA" dirty="0"/>
              <a:t>Client-Side Scripting: Advantages</a:t>
            </a:r>
          </a:p>
        </p:txBody>
      </p:sp>
      <p:sp>
        <p:nvSpPr>
          <p:cNvPr id="3" name="Text Placeholder 2">
            <a:extLst>
              <a:ext uri="{FF2B5EF4-FFF2-40B4-BE49-F238E27FC236}">
                <a16:creationId xmlns:a16="http://schemas.microsoft.com/office/drawing/2014/main" id="{BE503661-92BF-430C-B6DB-D7922F197A01}"/>
              </a:ext>
            </a:extLst>
          </p:cNvPr>
          <p:cNvSpPr>
            <a:spLocks noGrp="1"/>
          </p:cNvSpPr>
          <p:nvPr>
            <p:ph type="body" idx="1"/>
          </p:nvPr>
        </p:nvSpPr>
        <p:spPr>
          <a:xfrm>
            <a:off x="457200" y="1081088"/>
            <a:ext cx="8229600" cy="3532476"/>
          </a:xfrm>
        </p:spPr>
        <p:txBody>
          <a:bodyPr/>
          <a:lstStyle/>
          <a:p>
            <a:pPr algn="l"/>
            <a:r>
              <a:rPr lang="en-US" sz="1800" b="0" i="0" u="none" strike="noStrike" baseline="0" dirty="0">
                <a:solidFill>
                  <a:srgbClr val="000000"/>
                </a:solidFill>
                <a:latin typeface="+mj-lt"/>
              </a:rPr>
              <a:t>Processing can be off-loaded from the server to client machines, thereby reducing the load on the server.</a:t>
            </a:r>
          </a:p>
          <a:p>
            <a:pPr algn="l"/>
            <a:r>
              <a:rPr lang="en-US" sz="1800" b="0" i="0" u="none" strike="noStrike" baseline="0" dirty="0">
                <a:solidFill>
                  <a:srgbClr val="000000"/>
                </a:solidFill>
                <a:latin typeface="+mj-lt"/>
              </a:rPr>
              <a:t>The browser can respond more rapidly to user events than a request to a remote server ever could, which improves the user experience.</a:t>
            </a:r>
          </a:p>
          <a:p>
            <a:pPr algn="l"/>
            <a:r>
              <a:rPr lang="en-US" sz="1800" b="0" i="0" u="none" strike="noStrike" baseline="0" dirty="0">
                <a:solidFill>
                  <a:srgbClr val="000000"/>
                </a:solidFill>
                <a:latin typeface="+mj-lt"/>
              </a:rPr>
              <a:t>JavaScript can interact with the downloaded HTML in a way that the server cannot, creating a user experience more like desktop software than simple </a:t>
            </a:r>
            <a:r>
              <a:rPr lang="en-CA" sz="1800" b="0" i="0" u="none" strike="noStrike" baseline="0" dirty="0">
                <a:solidFill>
                  <a:srgbClr val="000000"/>
                </a:solidFill>
                <a:latin typeface="+mj-lt"/>
              </a:rPr>
              <a:t>HTML ever could.</a:t>
            </a:r>
            <a:endParaRPr lang="en-CA" dirty="0">
              <a:latin typeface="+mj-lt"/>
            </a:endParaRPr>
          </a:p>
        </p:txBody>
      </p:sp>
    </p:spTree>
    <p:extLst>
      <p:ext uri="{BB962C8B-B14F-4D97-AF65-F5344CB8AC3E}">
        <p14:creationId xmlns:p14="http://schemas.microsoft.com/office/powerpoint/2010/main" val="4034900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DE5A8-ED7E-49ED-9A42-72ABAAE3C819}"/>
              </a:ext>
            </a:extLst>
          </p:cNvPr>
          <p:cNvSpPr>
            <a:spLocks noGrp="1"/>
          </p:cNvSpPr>
          <p:nvPr>
            <p:ph type="title"/>
          </p:nvPr>
        </p:nvSpPr>
        <p:spPr/>
        <p:txBody>
          <a:bodyPr/>
          <a:lstStyle/>
          <a:p>
            <a:r>
              <a:rPr lang="en-CA" dirty="0"/>
              <a:t>Default Parameters</a:t>
            </a:r>
          </a:p>
        </p:txBody>
      </p:sp>
      <p:sp>
        <p:nvSpPr>
          <p:cNvPr id="3" name="Text Placeholder 2">
            <a:extLst>
              <a:ext uri="{FF2B5EF4-FFF2-40B4-BE49-F238E27FC236}">
                <a16:creationId xmlns:a16="http://schemas.microsoft.com/office/drawing/2014/main" id="{F1BDEDA4-7A8D-4A3E-BAE6-C4EEFDEACDBF}"/>
              </a:ext>
            </a:extLst>
          </p:cNvPr>
          <p:cNvSpPr>
            <a:spLocks noGrp="1"/>
          </p:cNvSpPr>
          <p:nvPr>
            <p:ph type="body" idx="1"/>
          </p:nvPr>
        </p:nvSpPr>
        <p:spPr/>
        <p:txBody>
          <a:bodyPr/>
          <a:lstStyle/>
          <a:p>
            <a:pPr marL="114300" indent="0" algn="l">
              <a:buNone/>
            </a:pPr>
            <a:r>
              <a:rPr lang="en-US" sz="1800" b="0" i="0" u="none" strike="noStrike" baseline="0" dirty="0">
                <a:latin typeface="+mj-lt"/>
              </a:rPr>
              <a:t>In the following code, what will happen (i.e., what will bar be equal to)?</a:t>
            </a:r>
          </a:p>
          <a:p>
            <a:pPr marL="571500" lvl="1" indent="0">
              <a:buNone/>
            </a:pPr>
            <a:r>
              <a:rPr lang="en-CA" b="0" i="0" u="none" strike="noStrike" baseline="0" dirty="0">
                <a:latin typeface="Calibri" panose="020F0502020204030204" pitchFamily="34" charset="0"/>
                <a:cs typeface="Calibri" panose="020F0502020204030204" pitchFamily="34" charset="0"/>
              </a:rPr>
              <a:t>function foo(</a:t>
            </a:r>
            <a:r>
              <a:rPr lang="en-CA" b="0" i="0" u="none" strike="noStrike" baseline="0" dirty="0" err="1">
                <a:latin typeface="Calibri" panose="020F0502020204030204" pitchFamily="34" charset="0"/>
                <a:cs typeface="Calibri" panose="020F0502020204030204" pitchFamily="34" charset="0"/>
              </a:rPr>
              <a:t>a,b</a:t>
            </a:r>
            <a:r>
              <a:rPr lang="en-CA" b="0" i="0" u="none" strike="noStrike" baseline="0" dirty="0">
                <a:latin typeface="Calibri" panose="020F0502020204030204" pitchFamily="34" charset="0"/>
                <a:cs typeface="Calibri" panose="020F0502020204030204" pitchFamily="34" charset="0"/>
              </a:rPr>
              <a:t>) {</a:t>
            </a:r>
          </a:p>
          <a:p>
            <a:pPr marL="571500" lvl="1" indent="0">
              <a:buNone/>
            </a:pPr>
            <a:r>
              <a:rPr lang="en-CA" b="0" i="0" u="none" strike="noStrike" baseline="0" dirty="0">
                <a:latin typeface="Calibri" panose="020F0502020204030204" pitchFamily="34" charset="0"/>
                <a:cs typeface="Calibri" panose="020F0502020204030204" pitchFamily="34" charset="0"/>
              </a:rPr>
              <a:t>	return </a:t>
            </a:r>
            <a:r>
              <a:rPr lang="en-CA" b="0" i="0" u="none" strike="noStrike" baseline="0" dirty="0" err="1">
                <a:latin typeface="Calibri" panose="020F0502020204030204" pitchFamily="34" charset="0"/>
                <a:cs typeface="Calibri" panose="020F0502020204030204" pitchFamily="34" charset="0"/>
              </a:rPr>
              <a:t>a+b</a:t>
            </a:r>
            <a:r>
              <a:rPr lang="en-CA" b="0" i="0" u="none" strike="noStrike" baseline="0" dirty="0">
                <a:latin typeface="Calibri" panose="020F0502020204030204" pitchFamily="34" charset="0"/>
                <a:cs typeface="Calibri" panose="020F0502020204030204" pitchFamily="34" charset="0"/>
              </a:rPr>
              <a:t>;</a:t>
            </a:r>
          </a:p>
          <a:p>
            <a:pPr marL="571500" lvl="1" indent="0">
              <a:buNone/>
            </a:pPr>
            <a:r>
              <a:rPr lang="en-CA" b="0" i="0" u="none" strike="noStrike" baseline="0" dirty="0">
                <a:latin typeface="Calibri" panose="020F0502020204030204" pitchFamily="34" charset="0"/>
                <a:cs typeface="Calibri" panose="020F0502020204030204" pitchFamily="34" charset="0"/>
              </a:rPr>
              <a:t>}</a:t>
            </a:r>
          </a:p>
          <a:p>
            <a:pPr marL="571500" lvl="1" indent="0">
              <a:buNone/>
            </a:pPr>
            <a:r>
              <a:rPr lang="en-CA" b="0" i="0" u="none" strike="noStrike" baseline="0" dirty="0">
                <a:latin typeface="Calibri" panose="020F0502020204030204" pitchFamily="34" charset="0"/>
                <a:cs typeface="Calibri" panose="020F0502020204030204" pitchFamily="34" charset="0"/>
              </a:rPr>
              <a:t>let </a:t>
            </a:r>
            <a:r>
              <a:rPr lang="en-CA" b="1" i="0" u="none" strike="noStrike" baseline="0" dirty="0">
                <a:latin typeface="Calibri" panose="020F0502020204030204" pitchFamily="34" charset="0"/>
                <a:cs typeface="Calibri" panose="020F0502020204030204" pitchFamily="34" charset="0"/>
              </a:rPr>
              <a:t>bar</a:t>
            </a:r>
            <a:r>
              <a:rPr lang="en-CA" b="0" i="0" u="none" strike="noStrike" baseline="0" dirty="0">
                <a:latin typeface="Calibri" panose="020F0502020204030204" pitchFamily="34" charset="0"/>
                <a:cs typeface="Calibri" panose="020F0502020204030204" pitchFamily="34" charset="0"/>
              </a:rPr>
              <a:t> = foo(3);      // 3 + undefined -&gt; </a:t>
            </a:r>
            <a:r>
              <a:rPr lang="en-CA" b="0" i="0" u="none" strike="noStrike" baseline="0" dirty="0" err="1">
                <a:latin typeface="Calibri" panose="020F0502020204030204" pitchFamily="34" charset="0"/>
                <a:cs typeface="Calibri" panose="020F0502020204030204" pitchFamily="34" charset="0"/>
              </a:rPr>
              <a:t>NaN</a:t>
            </a:r>
            <a:endParaRPr lang="en-US" b="0" i="0" u="none" strike="noStrike" baseline="0" dirty="0">
              <a:latin typeface="Calibri" panose="020F0502020204030204" pitchFamily="34" charset="0"/>
              <a:cs typeface="Calibri" panose="020F0502020204030204" pitchFamily="34" charset="0"/>
            </a:endParaRPr>
          </a:p>
          <a:p>
            <a:pPr marL="114300" indent="0" algn="l">
              <a:buNone/>
            </a:pPr>
            <a:r>
              <a:rPr lang="en-US" sz="1800" dirty="0">
                <a:solidFill>
                  <a:srgbClr val="000000"/>
                </a:solidFill>
                <a:latin typeface="+mj-lt"/>
              </a:rPr>
              <a:t>The answer is </a:t>
            </a:r>
            <a:r>
              <a:rPr lang="en-US" sz="1800" b="1" dirty="0" err="1">
                <a:solidFill>
                  <a:srgbClr val="000000"/>
                </a:solidFill>
                <a:latin typeface="+mj-lt"/>
              </a:rPr>
              <a:t>NaN</a:t>
            </a:r>
            <a:r>
              <a:rPr lang="en-US" sz="1800" dirty="0">
                <a:solidFill>
                  <a:srgbClr val="000000"/>
                </a:solidFill>
                <a:latin typeface="+mj-lt"/>
              </a:rPr>
              <a:t>. However, th</a:t>
            </a:r>
            <a:r>
              <a:rPr lang="en-US" sz="1800" b="0" i="0" u="none" strike="noStrike" baseline="0" dirty="0">
                <a:solidFill>
                  <a:srgbClr val="000000"/>
                </a:solidFill>
                <a:latin typeface="+mj-lt"/>
              </a:rPr>
              <a:t>ere is a way to specify </a:t>
            </a:r>
            <a:r>
              <a:rPr lang="en-US" sz="1800" b="1" i="0" u="none" strike="noStrike" baseline="0" dirty="0">
                <a:solidFill>
                  <a:srgbClr val="009A9A"/>
                </a:solidFill>
                <a:latin typeface="+mj-lt"/>
              </a:rPr>
              <a:t>default parameters </a:t>
            </a:r>
          </a:p>
          <a:p>
            <a:pPr marL="571500" lvl="1" indent="0">
              <a:buNone/>
            </a:pPr>
            <a:endParaRPr lang="en-US" dirty="0">
              <a:latin typeface="Calibri" panose="020F0502020204030204" pitchFamily="34" charset="0"/>
              <a:cs typeface="Calibri" panose="020F0502020204030204" pitchFamily="34" charset="0"/>
            </a:endParaRPr>
          </a:p>
          <a:p>
            <a:pPr marL="571500" lvl="1" indent="0">
              <a:buNone/>
            </a:pPr>
            <a:r>
              <a:rPr lang="en-US" dirty="0">
                <a:latin typeface="Calibri" panose="020F0502020204030204" pitchFamily="34" charset="0"/>
                <a:cs typeface="Calibri" panose="020F0502020204030204" pitchFamily="34" charset="0"/>
              </a:rPr>
              <a:t>function foo(a</a:t>
            </a:r>
            <a:r>
              <a:rPr lang="en-US" b="1" dirty="0">
                <a:solidFill>
                  <a:srgbClr val="C00000"/>
                </a:solidFill>
                <a:latin typeface="Calibri" panose="020F0502020204030204" pitchFamily="34" charset="0"/>
                <a:cs typeface="Calibri" panose="020F0502020204030204" pitchFamily="34" charset="0"/>
              </a:rPr>
              <a:t>=10</a:t>
            </a:r>
            <a:r>
              <a:rPr lang="en-US" dirty="0">
                <a:latin typeface="Calibri" panose="020F0502020204030204" pitchFamily="34" charset="0"/>
                <a:cs typeface="Calibri" panose="020F0502020204030204" pitchFamily="34" charset="0"/>
              </a:rPr>
              <a:t>,b</a:t>
            </a:r>
            <a:r>
              <a:rPr lang="en-US" b="1" dirty="0">
                <a:solidFill>
                  <a:srgbClr val="C00000"/>
                </a:solidFill>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 { return </a:t>
            </a:r>
            <a:r>
              <a:rPr lang="en-US" dirty="0" err="1">
                <a:latin typeface="Calibri" panose="020F0502020204030204" pitchFamily="34" charset="0"/>
                <a:cs typeface="Calibri" panose="020F0502020204030204" pitchFamily="34" charset="0"/>
              </a:rPr>
              <a:t>a+b</a:t>
            </a:r>
            <a:r>
              <a:rPr lang="en-US" dirty="0">
                <a:latin typeface="Calibri" panose="020F0502020204030204" pitchFamily="34" charset="0"/>
                <a:cs typeface="Calibri" panose="020F0502020204030204" pitchFamily="34" charset="0"/>
              </a:rPr>
              <a:t>; }</a:t>
            </a:r>
          </a:p>
          <a:p>
            <a:pPr marL="114300" indent="0">
              <a:buNone/>
            </a:pPr>
            <a:r>
              <a:rPr lang="en-US" sz="1800" b="0" i="0" u="none" strike="noStrike" baseline="0" dirty="0">
                <a:latin typeface="+mj-lt"/>
              </a:rPr>
              <a:t>Now </a:t>
            </a:r>
            <a:r>
              <a:rPr lang="en-US" sz="1800" b="1" i="0" u="none" strike="noStrike" baseline="0" dirty="0">
                <a:latin typeface="+mj-lt"/>
              </a:rPr>
              <a:t>bar</a:t>
            </a:r>
            <a:r>
              <a:rPr lang="en-US" sz="1800" b="0" i="0" u="none" strike="noStrike" baseline="0" dirty="0">
                <a:latin typeface="+mj-lt"/>
              </a:rPr>
              <a:t> in the above example will be equal to 3.</a:t>
            </a:r>
            <a:endParaRPr lang="en-US" dirty="0">
              <a:latin typeface="+mj-lt"/>
              <a:cs typeface="Calibri" panose="020F0502020204030204" pitchFamily="34" charset="0"/>
            </a:endParaRPr>
          </a:p>
        </p:txBody>
      </p:sp>
    </p:spTree>
    <p:extLst>
      <p:ext uri="{BB962C8B-B14F-4D97-AF65-F5344CB8AC3E}">
        <p14:creationId xmlns:p14="http://schemas.microsoft.com/office/powerpoint/2010/main" val="3515806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C99B-3CBF-4FC6-9CBE-33D6EAA53A8C}"/>
              </a:ext>
            </a:extLst>
          </p:cNvPr>
          <p:cNvSpPr>
            <a:spLocks noGrp="1"/>
          </p:cNvSpPr>
          <p:nvPr>
            <p:ph type="title"/>
          </p:nvPr>
        </p:nvSpPr>
        <p:spPr>
          <a:xfrm>
            <a:off x="457200" y="34362"/>
            <a:ext cx="8229600" cy="822959"/>
          </a:xfrm>
        </p:spPr>
        <p:txBody>
          <a:bodyPr/>
          <a:lstStyle/>
          <a:p>
            <a:r>
              <a:rPr lang="en-CA" dirty="0"/>
              <a:t>Rest Parameters</a:t>
            </a:r>
          </a:p>
        </p:txBody>
      </p:sp>
      <p:sp>
        <p:nvSpPr>
          <p:cNvPr id="3" name="Text Placeholder 2">
            <a:extLst>
              <a:ext uri="{FF2B5EF4-FFF2-40B4-BE49-F238E27FC236}">
                <a16:creationId xmlns:a16="http://schemas.microsoft.com/office/drawing/2014/main" id="{C32317CE-5A71-4BCA-BAE3-E0DEB79C0E6E}"/>
              </a:ext>
            </a:extLst>
          </p:cNvPr>
          <p:cNvSpPr>
            <a:spLocks noGrp="1"/>
          </p:cNvSpPr>
          <p:nvPr>
            <p:ph type="body" idx="1"/>
          </p:nvPr>
        </p:nvSpPr>
        <p:spPr>
          <a:xfrm>
            <a:off x="457200" y="666889"/>
            <a:ext cx="3519055" cy="3532476"/>
          </a:xfrm>
        </p:spPr>
        <p:txBody>
          <a:bodyPr/>
          <a:lstStyle/>
          <a:p>
            <a:pPr marL="114300" indent="0" algn="l">
              <a:buNone/>
            </a:pPr>
            <a:r>
              <a:rPr lang="en-US" sz="1800" dirty="0">
                <a:latin typeface="+mj-lt"/>
              </a:rPr>
              <a:t>H</a:t>
            </a:r>
            <a:r>
              <a:rPr lang="en-US" sz="1800" b="0" i="0" u="none" strike="noStrike" baseline="0" dirty="0">
                <a:latin typeface="+mj-lt"/>
              </a:rPr>
              <a:t>ow to write a function that can take a variable number of parameters?</a:t>
            </a:r>
            <a:endParaRPr lang="en-US" sz="1800" dirty="0">
              <a:latin typeface="+mj-lt"/>
            </a:endParaRPr>
          </a:p>
          <a:p>
            <a:pPr marL="114300" indent="0" algn="l">
              <a:buNone/>
            </a:pPr>
            <a:r>
              <a:rPr lang="en-US" sz="1800" b="0" i="0" u="none" strike="noStrike" baseline="0" dirty="0">
                <a:solidFill>
                  <a:srgbClr val="000000"/>
                </a:solidFill>
                <a:latin typeface="+mj-lt"/>
              </a:rPr>
              <a:t>The solution is to use the </a:t>
            </a:r>
            <a:r>
              <a:rPr lang="en-US" sz="1800" b="1" i="0" u="none" strike="noStrike" baseline="0" dirty="0">
                <a:solidFill>
                  <a:srgbClr val="009A9A"/>
                </a:solidFill>
                <a:latin typeface="+mj-lt"/>
              </a:rPr>
              <a:t>rest operator </a:t>
            </a:r>
            <a:r>
              <a:rPr lang="en-US" sz="1800" b="0" i="0" u="none" strike="noStrike" baseline="0" dirty="0">
                <a:solidFill>
                  <a:srgbClr val="000000"/>
                </a:solidFill>
                <a:latin typeface="+mj-lt"/>
              </a:rPr>
              <a:t>(...) </a:t>
            </a:r>
          </a:p>
          <a:p>
            <a:pPr marL="114300" indent="0" algn="l">
              <a:buNone/>
            </a:pPr>
            <a:r>
              <a:rPr lang="en-US" sz="1800" b="0" i="0" u="none" strike="noStrike" baseline="0" dirty="0">
                <a:solidFill>
                  <a:srgbClr val="000000"/>
                </a:solidFill>
                <a:latin typeface="+mj-lt"/>
              </a:rPr>
              <a:t>The</a:t>
            </a:r>
            <a:r>
              <a:rPr lang="en-US" sz="1800" dirty="0">
                <a:solidFill>
                  <a:srgbClr val="000000"/>
                </a:solidFill>
                <a:latin typeface="+mj-lt"/>
              </a:rPr>
              <a:t> </a:t>
            </a:r>
            <a:r>
              <a:rPr lang="en-US" sz="1800" b="0" i="0" u="none" strike="noStrike" baseline="0" dirty="0">
                <a:solidFill>
                  <a:srgbClr val="000000"/>
                </a:solidFill>
                <a:latin typeface="+mj-lt"/>
              </a:rPr>
              <a:t>concatenate method takes an indeterminate number of string parameters separated </a:t>
            </a:r>
            <a:r>
              <a:rPr lang="en-CA" sz="1800" b="0" i="0" u="none" strike="noStrike" baseline="0" dirty="0">
                <a:solidFill>
                  <a:srgbClr val="000000"/>
                </a:solidFill>
                <a:latin typeface="+mj-lt"/>
              </a:rPr>
              <a:t>by spaces.</a:t>
            </a:r>
          </a:p>
        </p:txBody>
      </p:sp>
      <p:sp>
        <p:nvSpPr>
          <p:cNvPr id="4" name="Text Placeholder 2">
            <a:extLst>
              <a:ext uri="{FF2B5EF4-FFF2-40B4-BE49-F238E27FC236}">
                <a16:creationId xmlns:a16="http://schemas.microsoft.com/office/drawing/2014/main" id="{73C0D9FD-58CE-41E5-A66F-FE8EAA27AB54}"/>
              </a:ext>
            </a:extLst>
          </p:cNvPr>
          <p:cNvSpPr txBox="1">
            <a:spLocks/>
          </p:cNvSpPr>
          <p:nvPr/>
        </p:nvSpPr>
        <p:spPr>
          <a:xfrm>
            <a:off x="3976255" y="681527"/>
            <a:ext cx="5011628" cy="35324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5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2pPr>
            <a:lvl3pPr marL="1371600" marR="0" lvl="2" indent="-342900" algn="l" rtl="0">
              <a:lnSpc>
                <a:spcPct val="100000"/>
              </a:lnSpc>
              <a:spcBef>
                <a:spcPts val="600"/>
              </a:spcBef>
              <a:spcAft>
                <a:spcPts val="0"/>
              </a:spcAft>
              <a:buClr>
                <a:srgbClr val="007FA3"/>
              </a:buClr>
              <a:buSzPts val="1800"/>
              <a:buFont typeface="Noto Sans Symbols"/>
              <a:buChar char="▪"/>
              <a:defRPr sz="16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6pPr>
            <a:lvl7pPr marL="3200400" marR="0" lvl="6"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7pPr>
            <a:lvl8pPr marL="3657600" marR="0" lvl="7"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8pPr>
            <a:lvl9pPr marL="4114800" marR="0" lvl="8"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9pPr>
          </a:lstStyle>
          <a:p>
            <a:pPr marL="114300" indent="0">
              <a:spcBef>
                <a:spcPts val="200"/>
              </a:spcBef>
              <a:buNone/>
            </a:pPr>
            <a:r>
              <a:rPr lang="en-CA" dirty="0">
                <a:solidFill>
                  <a:srgbClr val="000000"/>
                </a:solidFill>
                <a:latin typeface="Calibri" panose="020F0502020204030204" pitchFamily="34" charset="0"/>
                <a:cs typeface="Calibri" panose="020F0502020204030204" pitchFamily="34" charset="0"/>
              </a:rPr>
              <a:t>function concatenate(</a:t>
            </a:r>
            <a:r>
              <a:rPr lang="en-CA" dirty="0">
                <a:solidFill>
                  <a:srgbClr val="9A0000"/>
                </a:solidFill>
                <a:latin typeface="Calibri" panose="020F0502020204030204" pitchFamily="34" charset="0"/>
                <a:cs typeface="Calibri" panose="020F0502020204030204" pitchFamily="34" charset="0"/>
              </a:rPr>
              <a:t>...</a:t>
            </a:r>
            <a:r>
              <a:rPr lang="en-CA" dirty="0" err="1">
                <a:solidFill>
                  <a:srgbClr val="000000"/>
                </a:solidFill>
                <a:latin typeface="Calibri" panose="020F0502020204030204" pitchFamily="34" charset="0"/>
                <a:cs typeface="Calibri" panose="020F0502020204030204" pitchFamily="34" charset="0"/>
              </a:rPr>
              <a:t>args</a:t>
            </a:r>
            <a:r>
              <a:rPr lang="en-CA" dirty="0">
                <a:solidFill>
                  <a:srgbClr val="000000"/>
                </a:solidFill>
                <a:latin typeface="Calibri" panose="020F0502020204030204" pitchFamily="34" charset="0"/>
                <a:cs typeface="Calibri" panose="020F0502020204030204" pitchFamily="34" charset="0"/>
              </a:rPr>
              <a:t>) {</a:t>
            </a:r>
          </a:p>
          <a:p>
            <a:pPr marL="114300" indent="0">
              <a:spcBef>
                <a:spcPts val="200"/>
              </a:spcBef>
              <a:buNone/>
            </a:pPr>
            <a:r>
              <a:rPr lang="en-CA" dirty="0">
                <a:solidFill>
                  <a:srgbClr val="000000"/>
                </a:solidFill>
                <a:latin typeface="Calibri" panose="020F0502020204030204" pitchFamily="34" charset="0"/>
                <a:cs typeface="Calibri" panose="020F0502020204030204" pitchFamily="34" charset="0"/>
              </a:rPr>
              <a:t>	let s = "";</a:t>
            </a:r>
          </a:p>
          <a:p>
            <a:pPr marL="114300" indent="0">
              <a:spcBef>
                <a:spcPts val="200"/>
              </a:spcBef>
              <a:buNone/>
            </a:pPr>
            <a:r>
              <a:rPr lang="en-US" dirty="0">
                <a:solidFill>
                  <a:srgbClr val="000000"/>
                </a:solidFill>
                <a:latin typeface="Calibri" panose="020F0502020204030204" pitchFamily="34" charset="0"/>
                <a:cs typeface="Calibri" panose="020F0502020204030204" pitchFamily="34" charset="0"/>
              </a:rPr>
              <a:t>	for (let a of </a:t>
            </a:r>
            <a:r>
              <a:rPr lang="en-US" dirty="0" err="1">
                <a:solidFill>
                  <a:srgbClr val="000000"/>
                </a:solidFill>
                <a:latin typeface="Calibri" panose="020F0502020204030204" pitchFamily="34" charset="0"/>
                <a:cs typeface="Calibri" panose="020F0502020204030204" pitchFamily="34" charset="0"/>
              </a:rPr>
              <a:t>args</a:t>
            </a:r>
            <a:r>
              <a:rPr lang="en-US" dirty="0">
                <a:solidFill>
                  <a:srgbClr val="000000"/>
                </a:solidFill>
                <a:latin typeface="Calibri" panose="020F0502020204030204" pitchFamily="34" charset="0"/>
                <a:cs typeface="Calibri" panose="020F0502020204030204" pitchFamily="34" charset="0"/>
              </a:rPr>
              <a:t>)</a:t>
            </a:r>
          </a:p>
          <a:p>
            <a:pPr marL="114300" indent="0">
              <a:spcBef>
                <a:spcPts val="200"/>
              </a:spcBef>
              <a:buNone/>
            </a:pPr>
            <a:r>
              <a:rPr lang="en-CA" dirty="0">
                <a:solidFill>
                  <a:srgbClr val="000000"/>
                </a:solidFill>
                <a:latin typeface="Calibri" panose="020F0502020204030204" pitchFamily="34" charset="0"/>
                <a:cs typeface="Calibri" panose="020F0502020204030204" pitchFamily="34" charset="0"/>
              </a:rPr>
              <a:t>		s += a + " ";</a:t>
            </a:r>
          </a:p>
          <a:p>
            <a:pPr marL="114300" indent="0">
              <a:spcBef>
                <a:spcPts val="200"/>
              </a:spcBef>
              <a:buNone/>
            </a:pPr>
            <a:r>
              <a:rPr lang="en-CA" dirty="0">
                <a:solidFill>
                  <a:srgbClr val="000000"/>
                </a:solidFill>
                <a:latin typeface="Calibri" panose="020F0502020204030204" pitchFamily="34" charset="0"/>
                <a:cs typeface="Calibri" panose="020F0502020204030204" pitchFamily="34" charset="0"/>
              </a:rPr>
              <a:t>	return s;</a:t>
            </a:r>
          </a:p>
          <a:p>
            <a:pPr marL="114300" indent="0">
              <a:spcBef>
                <a:spcPts val="200"/>
              </a:spcBef>
              <a:buNone/>
            </a:pPr>
            <a:r>
              <a:rPr lang="en-CA" dirty="0">
                <a:solidFill>
                  <a:srgbClr val="000000"/>
                </a:solidFill>
                <a:latin typeface="Calibri" panose="020F0502020204030204" pitchFamily="34" charset="0"/>
                <a:cs typeface="Calibri" panose="020F0502020204030204" pitchFamily="34" charset="0"/>
              </a:rPr>
              <a:t>}</a:t>
            </a:r>
          </a:p>
          <a:p>
            <a:pPr marL="114300" indent="0" algn="l">
              <a:spcBef>
                <a:spcPts val="200"/>
              </a:spcBef>
              <a:buNone/>
            </a:pPr>
            <a:r>
              <a:rPr lang="en-CA" b="0" i="0" u="none" strike="noStrike" baseline="0" dirty="0">
                <a:solidFill>
                  <a:srgbClr val="000000"/>
                </a:solidFill>
                <a:latin typeface="Calibri" panose="020F0502020204030204" pitchFamily="34" charset="0"/>
                <a:cs typeface="Calibri" panose="020F0502020204030204" pitchFamily="34" charset="0"/>
              </a:rPr>
              <a:t>let girls = concatenate("</a:t>
            </a:r>
            <a:r>
              <a:rPr lang="en-CA" b="0" i="0" u="none" strike="noStrike" baseline="0" dirty="0" err="1">
                <a:solidFill>
                  <a:srgbClr val="000000"/>
                </a:solidFill>
                <a:latin typeface="Calibri" panose="020F0502020204030204" pitchFamily="34" charset="0"/>
                <a:cs typeface="Calibri" panose="020F0502020204030204" pitchFamily="34" charset="0"/>
              </a:rPr>
              <a:t>fatima</a:t>
            </a:r>
            <a:r>
              <a:rPr lang="en-CA" b="0" i="0" u="none" strike="noStrike" baseline="0" dirty="0">
                <a:solidFill>
                  <a:srgbClr val="000000"/>
                </a:solidFill>
                <a:latin typeface="Calibri" panose="020F0502020204030204" pitchFamily="34" charset="0"/>
                <a:cs typeface="Calibri" panose="020F0502020204030204" pitchFamily="34" charset="0"/>
              </a:rPr>
              <a:t>","</a:t>
            </a:r>
            <a:r>
              <a:rPr lang="en-CA" b="0" i="0" u="none" strike="noStrike" baseline="0" dirty="0" err="1">
                <a:solidFill>
                  <a:srgbClr val="000000"/>
                </a:solidFill>
                <a:latin typeface="Calibri" panose="020F0502020204030204" pitchFamily="34" charset="0"/>
                <a:cs typeface="Calibri" panose="020F0502020204030204" pitchFamily="34" charset="0"/>
              </a:rPr>
              <a:t>hema</a:t>
            </a:r>
            <a:r>
              <a:rPr lang="en-CA" b="0" i="0" u="none" strike="noStrike" baseline="0" dirty="0">
                <a:solidFill>
                  <a:srgbClr val="000000"/>
                </a:solidFill>
                <a:latin typeface="Calibri" panose="020F0502020204030204" pitchFamily="34" charset="0"/>
                <a:cs typeface="Calibri" panose="020F0502020204030204" pitchFamily="34" charset="0"/>
              </a:rPr>
              <a:t>","</a:t>
            </a:r>
            <a:r>
              <a:rPr lang="en-CA" b="0" i="0" u="none" strike="noStrike" baseline="0" dirty="0" err="1">
                <a:solidFill>
                  <a:srgbClr val="000000"/>
                </a:solidFill>
                <a:latin typeface="Calibri" panose="020F0502020204030204" pitchFamily="34" charset="0"/>
                <a:cs typeface="Calibri" panose="020F0502020204030204" pitchFamily="34" charset="0"/>
              </a:rPr>
              <a:t>jane","alia</a:t>
            </a:r>
            <a:r>
              <a:rPr lang="en-CA" b="0" i="0" u="none" strike="noStrike" baseline="0" dirty="0">
                <a:solidFill>
                  <a:srgbClr val="000000"/>
                </a:solidFill>
                <a:latin typeface="Calibri" panose="020F0502020204030204" pitchFamily="34" charset="0"/>
                <a:cs typeface="Calibri" panose="020F0502020204030204" pitchFamily="34" charset="0"/>
              </a:rPr>
              <a:t>");</a:t>
            </a:r>
          </a:p>
          <a:p>
            <a:pPr marL="114300" indent="0" algn="l">
              <a:spcBef>
                <a:spcPts val="200"/>
              </a:spcBef>
              <a:buNone/>
            </a:pPr>
            <a:r>
              <a:rPr lang="en-US" b="0" i="0" u="none" strike="noStrike" baseline="0" dirty="0">
                <a:solidFill>
                  <a:srgbClr val="000000"/>
                </a:solidFill>
                <a:latin typeface="Calibri" panose="020F0502020204030204" pitchFamily="34" charset="0"/>
                <a:cs typeface="Calibri" panose="020F0502020204030204" pitchFamily="34" charset="0"/>
              </a:rPr>
              <a:t>let boys = concatenate("</a:t>
            </a:r>
            <a:r>
              <a:rPr lang="en-US" b="0" i="0" u="none" strike="noStrike" baseline="0" dirty="0" err="1">
                <a:solidFill>
                  <a:srgbClr val="000000"/>
                </a:solidFill>
                <a:latin typeface="Calibri" panose="020F0502020204030204" pitchFamily="34" charset="0"/>
                <a:cs typeface="Calibri" panose="020F0502020204030204" pitchFamily="34" charset="0"/>
              </a:rPr>
              <a:t>jamal</a:t>
            </a:r>
            <a:r>
              <a:rPr lang="en-US" b="0" i="0" u="none" strike="noStrike" baseline="0" dirty="0">
                <a:solidFill>
                  <a:srgbClr val="000000"/>
                </a:solidFill>
                <a:latin typeface="Calibri" panose="020F0502020204030204" pitchFamily="34" charset="0"/>
                <a:cs typeface="Calibri" panose="020F0502020204030204" pitchFamily="34" charset="0"/>
              </a:rPr>
              <a:t>","</a:t>
            </a:r>
            <a:r>
              <a:rPr lang="en-US" b="0" i="0" u="none" strike="noStrike" baseline="0" dirty="0" err="1">
                <a:solidFill>
                  <a:srgbClr val="000000"/>
                </a:solidFill>
                <a:latin typeface="Calibri" panose="020F0502020204030204" pitchFamily="34" charset="0"/>
                <a:cs typeface="Calibri" panose="020F0502020204030204" pitchFamily="34" charset="0"/>
              </a:rPr>
              <a:t>nasir</a:t>
            </a:r>
            <a:r>
              <a:rPr lang="en-US" b="0" i="0" u="none" strike="noStrike" baseline="0" dirty="0">
                <a:solidFill>
                  <a:srgbClr val="000000"/>
                </a:solidFill>
                <a:latin typeface="Calibri" panose="020F0502020204030204" pitchFamily="34" charset="0"/>
                <a:cs typeface="Calibri" panose="020F0502020204030204" pitchFamily="34" charset="0"/>
              </a:rPr>
              <a:t>");</a:t>
            </a:r>
          </a:p>
          <a:p>
            <a:pPr marL="114300" indent="0" algn="l">
              <a:spcBef>
                <a:spcPts val="200"/>
              </a:spcBef>
              <a:buNone/>
            </a:pPr>
            <a:endParaRPr lang="en-CA" b="0" i="0" u="none" strike="noStrike" baseline="0" dirty="0">
              <a:solidFill>
                <a:srgbClr val="000000"/>
              </a:solidFill>
              <a:latin typeface="Calibri" panose="020F0502020204030204" pitchFamily="34" charset="0"/>
              <a:cs typeface="Calibri" panose="020F0502020204030204" pitchFamily="34" charset="0"/>
            </a:endParaRPr>
          </a:p>
          <a:p>
            <a:pPr marL="114300" indent="0" algn="l">
              <a:spcBef>
                <a:spcPts val="200"/>
              </a:spcBef>
              <a:buNone/>
            </a:pPr>
            <a:r>
              <a:rPr lang="en-CA" b="0" i="0" u="none" strike="noStrike" baseline="0" dirty="0">
                <a:solidFill>
                  <a:srgbClr val="000000"/>
                </a:solidFill>
                <a:latin typeface="Calibri" panose="020F0502020204030204" pitchFamily="34" charset="0"/>
                <a:cs typeface="Calibri" panose="020F0502020204030204" pitchFamily="34" charset="0"/>
              </a:rPr>
              <a:t>console.log(girls);</a:t>
            </a:r>
            <a:r>
              <a:rPr lang="en-CA" b="0" i="1" u="none" strike="noStrike" baseline="0" dirty="0">
                <a:solidFill>
                  <a:srgbClr val="00A6A6"/>
                </a:solidFill>
                <a:latin typeface="Calibri" panose="020F0502020204030204" pitchFamily="34" charset="0"/>
                <a:cs typeface="Calibri" panose="020F0502020204030204" pitchFamily="34" charset="0"/>
              </a:rPr>
              <a:t> //  "</a:t>
            </a:r>
            <a:r>
              <a:rPr lang="en-CA" b="0" i="1" u="none" strike="noStrike" baseline="0" dirty="0" err="1">
                <a:solidFill>
                  <a:srgbClr val="00A6A6"/>
                </a:solidFill>
                <a:latin typeface="Calibri" panose="020F0502020204030204" pitchFamily="34" charset="0"/>
                <a:cs typeface="Calibri" panose="020F0502020204030204" pitchFamily="34" charset="0"/>
              </a:rPr>
              <a:t>fatima</a:t>
            </a:r>
            <a:r>
              <a:rPr lang="en-CA" b="0" i="1" u="none" strike="noStrike" baseline="0" dirty="0">
                <a:solidFill>
                  <a:srgbClr val="00A6A6"/>
                </a:solidFill>
                <a:latin typeface="Calibri" panose="020F0502020204030204" pitchFamily="34" charset="0"/>
                <a:cs typeface="Calibri" panose="020F0502020204030204" pitchFamily="34" charset="0"/>
              </a:rPr>
              <a:t> </a:t>
            </a:r>
            <a:r>
              <a:rPr lang="en-CA" b="0" i="1" u="none" strike="noStrike" baseline="0" dirty="0" err="1">
                <a:solidFill>
                  <a:srgbClr val="00A6A6"/>
                </a:solidFill>
                <a:latin typeface="Calibri" panose="020F0502020204030204" pitchFamily="34" charset="0"/>
                <a:cs typeface="Calibri" panose="020F0502020204030204" pitchFamily="34" charset="0"/>
              </a:rPr>
              <a:t>hema</a:t>
            </a:r>
            <a:r>
              <a:rPr lang="en-CA" b="0" i="1" u="none" strike="noStrike" baseline="0" dirty="0">
                <a:solidFill>
                  <a:srgbClr val="00A6A6"/>
                </a:solidFill>
                <a:latin typeface="Calibri" panose="020F0502020204030204" pitchFamily="34" charset="0"/>
                <a:cs typeface="Calibri" panose="020F0502020204030204" pitchFamily="34" charset="0"/>
              </a:rPr>
              <a:t> jane alia“</a:t>
            </a:r>
            <a:br>
              <a:rPr lang="en-CA" b="0" i="1" u="none" strike="noStrike" baseline="0" dirty="0">
                <a:solidFill>
                  <a:srgbClr val="00A6A6"/>
                </a:solidFill>
                <a:latin typeface="Calibri" panose="020F0502020204030204" pitchFamily="34" charset="0"/>
                <a:cs typeface="Calibri" panose="020F0502020204030204" pitchFamily="34" charset="0"/>
              </a:rPr>
            </a:br>
            <a:r>
              <a:rPr lang="en-CA" b="0" i="0" u="none" strike="noStrike" baseline="0" dirty="0">
                <a:solidFill>
                  <a:srgbClr val="000000"/>
                </a:solidFill>
                <a:latin typeface="Calibri" panose="020F0502020204030204" pitchFamily="34" charset="0"/>
                <a:cs typeface="Calibri" panose="020F0502020204030204" pitchFamily="34" charset="0"/>
              </a:rPr>
              <a:t>console.log(boys); </a:t>
            </a:r>
            <a:r>
              <a:rPr lang="en-CA" i="1" dirty="0">
                <a:solidFill>
                  <a:srgbClr val="00A6A6"/>
                </a:solidFill>
                <a:latin typeface="Calibri" panose="020F0502020204030204" pitchFamily="34" charset="0"/>
                <a:cs typeface="Calibri" panose="020F0502020204030204" pitchFamily="34" charset="0"/>
              </a:rPr>
              <a:t>// "</a:t>
            </a:r>
            <a:r>
              <a:rPr lang="en-CA" i="1" dirty="0" err="1">
                <a:solidFill>
                  <a:srgbClr val="00A6A6"/>
                </a:solidFill>
                <a:latin typeface="Calibri" panose="020F0502020204030204" pitchFamily="34" charset="0"/>
                <a:cs typeface="Calibri" panose="020F0502020204030204" pitchFamily="34" charset="0"/>
              </a:rPr>
              <a:t>jamal</a:t>
            </a:r>
            <a:r>
              <a:rPr lang="en-CA" i="1" dirty="0">
                <a:solidFill>
                  <a:srgbClr val="00A6A6"/>
                </a:solidFill>
                <a:latin typeface="Calibri" panose="020F0502020204030204" pitchFamily="34" charset="0"/>
                <a:cs typeface="Calibri" panose="020F0502020204030204" pitchFamily="34" charset="0"/>
              </a:rPr>
              <a:t> </a:t>
            </a:r>
            <a:r>
              <a:rPr lang="en-CA" i="1" dirty="0" err="1">
                <a:solidFill>
                  <a:srgbClr val="00A6A6"/>
                </a:solidFill>
                <a:latin typeface="Calibri" panose="020F0502020204030204" pitchFamily="34" charset="0"/>
                <a:cs typeface="Calibri" panose="020F0502020204030204" pitchFamily="34" charset="0"/>
              </a:rPr>
              <a:t>nasir</a:t>
            </a:r>
            <a:r>
              <a:rPr lang="en-CA" i="1" dirty="0">
                <a:solidFill>
                  <a:srgbClr val="00A6A6"/>
                </a:solidFill>
                <a:latin typeface="Calibri" panose="020F0502020204030204" pitchFamily="34" charset="0"/>
                <a:cs typeface="Calibri" panose="020F0502020204030204" pitchFamily="34" charset="0"/>
              </a:rPr>
              <a:t>“</a:t>
            </a:r>
          </a:p>
        </p:txBody>
      </p:sp>
      <p:sp>
        <p:nvSpPr>
          <p:cNvPr id="5" name="TextBox 4">
            <a:extLst>
              <a:ext uri="{FF2B5EF4-FFF2-40B4-BE49-F238E27FC236}">
                <a16:creationId xmlns:a16="http://schemas.microsoft.com/office/drawing/2014/main" id="{5C42DD83-D4FB-861E-B51D-10CDF9938A22}"/>
              </a:ext>
            </a:extLst>
          </p:cNvPr>
          <p:cNvSpPr txBox="1"/>
          <p:nvPr/>
        </p:nvSpPr>
        <p:spPr>
          <a:xfrm>
            <a:off x="613155" y="4058334"/>
            <a:ext cx="5868914"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GB" b="1" u="sng" dirty="0"/>
              <a:t> Example:</a:t>
            </a:r>
          </a:p>
          <a:p>
            <a:r>
              <a:rPr lang="en-GB" dirty="0"/>
              <a:t>let sum = function ( ...</a:t>
            </a:r>
            <a:r>
              <a:rPr lang="en-GB" dirty="0" err="1"/>
              <a:t>args</a:t>
            </a:r>
            <a:r>
              <a:rPr lang="en-GB" dirty="0"/>
              <a:t> ) { let s = 0; for (let e of </a:t>
            </a:r>
            <a:r>
              <a:rPr lang="en-GB" dirty="0" err="1"/>
              <a:t>args</a:t>
            </a:r>
            <a:r>
              <a:rPr lang="en-GB" dirty="0"/>
              <a:t> ) s += e; return s}</a:t>
            </a:r>
          </a:p>
        </p:txBody>
      </p:sp>
      <p:sp>
        <p:nvSpPr>
          <p:cNvPr id="6" name="TextBox 5">
            <a:extLst>
              <a:ext uri="{FF2B5EF4-FFF2-40B4-BE49-F238E27FC236}">
                <a16:creationId xmlns:a16="http://schemas.microsoft.com/office/drawing/2014/main" id="{161CACC4-9724-DEFA-D882-E03E9A183723}"/>
              </a:ext>
            </a:extLst>
          </p:cNvPr>
          <p:cNvSpPr txBox="1"/>
          <p:nvPr/>
        </p:nvSpPr>
        <p:spPr>
          <a:xfrm>
            <a:off x="2761268" y="4702552"/>
            <a:ext cx="5925532"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dirty="0"/>
              <a:t>Source code: chapter04/04b_functions/01_rest_parameters.html</a:t>
            </a:r>
            <a:endParaRPr lang="en-GB" dirty="0"/>
          </a:p>
        </p:txBody>
      </p:sp>
    </p:spTree>
    <p:extLst>
      <p:ext uri="{BB962C8B-B14F-4D97-AF65-F5344CB8AC3E}">
        <p14:creationId xmlns:p14="http://schemas.microsoft.com/office/powerpoint/2010/main" val="1161056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7193-6354-461D-8664-6A69910871F0}"/>
              </a:ext>
            </a:extLst>
          </p:cNvPr>
          <p:cNvSpPr>
            <a:spLocks noGrp="1"/>
          </p:cNvSpPr>
          <p:nvPr>
            <p:ph type="title"/>
          </p:nvPr>
        </p:nvSpPr>
        <p:spPr/>
        <p:txBody>
          <a:bodyPr/>
          <a:lstStyle/>
          <a:p>
            <a:r>
              <a:rPr lang="en-CA" dirty="0"/>
              <a:t>Hoisting in JavaScript</a:t>
            </a:r>
          </a:p>
        </p:txBody>
      </p:sp>
      <p:sp>
        <p:nvSpPr>
          <p:cNvPr id="6" name="Text Placeholder 2">
            <a:extLst>
              <a:ext uri="{FF2B5EF4-FFF2-40B4-BE49-F238E27FC236}">
                <a16:creationId xmlns:a16="http://schemas.microsoft.com/office/drawing/2014/main" id="{B468D490-5EEF-4BCC-B324-8F542E25EFE1}"/>
              </a:ext>
            </a:extLst>
          </p:cNvPr>
          <p:cNvSpPr>
            <a:spLocks noGrp="1"/>
          </p:cNvSpPr>
          <p:nvPr>
            <p:ph type="body" idx="1"/>
          </p:nvPr>
        </p:nvSpPr>
        <p:spPr>
          <a:xfrm>
            <a:off x="457200" y="1196898"/>
            <a:ext cx="3186545" cy="3141090"/>
          </a:xfrm>
        </p:spPr>
        <p:txBody>
          <a:bodyPr/>
          <a:lstStyle/>
          <a:p>
            <a:pPr marL="114300" indent="0" algn="l">
              <a:buNone/>
            </a:pPr>
            <a:r>
              <a:rPr lang="en-US" b="0" i="0" u="none" strike="noStrike" baseline="0" dirty="0">
                <a:latin typeface="+mj-lt"/>
              </a:rPr>
              <a:t>JavaScript function declarations are </a:t>
            </a:r>
            <a:r>
              <a:rPr lang="en-US" b="1" i="1" u="none" strike="noStrike" baseline="0" dirty="0">
                <a:latin typeface="+mj-lt"/>
              </a:rPr>
              <a:t>hoisted</a:t>
            </a:r>
            <a:r>
              <a:rPr lang="en-US" b="0" i="0" u="none" strike="noStrike" baseline="0" dirty="0">
                <a:latin typeface="+mj-lt"/>
              </a:rPr>
              <a:t> to the beginning of their current level</a:t>
            </a:r>
          </a:p>
          <a:p>
            <a:pPr marL="114300" indent="0" algn="l">
              <a:buNone/>
            </a:pPr>
            <a:r>
              <a:rPr lang="en-GB" b="0" i="0" dirty="0">
                <a:solidFill>
                  <a:srgbClr val="000000"/>
                </a:solidFill>
                <a:effectLst/>
                <a:latin typeface="Verdana" panose="020B0604030504040204" pitchFamily="34" charset="0"/>
              </a:rPr>
              <a:t>Hoisting is moving declarations to the top.</a:t>
            </a:r>
            <a:endParaRPr lang="en-US" dirty="0">
              <a:solidFill>
                <a:srgbClr val="000000"/>
              </a:solidFill>
              <a:latin typeface="+mj-lt"/>
            </a:endParaRPr>
          </a:p>
          <a:p>
            <a:pPr marL="114300" indent="0" algn="l">
              <a:buNone/>
            </a:pPr>
            <a:r>
              <a:rPr lang="en-US" b="0" i="0" u="none" strike="noStrike" baseline="0" dirty="0">
                <a:solidFill>
                  <a:srgbClr val="000000"/>
                </a:solidFill>
                <a:latin typeface="+mj-lt"/>
              </a:rPr>
              <a:t>Note:</a:t>
            </a:r>
            <a:r>
              <a:rPr lang="en-US" dirty="0">
                <a:solidFill>
                  <a:srgbClr val="000000"/>
                </a:solidFill>
                <a:latin typeface="+mj-lt"/>
              </a:rPr>
              <a:t> </a:t>
            </a:r>
            <a:r>
              <a:rPr lang="en-CA" b="0" i="0" u="none" strike="noStrike" baseline="0" dirty="0">
                <a:latin typeface="+mj-lt"/>
              </a:rPr>
              <a:t>the assignments are NOT hoisted.</a:t>
            </a:r>
            <a:endParaRPr lang="en-CA" b="0" i="0" u="none" strike="noStrike" baseline="0" dirty="0">
              <a:solidFill>
                <a:srgbClr val="000000"/>
              </a:solidFill>
              <a:latin typeface="+mj-lt"/>
            </a:endParaRPr>
          </a:p>
        </p:txBody>
      </p:sp>
      <p:pic>
        <p:nvPicPr>
          <p:cNvPr id="5" name="Picture 4" descr="FIGURE 8.16 Function hoisting in JavaScript">
            <a:extLst>
              <a:ext uri="{FF2B5EF4-FFF2-40B4-BE49-F238E27FC236}">
                <a16:creationId xmlns:a16="http://schemas.microsoft.com/office/drawing/2014/main" id="{15CF983B-7E68-4DD8-A0FD-10F08D448E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91891" y="886691"/>
            <a:ext cx="4294909" cy="3872458"/>
          </a:xfrm>
          <a:prstGeom prst="rect">
            <a:avLst/>
          </a:prstGeom>
        </p:spPr>
      </p:pic>
    </p:spTree>
    <p:extLst>
      <p:ext uri="{BB962C8B-B14F-4D97-AF65-F5344CB8AC3E}">
        <p14:creationId xmlns:p14="http://schemas.microsoft.com/office/powerpoint/2010/main" val="262039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0B7F9-230D-4FCA-9858-5FD3B075F61E}"/>
              </a:ext>
            </a:extLst>
          </p:cNvPr>
          <p:cNvSpPr>
            <a:spLocks noGrp="1"/>
          </p:cNvSpPr>
          <p:nvPr>
            <p:ph type="title"/>
          </p:nvPr>
        </p:nvSpPr>
        <p:spPr>
          <a:xfrm>
            <a:off x="353122" y="-68931"/>
            <a:ext cx="8229600" cy="822959"/>
          </a:xfrm>
        </p:spPr>
        <p:txBody>
          <a:bodyPr/>
          <a:lstStyle/>
          <a:p>
            <a:r>
              <a:rPr lang="en-CA" dirty="0"/>
              <a:t>Callback Functions</a:t>
            </a:r>
          </a:p>
        </p:txBody>
      </p:sp>
      <p:sp>
        <p:nvSpPr>
          <p:cNvPr id="3" name="Text Placeholder 2">
            <a:extLst>
              <a:ext uri="{FF2B5EF4-FFF2-40B4-BE49-F238E27FC236}">
                <a16:creationId xmlns:a16="http://schemas.microsoft.com/office/drawing/2014/main" id="{6ECC38C2-AC73-4A12-9790-1E071C5619AA}"/>
              </a:ext>
            </a:extLst>
          </p:cNvPr>
          <p:cNvSpPr>
            <a:spLocks noGrp="1"/>
          </p:cNvSpPr>
          <p:nvPr>
            <p:ph type="body" idx="1"/>
          </p:nvPr>
        </p:nvSpPr>
        <p:spPr>
          <a:xfrm>
            <a:off x="299054" y="573006"/>
            <a:ext cx="3435927" cy="3657167"/>
          </a:xfrm>
        </p:spPr>
        <p:txBody>
          <a:bodyPr/>
          <a:lstStyle/>
          <a:p>
            <a:pPr marL="114300" indent="0" algn="l">
              <a:buNone/>
            </a:pPr>
            <a:r>
              <a:rPr lang="en-US" sz="1800" b="0" i="0" u="none" strike="noStrike" baseline="0" dirty="0">
                <a:latin typeface="+mj-lt"/>
              </a:rPr>
              <a:t>Since JavaScript functions are full-fledged objects, you can pass a function as an </a:t>
            </a:r>
            <a:r>
              <a:rPr lang="en-CA" sz="1800" b="0" i="0" u="none" strike="noStrike" baseline="0" dirty="0">
                <a:latin typeface="+mj-lt"/>
              </a:rPr>
              <a:t>argument to another function.</a:t>
            </a:r>
          </a:p>
          <a:p>
            <a:pPr marL="114300" indent="0" algn="l">
              <a:buNone/>
            </a:pPr>
            <a:r>
              <a:rPr lang="en-US" sz="1800" b="1" dirty="0">
                <a:solidFill>
                  <a:srgbClr val="009A9A"/>
                </a:solidFill>
                <a:latin typeface="+mj-lt"/>
              </a:rPr>
              <a:t>C</a:t>
            </a:r>
            <a:r>
              <a:rPr lang="en-US" sz="1800" b="1" i="0" u="none" strike="noStrike" baseline="0" dirty="0">
                <a:solidFill>
                  <a:srgbClr val="009A9A"/>
                </a:solidFill>
                <a:latin typeface="+mj-lt"/>
              </a:rPr>
              <a:t>allback function </a:t>
            </a:r>
            <a:r>
              <a:rPr lang="en-US" sz="1800" b="0" i="0" u="none" strike="noStrike" baseline="0" dirty="0">
                <a:solidFill>
                  <a:srgbClr val="000000"/>
                </a:solidFill>
                <a:latin typeface="+mj-lt"/>
              </a:rPr>
              <a:t>is simply a function that is passed to another function.</a:t>
            </a:r>
            <a:endParaRPr lang="en-CA" dirty="0">
              <a:latin typeface="+mj-lt"/>
            </a:endParaRPr>
          </a:p>
        </p:txBody>
      </p:sp>
      <p:pic>
        <p:nvPicPr>
          <p:cNvPr id="5" name="Picture 4" descr="FIGURE 8.17 Using a callback function">
            <a:extLst>
              <a:ext uri="{FF2B5EF4-FFF2-40B4-BE49-F238E27FC236}">
                <a16:creationId xmlns:a16="http://schemas.microsoft.com/office/drawing/2014/main" id="{D14B65B8-43B1-463A-A522-E3DF2E8A864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34981" y="754028"/>
            <a:ext cx="5238189" cy="2784331"/>
          </a:xfrm>
          <a:prstGeom prst="rect">
            <a:avLst/>
          </a:prstGeom>
        </p:spPr>
      </p:pic>
      <p:sp>
        <p:nvSpPr>
          <p:cNvPr id="4" name="TextBox 3">
            <a:extLst>
              <a:ext uri="{FF2B5EF4-FFF2-40B4-BE49-F238E27FC236}">
                <a16:creationId xmlns:a16="http://schemas.microsoft.com/office/drawing/2014/main" id="{7E236451-EE55-FE3C-352D-0E52686154C3}"/>
              </a:ext>
            </a:extLst>
          </p:cNvPr>
          <p:cNvSpPr txBox="1"/>
          <p:nvPr/>
        </p:nvSpPr>
        <p:spPr>
          <a:xfrm>
            <a:off x="503167" y="3753120"/>
            <a:ext cx="6832320" cy="95410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GB" b="1" u="sng" dirty="0"/>
              <a:t>Example:</a:t>
            </a:r>
          </a:p>
          <a:p>
            <a:r>
              <a:rPr lang="en-GB" dirty="0"/>
              <a:t>let sum = function( a ) { let s = 0; for (let e of a ) s += e; return s};</a:t>
            </a:r>
          </a:p>
          <a:p>
            <a:r>
              <a:rPr lang="en-GB" dirty="0"/>
              <a:t>let map = function(f, ...</a:t>
            </a:r>
            <a:r>
              <a:rPr lang="en-GB" dirty="0" err="1"/>
              <a:t>args</a:t>
            </a:r>
            <a:r>
              <a:rPr lang="en-GB" dirty="0"/>
              <a:t>) { let s = [ ], </a:t>
            </a:r>
            <a:r>
              <a:rPr lang="en-GB" dirty="0" err="1"/>
              <a:t>i</a:t>
            </a:r>
            <a:r>
              <a:rPr lang="en-GB" dirty="0"/>
              <a:t> =0 ; for (let e of </a:t>
            </a:r>
            <a:r>
              <a:rPr lang="en-GB" dirty="0" err="1"/>
              <a:t>args</a:t>
            </a:r>
            <a:r>
              <a:rPr lang="en-GB" dirty="0"/>
              <a:t> ) s[</a:t>
            </a:r>
            <a:r>
              <a:rPr lang="en-GB" dirty="0" err="1"/>
              <a:t>i</a:t>
            </a:r>
            <a:r>
              <a:rPr lang="en-GB" dirty="0"/>
              <a:t>++] = f(e); return s};</a:t>
            </a:r>
          </a:p>
          <a:p>
            <a:r>
              <a:rPr lang="nn-NO" dirty="0"/>
              <a:t>map(sum, [3, 5, 6], [4, 7, 8], [8, 5])</a:t>
            </a:r>
            <a:endParaRPr lang="en-GB" dirty="0"/>
          </a:p>
        </p:txBody>
      </p:sp>
      <p:sp>
        <p:nvSpPr>
          <p:cNvPr id="7" name="TextBox 6">
            <a:extLst>
              <a:ext uri="{FF2B5EF4-FFF2-40B4-BE49-F238E27FC236}">
                <a16:creationId xmlns:a16="http://schemas.microsoft.com/office/drawing/2014/main" id="{E5D1C82E-A8B1-42A9-B6F9-B7F69E93D592}"/>
              </a:ext>
            </a:extLst>
          </p:cNvPr>
          <p:cNvSpPr txBox="1"/>
          <p:nvPr/>
        </p:nvSpPr>
        <p:spPr>
          <a:xfrm>
            <a:off x="2820535" y="4768099"/>
            <a:ext cx="5925532"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dirty="0"/>
              <a:t>Source code: chapter04/05_callback</a:t>
            </a:r>
            <a:endParaRPr lang="en-GB" dirty="0"/>
          </a:p>
        </p:txBody>
      </p:sp>
    </p:spTree>
    <p:extLst>
      <p:ext uri="{BB962C8B-B14F-4D97-AF65-F5344CB8AC3E}">
        <p14:creationId xmlns:p14="http://schemas.microsoft.com/office/powerpoint/2010/main" val="573108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79C97-A0A2-4908-9BC7-20C289C2328A}"/>
              </a:ext>
            </a:extLst>
          </p:cNvPr>
          <p:cNvSpPr>
            <a:spLocks noGrp="1"/>
          </p:cNvSpPr>
          <p:nvPr>
            <p:ph type="title"/>
          </p:nvPr>
        </p:nvSpPr>
        <p:spPr>
          <a:xfrm>
            <a:off x="457199" y="-31992"/>
            <a:ext cx="8229600" cy="822959"/>
          </a:xfrm>
        </p:spPr>
        <p:txBody>
          <a:bodyPr/>
          <a:lstStyle/>
          <a:p>
            <a:r>
              <a:rPr lang="en-CA" dirty="0"/>
              <a:t>Callback Functions (ii)</a:t>
            </a:r>
          </a:p>
        </p:txBody>
      </p:sp>
      <p:sp>
        <p:nvSpPr>
          <p:cNvPr id="3" name="Text Placeholder 2">
            <a:extLst>
              <a:ext uri="{FF2B5EF4-FFF2-40B4-BE49-F238E27FC236}">
                <a16:creationId xmlns:a16="http://schemas.microsoft.com/office/drawing/2014/main" id="{9C8C1C99-3930-4041-B1BE-ACB7F67B8225}"/>
              </a:ext>
            </a:extLst>
          </p:cNvPr>
          <p:cNvSpPr>
            <a:spLocks noGrp="1"/>
          </p:cNvSpPr>
          <p:nvPr>
            <p:ph type="body" idx="1"/>
          </p:nvPr>
        </p:nvSpPr>
        <p:spPr>
          <a:xfrm>
            <a:off x="457198" y="790967"/>
            <a:ext cx="8229599" cy="595312"/>
          </a:xfrm>
        </p:spPr>
        <p:txBody>
          <a:bodyPr/>
          <a:lstStyle/>
          <a:p>
            <a:pPr marL="114300" indent="0" algn="l">
              <a:buNone/>
            </a:pPr>
            <a:r>
              <a:rPr lang="en-US" sz="1800" dirty="0">
                <a:latin typeface="+mj-lt"/>
              </a:rPr>
              <a:t>W</a:t>
            </a:r>
            <a:r>
              <a:rPr lang="en-US" sz="1800" b="0" i="0" u="none" strike="noStrike" baseline="0" dirty="0">
                <a:latin typeface="+mj-lt"/>
              </a:rPr>
              <a:t>e can actually define a function directly within the invocation</a:t>
            </a:r>
            <a:endParaRPr lang="en-CA" dirty="0">
              <a:latin typeface="+mj-lt"/>
            </a:endParaRPr>
          </a:p>
        </p:txBody>
      </p:sp>
      <p:pic>
        <p:nvPicPr>
          <p:cNvPr id="5" name="Picture 4" descr="FIGURE 8.18 Passing a function definition to another function">
            <a:extLst>
              <a:ext uri="{FF2B5EF4-FFF2-40B4-BE49-F238E27FC236}">
                <a16:creationId xmlns:a16="http://schemas.microsoft.com/office/drawing/2014/main" id="{F0AA4D9F-7E17-4868-80E6-83ACED4B6A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88797" y="1688732"/>
            <a:ext cx="6366402" cy="2356863"/>
          </a:xfrm>
          <a:prstGeom prst="rect">
            <a:avLst/>
          </a:prstGeom>
        </p:spPr>
      </p:pic>
    </p:spTree>
    <p:extLst>
      <p:ext uri="{BB962C8B-B14F-4D97-AF65-F5344CB8AC3E}">
        <p14:creationId xmlns:p14="http://schemas.microsoft.com/office/powerpoint/2010/main" val="741200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121CD-6C23-4FFA-A8C6-7AA3DA926172}"/>
              </a:ext>
            </a:extLst>
          </p:cNvPr>
          <p:cNvSpPr>
            <a:spLocks noGrp="1"/>
          </p:cNvSpPr>
          <p:nvPr>
            <p:ph type="title"/>
          </p:nvPr>
        </p:nvSpPr>
        <p:spPr/>
        <p:txBody>
          <a:bodyPr/>
          <a:lstStyle/>
          <a:p>
            <a:r>
              <a:rPr lang="en-CA" dirty="0"/>
              <a:t>Objects and Functions Together</a:t>
            </a:r>
          </a:p>
        </p:txBody>
      </p:sp>
      <p:sp>
        <p:nvSpPr>
          <p:cNvPr id="3" name="Text Placeholder 2">
            <a:extLst>
              <a:ext uri="{FF2B5EF4-FFF2-40B4-BE49-F238E27FC236}">
                <a16:creationId xmlns:a16="http://schemas.microsoft.com/office/drawing/2014/main" id="{E5A28E86-A90F-43D0-9AD0-F00573A2350B}"/>
              </a:ext>
            </a:extLst>
          </p:cNvPr>
          <p:cNvSpPr>
            <a:spLocks noGrp="1"/>
          </p:cNvSpPr>
          <p:nvPr>
            <p:ph type="body" idx="1"/>
          </p:nvPr>
        </p:nvSpPr>
        <p:spPr>
          <a:xfrm>
            <a:off x="457200" y="984487"/>
            <a:ext cx="3338945" cy="3629077"/>
          </a:xfrm>
        </p:spPr>
        <p:txBody>
          <a:bodyPr/>
          <a:lstStyle/>
          <a:p>
            <a:pPr marL="114300" indent="0" algn="l">
              <a:buNone/>
            </a:pPr>
            <a:r>
              <a:rPr lang="en-US" sz="1800" b="0" i="0" u="none" strike="noStrike" baseline="0" dirty="0">
                <a:latin typeface="+mj-lt"/>
              </a:rPr>
              <a:t>In a functional programming language like JavaScript, we say objects have properties that are </a:t>
            </a:r>
            <a:r>
              <a:rPr lang="en-US" sz="1800" b="1" i="0" u="none" strike="noStrike" baseline="0" dirty="0">
                <a:latin typeface="+mj-lt"/>
              </a:rPr>
              <a:t>functions</a:t>
            </a:r>
            <a:r>
              <a:rPr lang="en-US" sz="1800" b="0" i="0" u="none" strike="noStrike" baseline="0" dirty="0">
                <a:latin typeface="+mj-lt"/>
              </a:rPr>
              <a:t>.</a:t>
            </a:r>
            <a:br>
              <a:rPr lang="en-US" sz="1800" b="0" i="0" u="none" strike="noStrike" baseline="0" dirty="0">
                <a:latin typeface="+mj-lt"/>
              </a:rPr>
            </a:br>
            <a:br>
              <a:rPr lang="en-US" sz="1800" b="0" i="0" u="none" strike="noStrike" baseline="0" dirty="0">
                <a:latin typeface="+mj-lt"/>
              </a:rPr>
            </a:br>
            <a:r>
              <a:rPr lang="en-US" sz="1800" b="0" i="0" u="none" strike="noStrike" baseline="0" dirty="0">
                <a:latin typeface="+mj-lt"/>
              </a:rPr>
              <a:t>Note the use of the keyword </a:t>
            </a:r>
            <a:r>
              <a:rPr lang="en-US" sz="1800" b="0" i="1" u="none" strike="noStrike" baseline="0" dirty="0">
                <a:latin typeface="+mj-lt"/>
              </a:rPr>
              <a:t>this</a:t>
            </a:r>
            <a:r>
              <a:rPr lang="en-US" sz="1800" b="0" i="0" u="none" strike="noStrike" baseline="0" dirty="0">
                <a:latin typeface="+mj-lt"/>
              </a:rPr>
              <a:t> in the two functions</a:t>
            </a:r>
          </a:p>
          <a:p>
            <a:pPr marL="114300" indent="0" algn="l">
              <a:buNone/>
            </a:pPr>
            <a:r>
              <a:rPr lang="en-CA" i="1" dirty="0">
                <a:latin typeface="+mj-lt"/>
              </a:rPr>
              <a:t>Note: Without the “this” keyword inside the “output” function, “brand” and “price” are not defined.</a:t>
            </a:r>
            <a:endParaRPr lang="en-US" i="1" dirty="0">
              <a:latin typeface="+mj-lt"/>
            </a:endParaRPr>
          </a:p>
        </p:txBody>
      </p:sp>
      <p:sp>
        <p:nvSpPr>
          <p:cNvPr id="8" name="TextBox 7" descr="LISTING 4.2 Embedded styles example">
            <a:extLst>
              <a:ext uri="{FF2B5EF4-FFF2-40B4-BE49-F238E27FC236}">
                <a16:creationId xmlns:a16="http://schemas.microsoft.com/office/drawing/2014/main" id="{23D6FFE1-5D9A-444C-A2B9-8691101D8C38}"/>
              </a:ext>
            </a:extLst>
          </p:cNvPr>
          <p:cNvSpPr txBox="1"/>
          <p:nvPr/>
        </p:nvSpPr>
        <p:spPr>
          <a:xfrm>
            <a:off x="3796145" y="1015227"/>
            <a:ext cx="4890656" cy="3459792"/>
          </a:xfrm>
          <a:prstGeom prst="rect">
            <a:avLst/>
          </a:prstGeom>
          <a:solidFill>
            <a:srgbClr val="E6F0F5"/>
          </a:solidFill>
        </p:spPr>
        <p:txBody>
          <a:bodyPr wrap="square" numCol="1" rtlCol="0">
            <a:noAutofit/>
          </a:bodyPr>
          <a:lstStyle/>
          <a:p>
            <a:pPr algn="l"/>
            <a:r>
              <a:rPr lang="en-CA" b="0" i="0" u="none" strike="noStrike" baseline="0" dirty="0">
                <a:solidFill>
                  <a:srgbClr val="000000"/>
                </a:solidFill>
                <a:latin typeface="Calibri" panose="020F0502020204030204" pitchFamily="34" charset="0"/>
                <a:cs typeface="Calibri" panose="020F0502020204030204" pitchFamily="34" charset="0"/>
              </a:rPr>
              <a:t>const order ={</a:t>
            </a:r>
          </a:p>
          <a:p>
            <a:pPr algn="l" defTabSz="180000"/>
            <a:r>
              <a:rPr lang="en-CA" b="0" i="0" u="none" strike="noStrike" baseline="0" dirty="0">
                <a:solidFill>
                  <a:srgbClr val="000000"/>
                </a:solidFill>
                <a:latin typeface="Calibri" panose="020F0502020204030204" pitchFamily="34" charset="0"/>
                <a:cs typeface="Calibri" panose="020F0502020204030204" pitchFamily="34" charset="0"/>
              </a:rPr>
              <a:t>	</a:t>
            </a:r>
            <a:r>
              <a:rPr lang="en-CA" b="0" i="0" u="none" strike="noStrike" baseline="0" dirty="0" err="1">
                <a:solidFill>
                  <a:srgbClr val="000000"/>
                </a:solidFill>
                <a:latin typeface="Calibri" panose="020F0502020204030204" pitchFamily="34" charset="0"/>
                <a:cs typeface="Calibri" panose="020F0502020204030204" pitchFamily="34" charset="0"/>
              </a:rPr>
              <a:t>salesDate</a:t>
            </a:r>
            <a:r>
              <a:rPr lang="en-CA" b="0" i="0" u="none" strike="noStrike" baseline="0" dirty="0">
                <a:solidFill>
                  <a:srgbClr val="000000"/>
                </a:solidFill>
                <a:latin typeface="Calibri" panose="020F0502020204030204" pitchFamily="34" charset="0"/>
                <a:cs typeface="Calibri" panose="020F0502020204030204" pitchFamily="34" charset="0"/>
              </a:rPr>
              <a:t> : "May 5, 2016",</a:t>
            </a:r>
          </a:p>
          <a:p>
            <a:pPr algn="l" defTabSz="180000"/>
            <a:r>
              <a:rPr lang="en-CA" dirty="0">
                <a:latin typeface="Calibri" panose="020F0502020204030204" pitchFamily="34" charset="0"/>
                <a:cs typeface="Calibri" panose="020F0502020204030204" pitchFamily="34" charset="0"/>
              </a:rPr>
              <a:t>	</a:t>
            </a:r>
            <a:r>
              <a:rPr lang="en-CA" b="0" i="0" u="none" strike="noStrike" baseline="0" dirty="0">
                <a:solidFill>
                  <a:srgbClr val="000000"/>
                </a:solidFill>
                <a:latin typeface="Calibri" panose="020F0502020204030204" pitchFamily="34" charset="0"/>
                <a:cs typeface="Calibri" panose="020F0502020204030204" pitchFamily="34" charset="0"/>
              </a:rPr>
              <a:t>product : {</a:t>
            </a:r>
          </a:p>
          <a:p>
            <a:pPr algn="l" defTabSz="180000"/>
            <a:r>
              <a:rPr lang="en-CA" dirty="0">
                <a:latin typeface="Calibri" panose="020F0502020204030204" pitchFamily="34" charset="0"/>
                <a:cs typeface="Calibri" panose="020F0502020204030204" pitchFamily="34" charset="0"/>
              </a:rPr>
              <a:t>		</a:t>
            </a:r>
            <a:r>
              <a:rPr lang="en-CA" b="0" i="0" u="none" strike="noStrike" baseline="0" dirty="0">
                <a:solidFill>
                  <a:srgbClr val="000000"/>
                </a:solidFill>
                <a:latin typeface="Calibri" panose="020F0502020204030204" pitchFamily="34" charset="0"/>
                <a:cs typeface="Calibri" panose="020F0502020204030204" pitchFamily="34" charset="0"/>
              </a:rPr>
              <a:t>price: 500.00,</a:t>
            </a:r>
          </a:p>
          <a:p>
            <a:pPr algn="l" defTabSz="180000"/>
            <a:r>
              <a:rPr lang="en-CA" dirty="0">
                <a:latin typeface="Calibri" panose="020F0502020204030204" pitchFamily="34" charset="0"/>
                <a:cs typeface="Calibri" panose="020F0502020204030204" pitchFamily="34" charset="0"/>
              </a:rPr>
              <a:t>		</a:t>
            </a:r>
            <a:r>
              <a:rPr lang="en-CA" b="0" i="0" u="none" strike="noStrike" baseline="0" dirty="0">
                <a:solidFill>
                  <a:srgbClr val="000000"/>
                </a:solidFill>
                <a:latin typeface="Calibri" panose="020F0502020204030204" pitchFamily="34" charset="0"/>
                <a:cs typeface="Calibri" panose="020F0502020204030204" pitchFamily="34" charset="0"/>
              </a:rPr>
              <a:t>brand: "Acer",</a:t>
            </a:r>
          </a:p>
          <a:p>
            <a:pPr algn="l" defTabSz="180000"/>
            <a:r>
              <a:rPr lang="en-CA" dirty="0">
                <a:latin typeface="Calibri" panose="020F0502020204030204" pitchFamily="34" charset="0"/>
                <a:cs typeface="Calibri" panose="020F0502020204030204" pitchFamily="34" charset="0"/>
              </a:rPr>
              <a:t>		</a:t>
            </a:r>
            <a:r>
              <a:rPr lang="en-CA" b="0" i="0" u="none" strike="noStrike" baseline="0" dirty="0">
                <a:solidFill>
                  <a:srgbClr val="9A0000"/>
                </a:solidFill>
                <a:latin typeface="Calibri" panose="020F0502020204030204" pitchFamily="34" charset="0"/>
                <a:cs typeface="Calibri" panose="020F0502020204030204" pitchFamily="34" charset="0"/>
              </a:rPr>
              <a:t>output: function () { </a:t>
            </a:r>
            <a:r>
              <a:rPr lang="en-CA" dirty="0">
                <a:solidFill>
                  <a:srgbClr val="9A0000"/>
                </a:solidFill>
                <a:latin typeface="Calibri" panose="020F0502020204030204" pitchFamily="34" charset="0"/>
                <a:cs typeface="Calibri" panose="020F0502020204030204" pitchFamily="34" charset="0"/>
              </a:rPr>
              <a:t>	</a:t>
            </a:r>
            <a:r>
              <a:rPr lang="en-US" b="0" i="0" u="none" strike="noStrike" baseline="0" dirty="0">
                <a:solidFill>
                  <a:srgbClr val="9A0000"/>
                </a:solidFill>
                <a:latin typeface="Calibri" panose="020F0502020204030204" pitchFamily="34" charset="0"/>
                <a:cs typeface="Calibri" panose="020F0502020204030204" pitchFamily="34" charset="0"/>
              </a:rPr>
              <a:t>return </a:t>
            </a:r>
            <a:r>
              <a:rPr lang="en-US" b="1" i="0" u="none" strike="noStrike" baseline="0" dirty="0" err="1">
                <a:solidFill>
                  <a:srgbClr val="9A0000"/>
                </a:solidFill>
                <a:latin typeface="Calibri" panose="020F0502020204030204" pitchFamily="34" charset="0"/>
                <a:cs typeface="Calibri" panose="020F0502020204030204" pitchFamily="34" charset="0"/>
              </a:rPr>
              <a:t>this</a:t>
            </a:r>
            <a:r>
              <a:rPr lang="en-US" b="0" i="0" u="none" strike="noStrike" baseline="0" dirty="0" err="1">
                <a:solidFill>
                  <a:srgbClr val="9A0000"/>
                </a:solidFill>
                <a:latin typeface="Calibri" panose="020F0502020204030204" pitchFamily="34" charset="0"/>
                <a:cs typeface="Calibri" panose="020F0502020204030204" pitchFamily="34" charset="0"/>
              </a:rPr>
              <a:t>.brand</a:t>
            </a:r>
            <a:r>
              <a:rPr lang="en-US" b="0" i="0" u="none" strike="noStrike" baseline="0" dirty="0">
                <a:solidFill>
                  <a:srgbClr val="9A0000"/>
                </a:solidFill>
                <a:latin typeface="Calibri" panose="020F0502020204030204" pitchFamily="34" charset="0"/>
                <a:cs typeface="Calibri" panose="020F0502020204030204" pitchFamily="34" charset="0"/>
              </a:rPr>
              <a:t> + ' $' + </a:t>
            </a:r>
            <a:r>
              <a:rPr lang="en-US" b="1" i="0" u="none" strike="noStrike" baseline="0" dirty="0" err="1">
                <a:solidFill>
                  <a:srgbClr val="9A0000"/>
                </a:solidFill>
                <a:latin typeface="Calibri" panose="020F0502020204030204" pitchFamily="34" charset="0"/>
                <a:cs typeface="Calibri" panose="020F0502020204030204" pitchFamily="34" charset="0"/>
              </a:rPr>
              <a:t>this</a:t>
            </a:r>
            <a:r>
              <a:rPr lang="en-US" b="0" i="0" u="none" strike="noStrike" baseline="0" dirty="0" err="1">
                <a:solidFill>
                  <a:srgbClr val="9A0000"/>
                </a:solidFill>
                <a:latin typeface="Calibri" panose="020F0502020204030204" pitchFamily="34" charset="0"/>
                <a:cs typeface="Calibri" panose="020F0502020204030204" pitchFamily="34" charset="0"/>
              </a:rPr>
              <a:t>.price</a:t>
            </a:r>
            <a:r>
              <a:rPr lang="en-US" b="0" i="0" u="none" strike="noStrike" baseline="0" dirty="0">
                <a:solidFill>
                  <a:srgbClr val="9A0000"/>
                </a:solidFill>
                <a:latin typeface="Calibri" panose="020F0502020204030204" pitchFamily="34" charset="0"/>
                <a:cs typeface="Calibri" panose="020F0502020204030204" pitchFamily="34" charset="0"/>
              </a:rPr>
              <a:t>; </a:t>
            </a:r>
            <a:r>
              <a:rPr lang="en-CA" b="0" i="0" u="none" strike="noStrike" baseline="0" dirty="0">
                <a:solidFill>
                  <a:srgbClr val="9A0000"/>
                </a:solidFill>
                <a:latin typeface="Calibri" panose="020F0502020204030204" pitchFamily="34" charset="0"/>
                <a:cs typeface="Calibri" panose="020F0502020204030204" pitchFamily="34" charset="0"/>
              </a:rPr>
              <a:t>}</a:t>
            </a:r>
          </a:p>
          <a:p>
            <a:pPr algn="l" defTabSz="180000"/>
            <a:r>
              <a:rPr lang="en-CA" dirty="0">
                <a:solidFill>
                  <a:srgbClr val="9A0000"/>
                </a:solidFill>
                <a:latin typeface="Calibri" panose="020F0502020204030204" pitchFamily="34" charset="0"/>
                <a:cs typeface="Calibri" panose="020F0502020204030204" pitchFamily="34" charset="0"/>
              </a:rPr>
              <a:t>	</a:t>
            </a:r>
            <a:r>
              <a:rPr lang="en-CA" b="0" i="0" u="none" strike="noStrike" baseline="0" dirty="0">
                <a:solidFill>
                  <a:srgbClr val="000000"/>
                </a:solidFill>
                <a:latin typeface="Calibri" panose="020F0502020204030204" pitchFamily="34" charset="0"/>
                <a:cs typeface="Calibri" panose="020F0502020204030204" pitchFamily="34" charset="0"/>
              </a:rPr>
              <a:t>},</a:t>
            </a:r>
          </a:p>
          <a:p>
            <a:pPr algn="l" defTabSz="180000"/>
            <a:r>
              <a:rPr lang="en-CA" dirty="0">
                <a:latin typeface="Calibri" panose="020F0502020204030204" pitchFamily="34" charset="0"/>
                <a:cs typeface="Calibri" panose="020F0502020204030204" pitchFamily="34" charset="0"/>
              </a:rPr>
              <a:t>	</a:t>
            </a:r>
            <a:r>
              <a:rPr lang="en-CA" b="0" i="0" u="none" strike="noStrike" baseline="0" dirty="0">
                <a:solidFill>
                  <a:srgbClr val="000000"/>
                </a:solidFill>
                <a:latin typeface="Calibri" panose="020F0502020204030204" pitchFamily="34" charset="0"/>
                <a:cs typeface="Calibri" panose="020F0502020204030204" pitchFamily="34" charset="0"/>
              </a:rPr>
              <a:t>customer : {</a:t>
            </a:r>
          </a:p>
          <a:p>
            <a:pPr algn="l" defTabSz="180000"/>
            <a:r>
              <a:rPr lang="en-CA" dirty="0">
                <a:latin typeface="Calibri" panose="020F0502020204030204" pitchFamily="34" charset="0"/>
                <a:cs typeface="Calibri" panose="020F0502020204030204" pitchFamily="34" charset="0"/>
              </a:rPr>
              <a:t>		</a:t>
            </a:r>
            <a:r>
              <a:rPr lang="en-CA" b="0" i="0" u="none" strike="noStrike" baseline="0" dirty="0">
                <a:solidFill>
                  <a:srgbClr val="000000"/>
                </a:solidFill>
                <a:latin typeface="Calibri" panose="020F0502020204030204" pitchFamily="34" charset="0"/>
                <a:cs typeface="Calibri" panose="020F0502020204030204" pitchFamily="34" charset="0"/>
              </a:rPr>
              <a:t>name: "Sue Smith",</a:t>
            </a:r>
          </a:p>
          <a:p>
            <a:pPr algn="l" defTabSz="180000"/>
            <a:r>
              <a:rPr lang="en-CA" dirty="0">
                <a:latin typeface="Calibri" panose="020F0502020204030204" pitchFamily="34" charset="0"/>
                <a:cs typeface="Calibri" panose="020F0502020204030204" pitchFamily="34" charset="0"/>
              </a:rPr>
              <a:t>		</a:t>
            </a:r>
            <a:r>
              <a:rPr lang="en-CA" b="0" i="0" u="none" strike="noStrike" baseline="0" dirty="0">
                <a:solidFill>
                  <a:srgbClr val="000000"/>
                </a:solidFill>
                <a:latin typeface="Calibri" panose="020F0502020204030204" pitchFamily="34" charset="0"/>
                <a:cs typeface="Calibri" panose="020F0502020204030204" pitchFamily="34" charset="0"/>
              </a:rPr>
              <a:t>address: "123 Somewhere St",</a:t>
            </a:r>
          </a:p>
          <a:p>
            <a:pPr algn="l" defTabSz="180000"/>
            <a:r>
              <a:rPr lang="en-CA" dirty="0">
                <a:latin typeface="Calibri" panose="020F0502020204030204" pitchFamily="34" charset="0"/>
                <a:cs typeface="Calibri" panose="020F0502020204030204" pitchFamily="34" charset="0"/>
              </a:rPr>
              <a:t>		</a:t>
            </a:r>
            <a:r>
              <a:rPr lang="en-CA" b="0" i="0" u="none" strike="noStrike" baseline="0" dirty="0">
                <a:solidFill>
                  <a:srgbClr val="9A0000"/>
                </a:solidFill>
                <a:latin typeface="Calibri" panose="020F0502020204030204" pitchFamily="34" charset="0"/>
                <a:cs typeface="Calibri" panose="020F0502020204030204" pitchFamily="34" charset="0"/>
              </a:rPr>
              <a:t>output: function () {</a:t>
            </a:r>
            <a:r>
              <a:rPr lang="en-CA" dirty="0">
                <a:solidFill>
                  <a:srgbClr val="9A0000"/>
                </a:solidFill>
                <a:latin typeface="Calibri" panose="020F0502020204030204" pitchFamily="34" charset="0"/>
                <a:cs typeface="Calibri" panose="020F0502020204030204" pitchFamily="34" charset="0"/>
              </a:rPr>
              <a:t>	</a:t>
            </a:r>
            <a:r>
              <a:rPr lang="en-US" b="0" i="0" u="none" strike="noStrike" baseline="0" dirty="0">
                <a:solidFill>
                  <a:srgbClr val="9A0000"/>
                </a:solidFill>
                <a:latin typeface="Calibri" panose="020F0502020204030204" pitchFamily="34" charset="0"/>
                <a:cs typeface="Calibri" panose="020F0502020204030204" pitchFamily="34" charset="0"/>
              </a:rPr>
              <a:t>return </a:t>
            </a:r>
            <a:r>
              <a:rPr lang="en-US" b="1" i="0" u="none" strike="noStrike" baseline="0" dirty="0">
                <a:solidFill>
                  <a:srgbClr val="9A0000"/>
                </a:solidFill>
                <a:latin typeface="Calibri" panose="020F0502020204030204" pitchFamily="34" charset="0"/>
                <a:cs typeface="Calibri" panose="020F0502020204030204" pitchFamily="34" charset="0"/>
              </a:rPr>
              <a:t>this</a:t>
            </a:r>
            <a:r>
              <a:rPr lang="en-US" b="0" i="0" u="none" strike="noStrike" baseline="0" dirty="0">
                <a:solidFill>
                  <a:srgbClr val="9A0000"/>
                </a:solidFill>
                <a:latin typeface="Calibri" panose="020F0502020204030204" pitchFamily="34" charset="0"/>
                <a:cs typeface="Calibri" panose="020F0502020204030204" pitchFamily="34" charset="0"/>
              </a:rPr>
              <a:t>.name + ', ' + </a:t>
            </a:r>
            <a:r>
              <a:rPr lang="en-US" b="1" i="0" u="none" strike="noStrike" baseline="0" dirty="0" err="1">
                <a:solidFill>
                  <a:srgbClr val="9A0000"/>
                </a:solidFill>
                <a:latin typeface="Calibri" panose="020F0502020204030204" pitchFamily="34" charset="0"/>
                <a:cs typeface="Calibri" panose="020F0502020204030204" pitchFamily="34" charset="0"/>
              </a:rPr>
              <a:t>this</a:t>
            </a:r>
            <a:r>
              <a:rPr lang="en-US" b="0" i="0" u="none" strike="noStrike" baseline="0" dirty="0" err="1">
                <a:solidFill>
                  <a:srgbClr val="9A0000"/>
                </a:solidFill>
                <a:latin typeface="Calibri" panose="020F0502020204030204" pitchFamily="34" charset="0"/>
                <a:cs typeface="Calibri" panose="020F0502020204030204" pitchFamily="34" charset="0"/>
              </a:rPr>
              <a:t>.address</a:t>
            </a:r>
            <a:r>
              <a:rPr lang="en-US" dirty="0">
                <a:solidFill>
                  <a:srgbClr val="9A0000"/>
                </a:solidFill>
                <a:latin typeface="Calibri" panose="020F0502020204030204" pitchFamily="34" charset="0"/>
                <a:cs typeface="Calibri" panose="020F0502020204030204" pitchFamily="34" charset="0"/>
              </a:rPr>
              <a:t>; </a:t>
            </a:r>
            <a:r>
              <a:rPr lang="en-CA" dirty="0">
                <a:solidFill>
                  <a:srgbClr val="9A0000"/>
                </a:solidFill>
                <a:latin typeface="Calibri" panose="020F0502020204030204" pitchFamily="34" charset="0"/>
                <a:cs typeface="Calibri" panose="020F0502020204030204" pitchFamily="34" charset="0"/>
              </a:rPr>
              <a:t>}</a:t>
            </a:r>
          </a:p>
          <a:p>
            <a:pPr algn="l" defTabSz="180000"/>
            <a:r>
              <a:rPr lang="en-CA" dirty="0">
                <a:latin typeface="Calibri" panose="020F0502020204030204" pitchFamily="34" charset="0"/>
                <a:cs typeface="Calibri" panose="020F0502020204030204" pitchFamily="34" charset="0"/>
              </a:rPr>
              <a:t>	</a:t>
            </a:r>
            <a:r>
              <a:rPr lang="en-CA" b="0" i="0" u="none" strike="noStrike" baseline="0" dirty="0">
                <a:solidFill>
                  <a:srgbClr val="000000"/>
                </a:solidFill>
                <a:latin typeface="Calibri" panose="020F0502020204030204" pitchFamily="34" charset="0"/>
                <a:cs typeface="Calibri" panose="020F0502020204030204" pitchFamily="34" charset="0"/>
              </a:rPr>
              <a:t>}</a:t>
            </a:r>
          </a:p>
          <a:p>
            <a:pPr algn="l" defTabSz="180000"/>
            <a:r>
              <a:rPr lang="en-CA" b="0" i="0" u="none" strike="noStrike" baseline="0" dirty="0">
                <a:solidFill>
                  <a:srgbClr val="000000"/>
                </a:solidFill>
                <a:latin typeface="Calibri" panose="020F0502020204030204" pitchFamily="34" charset="0"/>
                <a:cs typeface="Calibri" panose="020F0502020204030204" pitchFamily="34" charset="0"/>
              </a:rPr>
              <a:t>};</a:t>
            </a:r>
          </a:p>
          <a:p>
            <a:pPr algn="l" defTabSz="180000"/>
            <a:endParaRPr lang="en-CA" b="0" i="0" u="none" strike="noStrike" baseline="0" dirty="0">
              <a:solidFill>
                <a:srgbClr val="000000"/>
              </a:solidFill>
              <a:latin typeface="Calibri" panose="020F0502020204030204" pitchFamily="34" charset="0"/>
              <a:cs typeface="Calibri" panose="020F0502020204030204" pitchFamily="34" charset="0"/>
            </a:endParaRPr>
          </a:p>
          <a:p>
            <a:pPr algn="l"/>
            <a:r>
              <a:rPr lang="en-CA" b="0" i="0" u="none" strike="noStrike" baseline="0" dirty="0">
                <a:solidFill>
                  <a:srgbClr val="000000"/>
                </a:solidFill>
                <a:latin typeface="Calibri" panose="020F0502020204030204" pitchFamily="34" charset="0"/>
                <a:cs typeface="Calibri" panose="020F0502020204030204" pitchFamily="34" charset="0"/>
              </a:rPr>
              <a:t>alert(</a:t>
            </a:r>
            <a:r>
              <a:rPr lang="en-CA" b="0" i="0" u="none" strike="noStrike" baseline="0" dirty="0" err="1">
                <a:solidFill>
                  <a:srgbClr val="000000"/>
                </a:solidFill>
                <a:latin typeface="Calibri" panose="020F0502020204030204" pitchFamily="34" charset="0"/>
                <a:cs typeface="Calibri" panose="020F0502020204030204" pitchFamily="34" charset="0"/>
              </a:rPr>
              <a:t>order.product.</a:t>
            </a:r>
            <a:r>
              <a:rPr lang="en-CA" b="0" i="0" u="none" strike="noStrike" baseline="0" dirty="0" err="1">
                <a:solidFill>
                  <a:srgbClr val="9A0000"/>
                </a:solidFill>
                <a:latin typeface="Calibri" panose="020F0502020204030204" pitchFamily="34" charset="0"/>
                <a:cs typeface="Calibri" panose="020F0502020204030204" pitchFamily="34" charset="0"/>
              </a:rPr>
              <a:t>output</a:t>
            </a:r>
            <a:r>
              <a:rPr lang="en-CA" b="0" i="0" u="none" strike="noStrike" baseline="0" dirty="0">
                <a:solidFill>
                  <a:srgbClr val="9A0000"/>
                </a:solidFill>
                <a:latin typeface="Calibri" panose="020F0502020204030204" pitchFamily="34" charset="0"/>
                <a:cs typeface="Calibri" panose="020F0502020204030204" pitchFamily="34" charset="0"/>
              </a:rPr>
              <a:t>()</a:t>
            </a:r>
            <a:r>
              <a:rPr lang="en-CA" b="0" i="0" u="none" strike="noStrike" baseline="0" dirty="0">
                <a:solidFill>
                  <a:srgbClr val="000000"/>
                </a:solidFill>
                <a:latin typeface="Calibri" panose="020F0502020204030204" pitchFamily="34" charset="0"/>
                <a:cs typeface="Calibri" panose="020F0502020204030204" pitchFamily="34" charset="0"/>
              </a:rPr>
              <a:t>);</a:t>
            </a:r>
          </a:p>
          <a:p>
            <a:pPr algn="l"/>
            <a:r>
              <a:rPr lang="en-CA" b="0" i="0" u="none" strike="noStrike" baseline="0" dirty="0">
                <a:solidFill>
                  <a:srgbClr val="000000"/>
                </a:solidFill>
                <a:latin typeface="Calibri" panose="020F0502020204030204" pitchFamily="34" charset="0"/>
                <a:cs typeface="Calibri" panose="020F0502020204030204" pitchFamily="34" charset="0"/>
              </a:rPr>
              <a:t>alert(</a:t>
            </a:r>
            <a:r>
              <a:rPr lang="en-CA" b="0" i="0" u="none" strike="noStrike" baseline="0" dirty="0" err="1">
                <a:solidFill>
                  <a:srgbClr val="000000"/>
                </a:solidFill>
                <a:latin typeface="Calibri" panose="020F0502020204030204" pitchFamily="34" charset="0"/>
                <a:cs typeface="Calibri" panose="020F0502020204030204" pitchFamily="34" charset="0"/>
              </a:rPr>
              <a:t>order.customer.</a:t>
            </a:r>
            <a:r>
              <a:rPr lang="en-CA" b="0" i="0" u="none" strike="noStrike" baseline="0" dirty="0" err="1">
                <a:solidFill>
                  <a:srgbClr val="9A0000"/>
                </a:solidFill>
                <a:latin typeface="Calibri" panose="020F0502020204030204" pitchFamily="34" charset="0"/>
                <a:cs typeface="Calibri" panose="020F0502020204030204" pitchFamily="34" charset="0"/>
              </a:rPr>
              <a:t>output</a:t>
            </a:r>
            <a:r>
              <a:rPr lang="en-CA" b="0" i="0" u="none" strike="noStrike" baseline="0" dirty="0">
                <a:solidFill>
                  <a:srgbClr val="9A0000"/>
                </a:solidFill>
                <a:latin typeface="Calibri" panose="020F0502020204030204" pitchFamily="34" charset="0"/>
                <a:cs typeface="Calibri" panose="020F0502020204030204" pitchFamily="34" charset="0"/>
              </a:rPr>
              <a:t>()</a:t>
            </a:r>
            <a:r>
              <a:rPr lang="en-CA" b="0" i="0" u="none" strike="noStrike" baseline="0" dirty="0">
                <a:solidFill>
                  <a:srgbClr val="000000"/>
                </a:solidFill>
                <a:latin typeface="Calibri" panose="020F0502020204030204" pitchFamily="34" charset="0"/>
                <a:cs typeface="Calibri" panose="020F0502020204030204" pitchFamily="34" charset="0"/>
              </a:rPr>
              <a:t>);</a:t>
            </a:r>
            <a:endParaRPr lang="en-CA" sz="300" b="0" i="0" u="none" strike="noStrike" baseline="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4223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07BF-6E31-40CC-9944-CF6038D3E278}"/>
              </a:ext>
            </a:extLst>
          </p:cNvPr>
          <p:cNvSpPr>
            <a:spLocks noGrp="1"/>
          </p:cNvSpPr>
          <p:nvPr>
            <p:ph type="title"/>
          </p:nvPr>
        </p:nvSpPr>
        <p:spPr/>
        <p:txBody>
          <a:bodyPr/>
          <a:lstStyle/>
          <a:p>
            <a:r>
              <a:rPr lang="en-CA" dirty="0"/>
              <a:t>Constructors as functions	</a:t>
            </a:r>
          </a:p>
        </p:txBody>
      </p:sp>
      <p:sp>
        <p:nvSpPr>
          <p:cNvPr id="6" name="Text Placeholder 2">
            <a:extLst>
              <a:ext uri="{FF2B5EF4-FFF2-40B4-BE49-F238E27FC236}">
                <a16:creationId xmlns:a16="http://schemas.microsoft.com/office/drawing/2014/main" id="{4D9AD612-BD45-477F-8116-51D42D5E7844}"/>
              </a:ext>
            </a:extLst>
          </p:cNvPr>
          <p:cNvSpPr>
            <a:spLocks noGrp="1"/>
          </p:cNvSpPr>
          <p:nvPr>
            <p:ph type="body" idx="1"/>
          </p:nvPr>
        </p:nvSpPr>
        <p:spPr>
          <a:xfrm>
            <a:off x="457200" y="984487"/>
            <a:ext cx="3194647" cy="3629077"/>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B1B1B"/>
                </a:solidFill>
                <a:effectLst/>
                <a:latin typeface="Inter"/>
              </a:rPr>
              <a:t>The following syntax creates a constructor (</a:t>
            </a:r>
            <a:r>
              <a:rPr kumimoji="0" lang="en-US" altLang="en-US" sz="1800" b="0" i="0" u="none" strike="noStrike" cap="none" normalizeH="0" baseline="0" dirty="0">
                <a:ln>
                  <a:noFill/>
                </a:ln>
                <a:solidFill>
                  <a:srgbClr val="1B1B1B"/>
                </a:solidFill>
                <a:effectLst/>
                <a:latin typeface="Arial Unicode MS"/>
              </a:rPr>
              <a:t>Customer</a:t>
            </a:r>
            <a:r>
              <a:rPr kumimoji="0" lang="en-US" altLang="en-US" sz="1800" b="0" i="0" u="none" strike="noStrike" cap="none" normalizeH="0" baseline="0" dirty="0">
                <a:ln>
                  <a:noFill/>
                </a:ln>
                <a:solidFill>
                  <a:srgbClr val="1B1B1B"/>
                </a:solidFill>
                <a:effectLst/>
                <a:latin typeface="Inter"/>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1B1B1B"/>
              </a:solidFill>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1B1B1B"/>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1B1B1B"/>
              </a:solidFill>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1B1B1B"/>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1B1B1B"/>
              </a:solidFill>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1B1B1B"/>
                </a:solidFill>
                <a:latin typeface="Inter"/>
              </a:rPr>
              <a:t>Then we can create</a:t>
            </a:r>
            <a:r>
              <a:rPr kumimoji="0" lang="en-US" altLang="en-US" sz="1800" b="0" i="0" u="none" strike="noStrike" cap="none" normalizeH="0" baseline="0" dirty="0">
                <a:ln>
                  <a:noFill/>
                </a:ln>
                <a:solidFill>
                  <a:srgbClr val="1B1B1B"/>
                </a:solidFill>
                <a:effectLst/>
                <a:latin typeface="Inter"/>
              </a:rPr>
              <a:t> an object of that type using the </a:t>
            </a:r>
            <a:r>
              <a:rPr kumimoji="0" lang="en-US" altLang="en-US" sz="1800" b="1" i="0" u="sng" strike="noStrike" cap="none" normalizeH="0" baseline="0" dirty="0">
                <a:ln>
                  <a:noFill/>
                </a:ln>
                <a:solidFill>
                  <a:srgbClr val="1B1B1B"/>
                </a:solidFill>
                <a:effectLst/>
                <a:latin typeface="Inter"/>
              </a:rPr>
              <a:t>new</a:t>
            </a:r>
            <a:r>
              <a:rPr kumimoji="0" lang="en-US" altLang="en-US" sz="1800" b="0" i="0" u="none" strike="noStrike" cap="none" normalizeH="0" baseline="0" dirty="0">
                <a:ln>
                  <a:noFill/>
                </a:ln>
                <a:solidFill>
                  <a:srgbClr val="1B1B1B"/>
                </a:solidFill>
                <a:effectLst/>
                <a:latin typeface="Inter"/>
              </a:rPr>
              <a:t> keyword.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1B1B1B"/>
              </a:solidFill>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B1B1B"/>
                </a:solidFill>
                <a:effectLst/>
                <a:latin typeface="Inter"/>
              </a:rPr>
              <a:t>We can call the output function on the created object.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1B1B1B"/>
              </a:solidFill>
              <a:latin typeface="Inter"/>
            </a:endParaRPr>
          </a:p>
        </p:txBody>
      </p:sp>
      <p:sp>
        <p:nvSpPr>
          <p:cNvPr id="4" name="TextBox 3" descr="LISTING 4.2 Embedded styles example">
            <a:extLst>
              <a:ext uri="{FF2B5EF4-FFF2-40B4-BE49-F238E27FC236}">
                <a16:creationId xmlns:a16="http://schemas.microsoft.com/office/drawing/2014/main" id="{728ABD77-776B-4E6E-8FB9-ACBC691996B6}"/>
              </a:ext>
            </a:extLst>
          </p:cNvPr>
          <p:cNvSpPr txBox="1"/>
          <p:nvPr/>
        </p:nvSpPr>
        <p:spPr>
          <a:xfrm>
            <a:off x="3712195" y="984486"/>
            <a:ext cx="4974605" cy="3713893"/>
          </a:xfrm>
          <a:prstGeom prst="rect">
            <a:avLst/>
          </a:prstGeom>
          <a:solidFill>
            <a:srgbClr val="E6F0F5"/>
          </a:solidFill>
        </p:spPr>
        <p:txBody>
          <a:bodyPr wrap="square" numCol="1" rtlCol="0">
            <a:noAutofit/>
          </a:bodyPr>
          <a:lstStyle/>
          <a:p>
            <a:pPr algn="l"/>
            <a:r>
              <a:rPr lang="en-CA" b="0" i="1" u="none" strike="noStrike" baseline="0" dirty="0">
                <a:solidFill>
                  <a:schemeClr val="tx1"/>
                </a:solidFill>
                <a:latin typeface="Calibri" panose="020F0502020204030204" pitchFamily="34" charset="0"/>
                <a:cs typeface="Calibri" panose="020F0502020204030204" pitchFamily="34" charset="0"/>
              </a:rPr>
              <a:t>// constructor as a function</a:t>
            </a:r>
          </a:p>
          <a:p>
            <a:pPr algn="l" defTabSz="180000"/>
            <a:r>
              <a:rPr lang="en-US" b="0" i="0" u="none" strike="noStrike" baseline="0" dirty="0">
                <a:solidFill>
                  <a:schemeClr val="tx1"/>
                </a:solidFill>
                <a:latin typeface="Calibri" panose="020F0502020204030204" pitchFamily="34" charset="0"/>
                <a:cs typeface="Calibri" panose="020F0502020204030204" pitchFamily="34" charset="0"/>
              </a:rPr>
              <a:t>function Customer(name, address, city) {</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	this.name = name;</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	</a:t>
            </a:r>
            <a:r>
              <a:rPr lang="en-CA" b="0" i="0" u="none" strike="noStrike" baseline="0" dirty="0" err="1">
                <a:solidFill>
                  <a:schemeClr val="tx1"/>
                </a:solidFill>
                <a:latin typeface="Calibri" panose="020F0502020204030204" pitchFamily="34" charset="0"/>
                <a:cs typeface="Calibri" panose="020F0502020204030204" pitchFamily="34" charset="0"/>
              </a:rPr>
              <a:t>this.address</a:t>
            </a:r>
            <a:r>
              <a:rPr lang="en-CA" b="0" i="0" u="none" strike="noStrike" baseline="0" dirty="0">
                <a:solidFill>
                  <a:schemeClr val="tx1"/>
                </a:solidFill>
                <a:latin typeface="Calibri" panose="020F0502020204030204" pitchFamily="34" charset="0"/>
                <a:cs typeface="Calibri" panose="020F0502020204030204" pitchFamily="34" charset="0"/>
              </a:rPr>
              <a:t> = address;</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	</a:t>
            </a:r>
            <a:r>
              <a:rPr lang="en-CA" b="0" i="0" u="none" strike="noStrike" baseline="0" dirty="0" err="1">
                <a:solidFill>
                  <a:schemeClr val="tx1"/>
                </a:solidFill>
                <a:latin typeface="Calibri" panose="020F0502020204030204" pitchFamily="34" charset="0"/>
                <a:cs typeface="Calibri" panose="020F0502020204030204" pitchFamily="34" charset="0"/>
              </a:rPr>
              <a:t>this.city</a:t>
            </a:r>
            <a:r>
              <a:rPr lang="en-CA" b="0" i="0" u="none" strike="noStrike" baseline="0" dirty="0">
                <a:solidFill>
                  <a:schemeClr val="tx1"/>
                </a:solidFill>
                <a:latin typeface="Calibri" panose="020F0502020204030204" pitchFamily="34" charset="0"/>
                <a:cs typeface="Calibri" panose="020F0502020204030204" pitchFamily="34" charset="0"/>
              </a:rPr>
              <a:t> = city;</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	</a:t>
            </a:r>
            <a:r>
              <a:rPr lang="en-CA" b="0" i="0" u="none" strike="noStrike" baseline="0" dirty="0" err="1">
                <a:solidFill>
                  <a:schemeClr val="tx1"/>
                </a:solidFill>
                <a:latin typeface="Calibri" panose="020F0502020204030204" pitchFamily="34" charset="0"/>
                <a:cs typeface="Calibri" panose="020F0502020204030204" pitchFamily="34" charset="0"/>
              </a:rPr>
              <a:t>this.output</a:t>
            </a:r>
            <a:r>
              <a:rPr lang="en-CA" b="0" i="0" u="none" strike="noStrike" baseline="0" dirty="0">
                <a:solidFill>
                  <a:schemeClr val="tx1"/>
                </a:solidFill>
                <a:latin typeface="Calibri" panose="020F0502020204030204" pitchFamily="34" charset="0"/>
                <a:cs typeface="Calibri" panose="020F0502020204030204" pitchFamily="34" charset="0"/>
              </a:rPr>
              <a:t> = function () {</a:t>
            </a:r>
          </a:p>
          <a:p>
            <a:pPr algn="l" defTabSz="180000"/>
            <a:r>
              <a:rPr lang="en-US" b="0" i="0" u="none" strike="noStrike" baseline="0" dirty="0">
                <a:solidFill>
                  <a:schemeClr val="tx1"/>
                </a:solidFill>
                <a:latin typeface="Calibri" panose="020F0502020204030204" pitchFamily="34" charset="0"/>
                <a:cs typeface="Calibri" panose="020F0502020204030204" pitchFamily="34" charset="0"/>
              </a:rPr>
              <a:t>		return this.name + " " + </a:t>
            </a:r>
            <a:r>
              <a:rPr lang="en-US" b="0" i="0" u="none" strike="noStrike" baseline="0" dirty="0" err="1">
                <a:solidFill>
                  <a:schemeClr val="tx1"/>
                </a:solidFill>
                <a:latin typeface="Calibri" panose="020F0502020204030204" pitchFamily="34" charset="0"/>
                <a:cs typeface="Calibri" panose="020F0502020204030204" pitchFamily="34" charset="0"/>
              </a:rPr>
              <a:t>this.address</a:t>
            </a:r>
            <a:r>
              <a:rPr lang="en-US" b="0" i="0" u="none" strike="noStrike" baseline="0" dirty="0">
                <a:solidFill>
                  <a:schemeClr val="tx1"/>
                </a:solidFill>
                <a:latin typeface="Calibri" panose="020F0502020204030204" pitchFamily="34" charset="0"/>
                <a:cs typeface="Calibri" panose="020F0502020204030204" pitchFamily="34" charset="0"/>
              </a:rPr>
              <a:t> + " " + </a:t>
            </a:r>
            <a:r>
              <a:rPr lang="en-US" b="0" i="0" u="none" strike="noStrike" baseline="0" dirty="0" err="1">
                <a:solidFill>
                  <a:schemeClr val="tx1"/>
                </a:solidFill>
                <a:latin typeface="Calibri" panose="020F0502020204030204" pitchFamily="34" charset="0"/>
                <a:cs typeface="Calibri" panose="020F0502020204030204" pitchFamily="34" charset="0"/>
              </a:rPr>
              <a:t>this.city</a:t>
            </a:r>
            <a:r>
              <a:rPr lang="en-US" b="0" i="0" u="none" strike="noStrike" baseline="0" dirty="0">
                <a:solidFill>
                  <a:schemeClr val="tx1"/>
                </a:solidFill>
                <a:latin typeface="Calibri" panose="020F0502020204030204" pitchFamily="34" charset="0"/>
                <a:cs typeface="Calibri" panose="020F0502020204030204" pitchFamily="34" charset="0"/>
              </a:rPr>
              <a:t>;</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	};</a:t>
            </a: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a:t>
            </a:r>
          </a:p>
          <a:p>
            <a:pPr algn="l" defTabSz="180000"/>
            <a:endParaRPr lang="en-CA" b="0" i="0" u="none" strike="noStrike" baseline="0" dirty="0">
              <a:solidFill>
                <a:schemeClr val="tx1"/>
              </a:solidFill>
              <a:latin typeface="Calibri" panose="020F0502020204030204" pitchFamily="34" charset="0"/>
              <a:cs typeface="Calibri" panose="020F0502020204030204" pitchFamily="34" charset="0"/>
            </a:endParaRPr>
          </a:p>
          <a:p>
            <a:pPr algn="l" defTabSz="180000"/>
            <a:r>
              <a:rPr lang="en-US" b="0" i="1" u="none" strike="noStrike" baseline="0" dirty="0">
                <a:solidFill>
                  <a:schemeClr val="tx1"/>
                </a:solidFill>
                <a:latin typeface="Calibri" panose="020F0502020204030204" pitchFamily="34" charset="0"/>
                <a:cs typeface="Calibri" panose="020F0502020204030204" pitchFamily="34" charset="0"/>
              </a:rPr>
              <a:t>// create instances of object using function constructor</a:t>
            </a:r>
          </a:p>
          <a:p>
            <a:pPr algn="l" defTabSz="180000"/>
            <a:r>
              <a:rPr lang="en-US" b="0" i="0" u="none" strike="noStrike" baseline="0" dirty="0">
                <a:solidFill>
                  <a:schemeClr val="tx1"/>
                </a:solidFill>
                <a:latin typeface="Calibri" panose="020F0502020204030204" pitchFamily="34" charset="0"/>
                <a:cs typeface="Calibri" panose="020F0502020204030204" pitchFamily="34" charset="0"/>
              </a:rPr>
              <a:t>const cust1 = new Customer("Sue", "123 Somewhere", "Calgary");</a:t>
            </a:r>
          </a:p>
          <a:p>
            <a:pPr algn="l" defTabSz="180000"/>
            <a:endParaRPr lang="en-US" dirty="0">
              <a:solidFill>
                <a:schemeClr val="tx1"/>
              </a:solidFill>
              <a:latin typeface="Calibri" panose="020F0502020204030204" pitchFamily="34" charset="0"/>
              <a:cs typeface="Calibri" panose="020F0502020204030204" pitchFamily="34" charset="0"/>
            </a:endParaRPr>
          </a:p>
          <a:p>
            <a:pPr algn="l" defTabSz="180000"/>
            <a:endParaRPr lang="en-US" b="0" i="0" u="none" strike="noStrike" baseline="0" dirty="0">
              <a:solidFill>
                <a:schemeClr val="tx1"/>
              </a:solidFill>
              <a:latin typeface="Calibri" panose="020F0502020204030204" pitchFamily="34" charset="0"/>
              <a:cs typeface="Calibri" panose="020F0502020204030204" pitchFamily="34" charset="0"/>
            </a:endParaRPr>
          </a:p>
          <a:p>
            <a:pPr algn="l" defTabSz="180000"/>
            <a:endParaRPr lang="en-US" b="0" i="0" u="none" strike="noStrike" baseline="0" dirty="0">
              <a:solidFill>
                <a:schemeClr val="tx1"/>
              </a:solidFill>
              <a:latin typeface="Calibri" panose="020F0502020204030204" pitchFamily="34" charset="0"/>
              <a:cs typeface="Calibri" panose="020F0502020204030204" pitchFamily="34" charset="0"/>
            </a:endParaRPr>
          </a:p>
          <a:p>
            <a:pPr algn="l" defTabSz="180000"/>
            <a:r>
              <a:rPr lang="en-CA" b="0" i="0" u="none" strike="noStrike" baseline="0" dirty="0">
                <a:solidFill>
                  <a:schemeClr val="tx1"/>
                </a:solidFill>
                <a:latin typeface="Calibri" panose="020F0502020204030204" pitchFamily="34" charset="0"/>
                <a:cs typeface="Calibri" panose="020F0502020204030204" pitchFamily="34" charset="0"/>
              </a:rPr>
              <a:t>alert(cust1.output());</a:t>
            </a:r>
          </a:p>
        </p:txBody>
      </p:sp>
      <p:sp>
        <p:nvSpPr>
          <p:cNvPr id="3" name="TextBox 2">
            <a:extLst>
              <a:ext uri="{FF2B5EF4-FFF2-40B4-BE49-F238E27FC236}">
                <a16:creationId xmlns:a16="http://schemas.microsoft.com/office/drawing/2014/main" id="{ADF06A4F-3FF9-E923-E7C0-C28E59078787}"/>
              </a:ext>
            </a:extLst>
          </p:cNvPr>
          <p:cNvSpPr txBox="1"/>
          <p:nvPr/>
        </p:nvSpPr>
        <p:spPr>
          <a:xfrm>
            <a:off x="2820534" y="4768100"/>
            <a:ext cx="5866265"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dirty="0"/>
              <a:t>Source code: chapter04/06_constructor</a:t>
            </a:r>
            <a:endParaRPr lang="en-GB" dirty="0"/>
          </a:p>
        </p:txBody>
      </p:sp>
    </p:spTree>
    <p:extLst>
      <p:ext uri="{BB962C8B-B14F-4D97-AF65-F5344CB8AC3E}">
        <p14:creationId xmlns:p14="http://schemas.microsoft.com/office/powerpoint/2010/main" val="591444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7DD0-81DA-45BB-8007-A688489FF555}"/>
              </a:ext>
            </a:extLst>
          </p:cNvPr>
          <p:cNvSpPr>
            <a:spLocks noGrp="1"/>
          </p:cNvSpPr>
          <p:nvPr>
            <p:ph type="title"/>
          </p:nvPr>
        </p:nvSpPr>
        <p:spPr/>
        <p:txBody>
          <a:bodyPr/>
          <a:lstStyle/>
          <a:p>
            <a:r>
              <a:rPr lang="en-CA" dirty="0"/>
              <a:t>Arrow Syntax    </a:t>
            </a:r>
            <a:r>
              <a:rPr lang="en-CA" sz="3000" dirty="0"/>
              <a:t>(a, b) =&gt; {return a + b}</a:t>
            </a:r>
          </a:p>
        </p:txBody>
      </p:sp>
      <p:sp>
        <p:nvSpPr>
          <p:cNvPr id="3" name="Text Placeholder 2">
            <a:extLst>
              <a:ext uri="{FF2B5EF4-FFF2-40B4-BE49-F238E27FC236}">
                <a16:creationId xmlns:a16="http://schemas.microsoft.com/office/drawing/2014/main" id="{4AF92275-8442-4529-8116-BB46F6BDBE45}"/>
              </a:ext>
            </a:extLst>
          </p:cNvPr>
          <p:cNvSpPr>
            <a:spLocks noGrp="1"/>
          </p:cNvSpPr>
          <p:nvPr>
            <p:ph type="body" idx="1"/>
          </p:nvPr>
        </p:nvSpPr>
        <p:spPr>
          <a:xfrm>
            <a:off x="454025" y="932405"/>
            <a:ext cx="8232775" cy="3532476"/>
          </a:xfrm>
        </p:spPr>
        <p:txBody>
          <a:bodyPr/>
          <a:lstStyle/>
          <a:p>
            <a:pPr marL="114300" indent="0" algn="l">
              <a:buNone/>
            </a:pPr>
            <a:r>
              <a:rPr lang="en-CA" sz="1800" b="1" dirty="0">
                <a:solidFill>
                  <a:srgbClr val="009A9A"/>
                </a:solidFill>
                <a:latin typeface="+mj-lt"/>
              </a:rPr>
              <a:t>Arrow syntax </a:t>
            </a:r>
            <a:r>
              <a:rPr lang="en-CA" sz="1800" b="0" i="0" u="none" strike="noStrike" baseline="0" dirty="0">
                <a:latin typeface="+mj-lt"/>
              </a:rPr>
              <a:t>provide </a:t>
            </a:r>
            <a:r>
              <a:rPr lang="en-US" sz="1800" b="0" i="0" u="none" strike="noStrike" baseline="0" dirty="0">
                <a:latin typeface="+mj-lt"/>
              </a:rPr>
              <a:t>a more concise syntax for the definition of anonymous functions. </a:t>
            </a:r>
          </a:p>
          <a:p>
            <a:pPr marL="571500" lvl="1" indent="0">
              <a:buNone/>
            </a:pPr>
            <a:endParaRPr lang="en-US" sz="1800" b="1" i="0" u="none" strike="noStrike" baseline="0" dirty="0">
              <a:latin typeface="Calibri" panose="020F0502020204030204" pitchFamily="34" charset="0"/>
              <a:cs typeface="Calibri" panose="020F0502020204030204" pitchFamily="34" charset="0"/>
            </a:endParaRPr>
          </a:p>
          <a:p>
            <a:pPr marL="571500" lvl="1" indent="0">
              <a:buNone/>
            </a:pPr>
            <a:r>
              <a:rPr lang="en-US" sz="1800" b="1" i="0" u="none" strike="noStrike" baseline="0" dirty="0">
                <a:latin typeface="Calibri" panose="020F0502020204030204" pitchFamily="34" charset="0"/>
                <a:cs typeface="Calibri" panose="020F0502020204030204" pitchFamily="34" charset="0"/>
              </a:rPr>
              <a:t>const </a:t>
            </a:r>
            <a:r>
              <a:rPr lang="en-US" sz="1800" b="1" i="0" u="none" strike="noStrike" baseline="0" dirty="0" err="1">
                <a:latin typeface="Calibri" panose="020F0502020204030204" pitchFamily="34" charset="0"/>
                <a:cs typeface="Calibri" panose="020F0502020204030204" pitchFamily="34" charset="0"/>
              </a:rPr>
              <a:t>taxRate</a:t>
            </a:r>
            <a:r>
              <a:rPr lang="en-US" sz="1800" b="1" i="0" u="none" strike="noStrike" baseline="0" dirty="0">
                <a:latin typeface="Calibri" panose="020F0502020204030204" pitchFamily="34" charset="0"/>
                <a:cs typeface="Calibri" panose="020F0502020204030204" pitchFamily="34" charset="0"/>
              </a:rPr>
              <a:t> = function () { return 0.05; };</a:t>
            </a:r>
          </a:p>
          <a:p>
            <a:pPr marL="114300" indent="0" algn="l">
              <a:buNone/>
            </a:pPr>
            <a:r>
              <a:rPr lang="en-US" sz="1800" b="0" i="0" u="none" strike="noStrike" baseline="0" dirty="0">
                <a:latin typeface="+mj-lt"/>
              </a:rPr>
              <a:t>The arrow function version would look like the following:</a:t>
            </a:r>
          </a:p>
          <a:p>
            <a:pPr marL="571500" lvl="1" indent="0">
              <a:buNone/>
            </a:pPr>
            <a:r>
              <a:rPr lang="en-CA" sz="1800" b="1" i="0" u="none" strike="noStrike" baseline="0" dirty="0">
                <a:latin typeface="Calibri" panose="020F0502020204030204" pitchFamily="34" charset="0"/>
                <a:cs typeface="Calibri" panose="020F0502020204030204" pitchFamily="34" charset="0"/>
              </a:rPr>
              <a:t>const </a:t>
            </a:r>
            <a:r>
              <a:rPr lang="en-CA" sz="1800" b="1" i="0" u="none" strike="noStrike" baseline="0" dirty="0" err="1">
                <a:latin typeface="Calibri" panose="020F0502020204030204" pitchFamily="34" charset="0"/>
                <a:cs typeface="Calibri" panose="020F0502020204030204" pitchFamily="34" charset="0"/>
              </a:rPr>
              <a:t>taxRate</a:t>
            </a:r>
            <a:r>
              <a:rPr lang="en-CA" sz="1800" b="1" i="0" u="none" strike="noStrike" baseline="0" dirty="0">
                <a:latin typeface="Calibri" panose="020F0502020204030204" pitchFamily="34" charset="0"/>
                <a:cs typeface="Calibri" panose="020F0502020204030204" pitchFamily="34" charset="0"/>
              </a:rPr>
              <a:t> = () =&gt; 0.05;</a:t>
            </a:r>
          </a:p>
        </p:txBody>
      </p:sp>
    </p:spTree>
    <p:extLst>
      <p:ext uri="{BB962C8B-B14F-4D97-AF65-F5344CB8AC3E}">
        <p14:creationId xmlns:p14="http://schemas.microsoft.com/office/powerpoint/2010/main" val="714466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A7962-67BC-4B50-8B21-512BE86079F3}"/>
              </a:ext>
            </a:extLst>
          </p:cNvPr>
          <p:cNvSpPr>
            <a:spLocks noGrp="1"/>
          </p:cNvSpPr>
          <p:nvPr>
            <p:ph type="title"/>
          </p:nvPr>
        </p:nvSpPr>
        <p:spPr/>
        <p:txBody>
          <a:bodyPr/>
          <a:lstStyle/>
          <a:p>
            <a:r>
              <a:rPr lang="en-CA" dirty="0"/>
              <a:t>Array syntax overview</a:t>
            </a:r>
          </a:p>
        </p:txBody>
      </p:sp>
      <p:pic>
        <p:nvPicPr>
          <p:cNvPr id="5" name="Picture 4" descr="FIGURE 8.21 Array syntax overview">
            <a:extLst>
              <a:ext uri="{FF2B5EF4-FFF2-40B4-BE49-F238E27FC236}">
                <a16:creationId xmlns:a16="http://schemas.microsoft.com/office/drawing/2014/main" id="{0B8F6ADB-CB2A-44FE-88F9-554AF41D889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7200" y="1156771"/>
            <a:ext cx="4004631" cy="2743200"/>
          </a:xfrm>
          <a:prstGeom prst="rect">
            <a:avLst/>
          </a:prstGeom>
        </p:spPr>
      </p:pic>
      <p:pic>
        <p:nvPicPr>
          <p:cNvPr id="6" name="Picture 5">
            <a:extLst>
              <a:ext uri="{FF2B5EF4-FFF2-40B4-BE49-F238E27FC236}">
                <a16:creationId xmlns:a16="http://schemas.microsoft.com/office/drawing/2014/main" id="{EE801052-63CD-48F7-B7F7-BBEA2F66A111}"/>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72000" y="1277958"/>
            <a:ext cx="4208084" cy="2388250"/>
          </a:xfrm>
          <a:prstGeom prst="rect">
            <a:avLst/>
          </a:prstGeom>
        </p:spPr>
      </p:pic>
      <p:pic>
        <p:nvPicPr>
          <p:cNvPr id="7" name="Picture 6">
            <a:extLst>
              <a:ext uri="{FF2B5EF4-FFF2-40B4-BE49-F238E27FC236}">
                <a16:creationId xmlns:a16="http://schemas.microsoft.com/office/drawing/2014/main" id="{2F3B5AFA-B699-405F-AF53-C2E4E0955D0E}"/>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72000" y="1156771"/>
            <a:ext cx="4004631" cy="121187"/>
          </a:xfrm>
          <a:prstGeom prst="rect">
            <a:avLst/>
          </a:prstGeom>
        </p:spPr>
      </p:pic>
    </p:spTree>
    <p:extLst>
      <p:ext uri="{BB962C8B-B14F-4D97-AF65-F5344CB8AC3E}">
        <p14:creationId xmlns:p14="http://schemas.microsoft.com/office/powerpoint/2010/main" val="1721127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5F1F-1742-4582-B1DE-F6A22FDD825E}"/>
              </a:ext>
            </a:extLst>
          </p:cNvPr>
          <p:cNvSpPr>
            <a:spLocks noGrp="1"/>
          </p:cNvSpPr>
          <p:nvPr>
            <p:ph type="title"/>
          </p:nvPr>
        </p:nvSpPr>
        <p:spPr/>
        <p:txBody>
          <a:bodyPr/>
          <a:lstStyle/>
          <a:p>
            <a:r>
              <a:rPr lang="en-US" dirty="0"/>
              <a:t>Scope in JavaScript</a:t>
            </a:r>
            <a:endParaRPr lang="en-CA" dirty="0"/>
          </a:p>
        </p:txBody>
      </p:sp>
      <p:sp>
        <p:nvSpPr>
          <p:cNvPr id="3" name="Text Placeholder 2">
            <a:extLst>
              <a:ext uri="{FF2B5EF4-FFF2-40B4-BE49-F238E27FC236}">
                <a16:creationId xmlns:a16="http://schemas.microsoft.com/office/drawing/2014/main" id="{C8001F0A-F3BC-42F4-9AD4-FD0D32F403FC}"/>
              </a:ext>
            </a:extLst>
          </p:cNvPr>
          <p:cNvSpPr>
            <a:spLocks noGrp="1"/>
          </p:cNvSpPr>
          <p:nvPr>
            <p:ph type="body" idx="1"/>
          </p:nvPr>
        </p:nvSpPr>
        <p:spPr>
          <a:xfrm>
            <a:off x="457201" y="1081088"/>
            <a:ext cx="4114799" cy="3532476"/>
          </a:xfrm>
        </p:spPr>
        <p:txBody>
          <a:bodyPr/>
          <a:lstStyle/>
          <a:p>
            <a:pPr marL="114300" indent="0" algn="l">
              <a:buNone/>
            </a:pPr>
            <a:r>
              <a:rPr lang="en-US" sz="1800" b="1" i="0" u="none" strike="noStrike" baseline="0" dirty="0">
                <a:solidFill>
                  <a:srgbClr val="009A9A"/>
                </a:solidFill>
                <a:latin typeface="+mj-lt"/>
              </a:rPr>
              <a:t>Scope </a:t>
            </a:r>
            <a:r>
              <a:rPr lang="en-US" sz="1800" b="0" i="0" u="none" strike="noStrike" baseline="0" dirty="0">
                <a:solidFill>
                  <a:srgbClr val="000000"/>
                </a:solidFill>
                <a:latin typeface="+mj-lt"/>
              </a:rPr>
              <a:t>generally refers to the context in which code is being executed. </a:t>
            </a:r>
          </a:p>
          <a:p>
            <a:pPr marL="114300" indent="0" algn="l">
              <a:buNone/>
            </a:pPr>
            <a:r>
              <a:rPr lang="en-US" sz="1800" b="0" i="0" u="none" strike="noStrike" baseline="0" dirty="0">
                <a:solidFill>
                  <a:srgbClr val="000000"/>
                </a:solidFill>
                <a:latin typeface="+mj-lt"/>
              </a:rPr>
              <a:t>JavaScript has four scopes: </a:t>
            </a:r>
          </a:p>
          <a:p>
            <a:r>
              <a:rPr lang="en-US" sz="1800" b="1" i="0" u="none" strike="noStrike" baseline="0" dirty="0">
                <a:solidFill>
                  <a:srgbClr val="009A9A"/>
                </a:solidFill>
                <a:latin typeface="+mj-lt"/>
              </a:rPr>
              <a:t>function scope </a:t>
            </a:r>
            <a:r>
              <a:rPr lang="en-US" sz="1800" b="0" i="0" u="none" strike="noStrike" baseline="0" dirty="0">
                <a:solidFill>
                  <a:srgbClr val="000000"/>
                </a:solidFill>
                <a:latin typeface="+mj-lt"/>
              </a:rPr>
              <a:t>(also called local scope), </a:t>
            </a:r>
          </a:p>
          <a:p>
            <a:r>
              <a:rPr lang="en-US" sz="1800" b="1" i="0" u="none" strike="noStrike" baseline="0" dirty="0">
                <a:solidFill>
                  <a:srgbClr val="009A9A"/>
                </a:solidFill>
                <a:latin typeface="+mj-lt"/>
              </a:rPr>
              <a:t>block scope</a:t>
            </a:r>
            <a:r>
              <a:rPr lang="en-US" sz="1800" b="0" i="0" u="none" strike="noStrike" baseline="0" dirty="0">
                <a:solidFill>
                  <a:srgbClr val="000000"/>
                </a:solidFill>
                <a:latin typeface="+mj-lt"/>
              </a:rPr>
              <a:t>,</a:t>
            </a:r>
          </a:p>
          <a:p>
            <a:r>
              <a:rPr lang="en-CA" sz="1800" b="1" i="0" u="none" strike="noStrike" baseline="0" dirty="0">
                <a:solidFill>
                  <a:srgbClr val="009A9A"/>
                </a:solidFill>
                <a:latin typeface="+mj-lt"/>
              </a:rPr>
              <a:t>module scope</a:t>
            </a:r>
            <a:r>
              <a:rPr lang="en-CA" sz="1800" dirty="0">
                <a:solidFill>
                  <a:srgbClr val="000000"/>
                </a:solidFill>
                <a:latin typeface="+mj-lt"/>
              </a:rPr>
              <a:t>,</a:t>
            </a:r>
            <a:endParaRPr lang="en-CA" sz="1800" b="0" i="0" u="none" strike="noStrike" baseline="0" dirty="0">
              <a:solidFill>
                <a:srgbClr val="000000"/>
              </a:solidFill>
              <a:latin typeface="+mj-lt"/>
            </a:endParaRPr>
          </a:p>
          <a:p>
            <a:r>
              <a:rPr lang="en-CA" sz="1800" b="1" i="0" u="none" strike="noStrike" baseline="0" dirty="0">
                <a:solidFill>
                  <a:srgbClr val="009A9A"/>
                </a:solidFill>
                <a:latin typeface="+mj-lt"/>
              </a:rPr>
              <a:t>global scope</a:t>
            </a:r>
            <a:r>
              <a:rPr lang="en-CA" sz="1800" b="0" i="0" u="none" strike="noStrike" baseline="0" dirty="0">
                <a:solidFill>
                  <a:srgbClr val="000000"/>
                </a:solidFill>
                <a:latin typeface="+mj-lt"/>
              </a:rPr>
              <a:t>.</a:t>
            </a:r>
            <a:endParaRPr lang="en-CA" dirty="0">
              <a:latin typeface="+mj-lt"/>
            </a:endParaRPr>
          </a:p>
        </p:txBody>
      </p:sp>
      <p:pic>
        <p:nvPicPr>
          <p:cNvPr id="7" name="Picture 6" descr="FIGURE 8.25 Visualizing scope">
            <a:extLst>
              <a:ext uri="{FF2B5EF4-FFF2-40B4-BE49-F238E27FC236}">
                <a16:creationId xmlns:a16="http://schemas.microsoft.com/office/drawing/2014/main" id="{DE77FBF0-85AE-4E59-B9E0-12083DB5A7C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0" y="1608463"/>
            <a:ext cx="4286119" cy="2608186"/>
          </a:xfrm>
          <a:prstGeom prst="rect">
            <a:avLst/>
          </a:prstGeom>
        </p:spPr>
      </p:pic>
    </p:spTree>
    <p:extLst>
      <p:ext uri="{BB962C8B-B14F-4D97-AF65-F5344CB8AC3E}">
        <p14:creationId xmlns:p14="http://schemas.microsoft.com/office/powerpoint/2010/main" val="3602426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A13F8-530A-404B-AA5A-A9E03DE92DB2}"/>
              </a:ext>
            </a:extLst>
          </p:cNvPr>
          <p:cNvSpPr>
            <a:spLocks noGrp="1"/>
          </p:cNvSpPr>
          <p:nvPr>
            <p:ph type="title"/>
          </p:nvPr>
        </p:nvSpPr>
        <p:spPr/>
        <p:txBody>
          <a:bodyPr/>
          <a:lstStyle/>
          <a:p>
            <a:r>
              <a:rPr lang="en-CA" dirty="0"/>
              <a:t>Client-Side Scripting: Disadvantages</a:t>
            </a:r>
          </a:p>
        </p:txBody>
      </p:sp>
      <p:sp>
        <p:nvSpPr>
          <p:cNvPr id="3" name="Text Placeholder 2">
            <a:extLst>
              <a:ext uri="{FF2B5EF4-FFF2-40B4-BE49-F238E27FC236}">
                <a16:creationId xmlns:a16="http://schemas.microsoft.com/office/drawing/2014/main" id="{BE503661-92BF-430C-B6DB-D7922F197A01}"/>
              </a:ext>
            </a:extLst>
          </p:cNvPr>
          <p:cNvSpPr>
            <a:spLocks noGrp="1"/>
          </p:cNvSpPr>
          <p:nvPr>
            <p:ph type="body" idx="1"/>
          </p:nvPr>
        </p:nvSpPr>
        <p:spPr>
          <a:xfrm>
            <a:off x="382858" y="895234"/>
            <a:ext cx="8229600" cy="3532476"/>
          </a:xfrm>
        </p:spPr>
        <p:txBody>
          <a:bodyPr/>
          <a:lstStyle/>
          <a:p>
            <a:pPr algn="l"/>
            <a:r>
              <a:rPr lang="en-US" sz="1800" b="0" i="0" u="none" strike="noStrike" baseline="0" dirty="0">
                <a:solidFill>
                  <a:srgbClr val="000000"/>
                </a:solidFill>
                <a:latin typeface="+mj-lt"/>
              </a:rPr>
              <a:t>There is no guarantee that the client has JavaScript enabled, meaning any required functionality must be implemented redundantly on the server.</a:t>
            </a:r>
          </a:p>
          <a:p>
            <a:pPr algn="l"/>
            <a:r>
              <a:rPr lang="en-US" sz="1800" b="0" i="0" u="none" strike="noStrike" baseline="0" dirty="0">
                <a:solidFill>
                  <a:srgbClr val="000000"/>
                </a:solidFill>
                <a:latin typeface="+mj-lt"/>
              </a:rPr>
              <a:t>JavaScript-heavy web applications can be complicated to debug and maintain.</a:t>
            </a:r>
          </a:p>
          <a:p>
            <a:pPr algn="l"/>
            <a:r>
              <a:rPr lang="en-US" sz="1800" b="0" i="0" u="none" strike="noStrike" baseline="0" dirty="0">
                <a:solidFill>
                  <a:srgbClr val="000000"/>
                </a:solidFill>
                <a:latin typeface="+mj-lt"/>
              </a:rPr>
              <a:t>JavaScript is not fault tolerant. Browsers are able to handle invalid HTML or CSS. But if your page has invalid JavaScript, it will simply stop execution </a:t>
            </a:r>
            <a:r>
              <a:rPr lang="en-CA" sz="1800" b="0" i="0" u="none" strike="noStrike" baseline="0" dirty="0">
                <a:solidFill>
                  <a:srgbClr val="000000"/>
                </a:solidFill>
                <a:latin typeface="+mj-lt"/>
              </a:rPr>
              <a:t>at the invalid line.</a:t>
            </a:r>
          </a:p>
          <a:p>
            <a:pPr algn="l"/>
            <a:r>
              <a:rPr lang="en-US" sz="1800" b="0" i="0" u="none" strike="noStrike" baseline="0" dirty="0">
                <a:solidFill>
                  <a:srgbClr val="000000"/>
                </a:solidFill>
                <a:latin typeface="+mj-lt"/>
              </a:rPr>
              <a:t>While JavaScript is universally supported in all contemporary browsers, the language (and its APIs) is continually being expanded. As such, newer features of the language may not be supported in all browsers.</a:t>
            </a:r>
            <a:endParaRPr lang="en-CA" dirty="0">
              <a:latin typeface="+mj-lt"/>
            </a:endParaRPr>
          </a:p>
        </p:txBody>
      </p:sp>
    </p:spTree>
    <p:extLst>
      <p:ext uri="{BB962C8B-B14F-4D97-AF65-F5344CB8AC3E}">
        <p14:creationId xmlns:p14="http://schemas.microsoft.com/office/powerpoint/2010/main" val="34148969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0962-1155-41A5-8B5F-3655880B30A7}"/>
              </a:ext>
            </a:extLst>
          </p:cNvPr>
          <p:cNvSpPr>
            <a:spLocks noGrp="1"/>
          </p:cNvSpPr>
          <p:nvPr>
            <p:ph type="title"/>
          </p:nvPr>
        </p:nvSpPr>
        <p:spPr/>
        <p:txBody>
          <a:bodyPr/>
          <a:lstStyle/>
          <a:p>
            <a:r>
              <a:rPr lang="en-CA" dirty="0"/>
              <a:t>Block scope</a:t>
            </a:r>
          </a:p>
        </p:txBody>
      </p:sp>
      <p:sp>
        <p:nvSpPr>
          <p:cNvPr id="3" name="Text Placeholder 2">
            <a:extLst>
              <a:ext uri="{FF2B5EF4-FFF2-40B4-BE49-F238E27FC236}">
                <a16:creationId xmlns:a16="http://schemas.microsoft.com/office/drawing/2014/main" id="{0C4FEF64-D45D-42D8-9FD5-94D522B617F6}"/>
              </a:ext>
            </a:extLst>
          </p:cNvPr>
          <p:cNvSpPr>
            <a:spLocks noGrp="1"/>
          </p:cNvSpPr>
          <p:nvPr>
            <p:ph type="body" idx="1"/>
          </p:nvPr>
        </p:nvSpPr>
        <p:spPr>
          <a:xfrm>
            <a:off x="230909" y="984487"/>
            <a:ext cx="3662015" cy="3532476"/>
          </a:xfrm>
        </p:spPr>
        <p:txBody>
          <a:bodyPr/>
          <a:lstStyle/>
          <a:p>
            <a:pPr marL="114300" indent="0" algn="l">
              <a:buNone/>
            </a:pPr>
            <a:r>
              <a:rPr lang="en-US" sz="1800" b="1" dirty="0">
                <a:solidFill>
                  <a:srgbClr val="009A9A"/>
                </a:solidFill>
                <a:latin typeface="+mj-lt"/>
              </a:rPr>
              <a:t>Block-level scope </a:t>
            </a:r>
            <a:r>
              <a:rPr lang="en-US" sz="1800" b="0" i="0" u="none" strike="noStrike" baseline="0" dirty="0">
                <a:latin typeface="+mj-lt"/>
              </a:rPr>
              <a:t>means variables</a:t>
            </a:r>
            <a:r>
              <a:rPr lang="en-US" sz="1800" dirty="0">
                <a:latin typeface="+mj-lt"/>
              </a:rPr>
              <a:t> </a:t>
            </a:r>
            <a:r>
              <a:rPr lang="en-US" sz="1800" b="0" i="0" u="none" strike="noStrike" baseline="0" dirty="0">
                <a:latin typeface="+mj-lt"/>
              </a:rPr>
              <a:t>defined within an </a:t>
            </a:r>
            <a:r>
              <a:rPr lang="en-US" sz="1800" b="1" i="0" u="none" strike="noStrike" baseline="0" dirty="0">
                <a:latin typeface="+mj-lt"/>
              </a:rPr>
              <a:t>if {} </a:t>
            </a:r>
            <a:r>
              <a:rPr lang="en-US" sz="1800" b="0" i="0" u="none" strike="noStrike" baseline="0" dirty="0">
                <a:latin typeface="+mj-lt"/>
              </a:rPr>
              <a:t>block or a </a:t>
            </a:r>
            <a:r>
              <a:rPr lang="en-US" sz="1800" b="1" i="0" u="none" strike="noStrike" baseline="0" dirty="0">
                <a:latin typeface="+mj-lt"/>
              </a:rPr>
              <a:t>for {}</a:t>
            </a:r>
            <a:r>
              <a:rPr lang="en-US" sz="1800" b="0" i="0" u="none" strike="noStrike" baseline="0" dirty="0">
                <a:latin typeface="+mj-lt"/>
              </a:rPr>
              <a:t> loop block using the </a:t>
            </a:r>
            <a:r>
              <a:rPr lang="en-US" sz="1800" b="1" i="0" u="none" strike="noStrike" baseline="0" dirty="0">
                <a:latin typeface="+mj-lt"/>
              </a:rPr>
              <a:t>let</a:t>
            </a:r>
            <a:r>
              <a:rPr lang="en-US" sz="1800" b="0" i="0" u="none" strike="noStrike" baseline="0" dirty="0">
                <a:latin typeface="+mj-lt"/>
              </a:rPr>
              <a:t> or </a:t>
            </a:r>
            <a:r>
              <a:rPr lang="en-US" sz="1800" b="1" i="0" u="none" strike="noStrike" baseline="0" dirty="0">
                <a:latin typeface="+mj-lt"/>
              </a:rPr>
              <a:t>const</a:t>
            </a:r>
            <a:r>
              <a:rPr lang="en-US" sz="1800" b="0" i="0" u="none" strike="noStrike" baseline="0" dirty="0">
                <a:latin typeface="+mj-lt"/>
              </a:rPr>
              <a:t> keywords are only available within the block in which they are defined. But if declared with </a:t>
            </a:r>
            <a:r>
              <a:rPr lang="en-US" sz="1800" b="1" i="0" u="none" strike="noStrike" baseline="0" dirty="0">
                <a:latin typeface="+mj-lt"/>
              </a:rPr>
              <a:t>var</a:t>
            </a:r>
            <a:r>
              <a:rPr lang="en-US" sz="1800" b="0" i="0" u="none" strike="noStrike" baseline="0" dirty="0">
                <a:latin typeface="+mj-lt"/>
              </a:rPr>
              <a:t>  within a block, then it will be available </a:t>
            </a:r>
            <a:r>
              <a:rPr lang="en-CA" sz="1800" b="0" i="0" u="none" strike="noStrike" baseline="0" dirty="0">
                <a:latin typeface="+mj-lt"/>
              </a:rPr>
              <a:t>outside the block.</a:t>
            </a:r>
            <a:endParaRPr lang="en-CA" dirty="0">
              <a:latin typeface="+mj-lt"/>
            </a:endParaRPr>
          </a:p>
        </p:txBody>
      </p:sp>
      <p:pic>
        <p:nvPicPr>
          <p:cNvPr id="6" name="Picture 5">
            <a:extLst>
              <a:ext uri="{FF2B5EF4-FFF2-40B4-BE49-F238E27FC236}">
                <a16:creationId xmlns:a16="http://schemas.microsoft.com/office/drawing/2014/main" id="{B948AAA9-B83A-988C-44C0-A36A35F658AB}"/>
              </a:ext>
            </a:extLst>
          </p:cNvPr>
          <p:cNvPicPr>
            <a:picLocks noChangeAspect="1"/>
          </p:cNvPicPr>
          <p:nvPr/>
        </p:nvPicPr>
        <p:blipFill>
          <a:blip r:embed="rId2"/>
          <a:stretch>
            <a:fillRect/>
          </a:stretch>
        </p:blipFill>
        <p:spPr>
          <a:xfrm>
            <a:off x="3827363" y="1240971"/>
            <a:ext cx="5221318" cy="2820070"/>
          </a:xfrm>
          <a:prstGeom prst="rect">
            <a:avLst/>
          </a:prstGeom>
        </p:spPr>
      </p:pic>
    </p:spTree>
    <p:extLst>
      <p:ext uri="{BB962C8B-B14F-4D97-AF65-F5344CB8AC3E}">
        <p14:creationId xmlns:p14="http://schemas.microsoft.com/office/powerpoint/2010/main" val="1915625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71C3FA-8C57-C423-6074-1AE15B05314D}"/>
              </a:ext>
            </a:extLst>
          </p:cNvPr>
          <p:cNvPicPr>
            <a:picLocks noChangeAspect="1"/>
          </p:cNvPicPr>
          <p:nvPr/>
        </p:nvPicPr>
        <p:blipFill>
          <a:blip r:embed="rId2"/>
          <a:stretch>
            <a:fillRect/>
          </a:stretch>
        </p:blipFill>
        <p:spPr>
          <a:xfrm>
            <a:off x="1894548" y="761492"/>
            <a:ext cx="6792252" cy="4220480"/>
          </a:xfrm>
          <a:prstGeom prst="rect">
            <a:avLst/>
          </a:prstGeom>
        </p:spPr>
      </p:pic>
      <p:sp>
        <p:nvSpPr>
          <p:cNvPr id="2" name="Title 1">
            <a:extLst>
              <a:ext uri="{FF2B5EF4-FFF2-40B4-BE49-F238E27FC236}">
                <a16:creationId xmlns:a16="http://schemas.microsoft.com/office/drawing/2014/main" id="{43CC8EF1-F615-43B9-ADA3-BD1BF3D5683E}"/>
              </a:ext>
            </a:extLst>
          </p:cNvPr>
          <p:cNvSpPr>
            <a:spLocks noGrp="1"/>
          </p:cNvSpPr>
          <p:nvPr>
            <p:ph type="title"/>
          </p:nvPr>
        </p:nvSpPr>
        <p:spPr/>
        <p:txBody>
          <a:bodyPr/>
          <a:lstStyle/>
          <a:p>
            <a:r>
              <a:rPr lang="en-CA" dirty="0"/>
              <a:t>Function/Local Scope</a:t>
            </a:r>
          </a:p>
        </p:txBody>
      </p:sp>
    </p:spTree>
    <p:extLst>
      <p:ext uri="{BB962C8B-B14F-4D97-AF65-F5344CB8AC3E}">
        <p14:creationId xmlns:p14="http://schemas.microsoft.com/office/powerpoint/2010/main" val="398874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a:extLst>
              <a:ext uri="{C183D7F6-B498-43B3-948B-1728B52AA6E4}">
                <adec:decorative xmlns:adec="http://schemas.microsoft.com/office/drawing/2017/decorative" val="0"/>
              </a:ext>
            </a:extLst>
          </p:cNvPr>
          <p:cNvSpPr txBox="1">
            <a:spLocks noGrp="1"/>
          </p:cNvSpPr>
          <p:nvPr>
            <p:ph type="title"/>
          </p:nvPr>
        </p:nvSpPr>
        <p:spPr>
          <a:xfrm>
            <a:off x="457200" y="161528"/>
            <a:ext cx="8229600" cy="4671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7FA3"/>
              </a:buClr>
              <a:buSzPts val="3600"/>
              <a:buFont typeface="Times New Roman"/>
              <a:buNone/>
            </a:pPr>
            <a:r>
              <a:rPr lang="en" dirty="0"/>
              <a:t>Fundamentals of Web Development</a:t>
            </a:r>
            <a:endParaRPr dirty="0"/>
          </a:p>
        </p:txBody>
      </p:sp>
      <p:sp>
        <p:nvSpPr>
          <p:cNvPr id="168" name="Google Shape;168;p28"/>
          <p:cNvSpPr txBox="1">
            <a:spLocks noGrp="1"/>
          </p:cNvSpPr>
          <p:nvPr>
            <p:ph type="body" idx="1"/>
          </p:nvPr>
        </p:nvSpPr>
        <p:spPr>
          <a:xfrm>
            <a:off x="457200" y="800098"/>
            <a:ext cx="8229600" cy="8750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7FA3"/>
              </a:buClr>
              <a:buSzPts val="2000"/>
              <a:buFont typeface="Arial"/>
              <a:buNone/>
            </a:pPr>
            <a:r>
              <a:rPr lang="en" dirty="0"/>
              <a:t>Third Edition</a:t>
            </a:r>
            <a:r>
              <a:rPr lang="en-US" dirty="0"/>
              <a:t> by Randy Connolly and Ricardo Hoar</a:t>
            </a:r>
            <a:endParaRPr dirty="0"/>
          </a:p>
        </p:txBody>
      </p:sp>
      <p:sp>
        <p:nvSpPr>
          <p:cNvPr id="170" name="Google Shape;170;p28"/>
          <p:cNvSpPr txBox="1">
            <a:spLocks noGrp="1"/>
          </p:cNvSpPr>
          <p:nvPr>
            <p:ph type="body" idx="4"/>
          </p:nvPr>
        </p:nvSpPr>
        <p:spPr>
          <a:xfrm>
            <a:off x="3911143" y="2057171"/>
            <a:ext cx="4114800" cy="824604"/>
          </a:xfrm>
          <a:prstGeom prst="rect">
            <a:avLst/>
          </a:prstGeom>
          <a:noFill/>
          <a:ln>
            <a:noFill/>
          </a:ln>
        </p:spPr>
        <p:txBody>
          <a:bodyPr spcFirstLastPara="1" wrap="square" lIns="91425" tIns="91425" rIns="91425" bIns="91425" anchor="t" anchorCtr="0">
            <a:noAutofit/>
          </a:bodyPr>
          <a:lstStyle/>
          <a:p>
            <a:pPr algn="ctr"/>
            <a:r>
              <a:rPr lang="en-US" sz="2400" b="0" i="0" u="none" strike="noStrike" baseline="0" dirty="0">
                <a:solidFill>
                  <a:schemeClr val="tx1"/>
                </a:solidFill>
                <a:latin typeface="+mj-lt"/>
              </a:rPr>
              <a:t>JavaScript Part 2:</a:t>
            </a:r>
          </a:p>
          <a:p>
            <a:pPr algn="ctr"/>
            <a:r>
              <a:rPr lang="en-US" sz="2400" b="0" i="0" u="none" strike="noStrike" baseline="0" dirty="0">
                <a:solidFill>
                  <a:schemeClr val="tx1"/>
                </a:solidFill>
                <a:latin typeface="+mj-lt"/>
              </a:rPr>
              <a:t>Using JavaScript in the front-end</a:t>
            </a:r>
            <a:endParaRPr lang="en-US" sz="2400" dirty="0">
              <a:solidFill>
                <a:schemeClr val="tx1"/>
              </a:solidFill>
              <a:latin typeface="+mj-lt"/>
            </a:endParaRPr>
          </a:p>
        </p:txBody>
      </p:sp>
      <p:pic>
        <p:nvPicPr>
          <p:cNvPr id="172" name="Google Shape;172;p28">
            <a:extLst>
              <a:ext uri="{C183D7F6-B498-43B3-948B-1728B52AA6E4}">
                <adec:decorative xmlns:adec="http://schemas.microsoft.com/office/drawing/2017/decorative" val="1"/>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57200" y="1200150"/>
            <a:ext cx="2718259" cy="3363250"/>
          </a:xfrm>
          <a:prstGeom prst="rect">
            <a:avLst/>
          </a:prstGeom>
          <a:noFill/>
          <a:ln>
            <a:noFill/>
          </a:ln>
        </p:spPr>
      </p:pic>
      <p:sp>
        <p:nvSpPr>
          <p:cNvPr id="171" name="Google Shape;171;p28"/>
          <p:cNvSpPr txBox="1">
            <a:spLocks noGrp="1"/>
          </p:cNvSpPr>
          <p:nvPr>
            <p:ph type="body" idx="6"/>
          </p:nvPr>
        </p:nvSpPr>
        <p:spPr>
          <a:xfrm>
            <a:off x="2169825" y="4816187"/>
            <a:ext cx="6589712" cy="171450"/>
          </a:xfrm>
          <a:prstGeom prst="rect">
            <a:avLst/>
          </a:prstGeom>
          <a:noFill/>
          <a:ln>
            <a:noFill/>
          </a:ln>
        </p:spPr>
        <p:txBody>
          <a:bodyPr spcFirstLastPara="1" wrap="square" lIns="91425" tIns="91425" rIns="91425" bIns="91425" anchor="ctr" anchorCtr="0">
            <a:noAutofit/>
          </a:bodyPr>
          <a:lstStyle/>
          <a:p>
            <a:pPr marL="256032" lvl="0" indent="-154432" algn="r" rtl="0">
              <a:lnSpc>
                <a:spcPct val="100000"/>
              </a:lnSpc>
              <a:spcBef>
                <a:spcPts val="0"/>
              </a:spcBef>
              <a:spcAft>
                <a:spcPts val="0"/>
              </a:spcAft>
              <a:buSzPts val="1200"/>
              <a:buNone/>
            </a:pPr>
            <a:r>
              <a:rPr lang="en" sz="1200" b="0" dirty="0">
                <a:latin typeface="Verdana"/>
                <a:ea typeface="Verdana"/>
                <a:cs typeface="Verdana"/>
                <a:sym typeface="Verdana"/>
              </a:rPr>
              <a:t>Copyright © 2021, 2018, 2015 Pearson Education, Inc. All Rights Reserved</a:t>
            </a:r>
            <a:endParaRPr dirty="0"/>
          </a:p>
        </p:txBody>
      </p:sp>
      <p:pic>
        <p:nvPicPr>
          <p:cNvPr id="173" name="Google Shape;173;p28" descr="Pearson Logo"/>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84463" y="4839954"/>
            <a:ext cx="688501" cy="20993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5786-4046-4D3E-BA03-5F5D25A37EB8}"/>
              </a:ext>
            </a:extLst>
          </p:cNvPr>
          <p:cNvSpPr>
            <a:spLocks noGrp="1"/>
          </p:cNvSpPr>
          <p:nvPr>
            <p:ph type="title"/>
          </p:nvPr>
        </p:nvSpPr>
        <p:spPr/>
        <p:txBody>
          <a:bodyPr/>
          <a:lstStyle/>
          <a:p>
            <a:r>
              <a:rPr lang="en-CA" dirty="0"/>
              <a:t>The Document Object Model (DOM)</a:t>
            </a:r>
          </a:p>
        </p:txBody>
      </p:sp>
      <p:pic>
        <p:nvPicPr>
          <p:cNvPr id="5" name="Picture 4" descr="FIGURE 9.1 DOM Tree">
            <a:extLst>
              <a:ext uri="{FF2B5EF4-FFF2-40B4-BE49-F238E27FC236}">
                <a16:creationId xmlns:a16="http://schemas.microsoft.com/office/drawing/2014/main" id="{6AB8DD00-98AE-4FC3-B22B-8F88C0C1109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9801" y="1109694"/>
            <a:ext cx="7804398" cy="3191702"/>
          </a:xfrm>
          <a:prstGeom prst="rect">
            <a:avLst/>
          </a:prstGeom>
        </p:spPr>
      </p:pic>
    </p:spTree>
    <p:extLst>
      <p:ext uri="{BB962C8B-B14F-4D97-AF65-F5344CB8AC3E}">
        <p14:creationId xmlns:p14="http://schemas.microsoft.com/office/powerpoint/2010/main" val="16183222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2B992-63C5-47A8-8610-F2D894097C85}"/>
              </a:ext>
            </a:extLst>
          </p:cNvPr>
          <p:cNvSpPr>
            <a:spLocks noGrp="1"/>
          </p:cNvSpPr>
          <p:nvPr>
            <p:ph type="title"/>
          </p:nvPr>
        </p:nvSpPr>
        <p:spPr/>
        <p:txBody>
          <a:bodyPr/>
          <a:lstStyle/>
          <a:p>
            <a:r>
              <a:rPr lang="en-CA" dirty="0"/>
              <a:t>Document Object</a:t>
            </a:r>
          </a:p>
        </p:txBody>
      </p:sp>
      <p:sp>
        <p:nvSpPr>
          <p:cNvPr id="3" name="Text Placeholder 2">
            <a:extLst>
              <a:ext uri="{FF2B5EF4-FFF2-40B4-BE49-F238E27FC236}">
                <a16:creationId xmlns:a16="http://schemas.microsoft.com/office/drawing/2014/main" id="{80E1956F-4BAA-4607-811D-1F392478C47C}"/>
              </a:ext>
            </a:extLst>
          </p:cNvPr>
          <p:cNvSpPr>
            <a:spLocks noGrp="1"/>
          </p:cNvSpPr>
          <p:nvPr>
            <p:ph type="body" idx="1"/>
          </p:nvPr>
        </p:nvSpPr>
        <p:spPr/>
        <p:txBody>
          <a:bodyPr/>
          <a:lstStyle/>
          <a:p>
            <a:pPr marL="114300" indent="0" algn="l">
              <a:buNone/>
            </a:pPr>
            <a:r>
              <a:rPr lang="en-US" sz="1800" b="0" i="0" u="none" strike="noStrike" baseline="0" dirty="0">
                <a:solidFill>
                  <a:srgbClr val="000000"/>
                </a:solidFill>
                <a:latin typeface="+mj-lt"/>
              </a:rPr>
              <a:t>The </a:t>
            </a:r>
            <a:r>
              <a:rPr lang="en-US" sz="1800" b="1" i="0" u="none" strike="noStrike" baseline="0" dirty="0">
                <a:solidFill>
                  <a:srgbClr val="009A9A"/>
                </a:solidFill>
                <a:latin typeface="+mj-lt"/>
              </a:rPr>
              <a:t>DOM document object </a:t>
            </a:r>
            <a:r>
              <a:rPr lang="en-US" sz="1800" b="0" i="0" u="none" strike="noStrike" baseline="0" dirty="0">
                <a:solidFill>
                  <a:srgbClr val="000000"/>
                </a:solidFill>
                <a:latin typeface="+mj-lt"/>
              </a:rPr>
              <a:t>is the root JavaScript object representing the entire </a:t>
            </a:r>
            <a:r>
              <a:rPr lang="en-CA" sz="1800" b="0" i="0" u="none" strike="noStrike" baseline="0" dirty="0">
                <a:solidFill>
                  <a:srgbClr val="000000"/>
                </a:solidFill>
                <a:latin typeface="+mj-lt"/>
              </a:rPr>
              <a:t>HTML document. It is </a:t>
            </a:r>
            <a:r>
              <a:rPr lang="en-US" sz="1800" b="0" i="0" u="none" strike="noStrike" baseline="0" dirty="0">
                <a:latin typeface="+mj-lt"/>
              </a:rPr>
              <a:t>globally accessible via the </a:t>
            </a:r>
            <a:r>
              <a:rPr lang="en-US" sz="1800" b="1" i="0" u="none" strike="noStrike" baseline="0" dirty="0">
                <a:latin typeface="+mj-lt"/>
              </a:rPr>
              <a:t>document</a:t>
            </a:r>
            <a:r>
              <a:rPr lang="en-US" sz="1800" b="0" i="0" u="none" strike="noStrike" baseline="0" dirty="0">
                <a:latin typeface="+mj-lt"/>
              </a:rPr>
              <a:t> object </a:t>
            </a:r>
            <a:r>
              <a:rPr lang="en-CA" sz="1800" b="0" i="0" u="none" strike="noStrike" baseline="0" dirty="0">
                <a:latin typeface="+mj-lt"/>
              </a:rPr>
              <a:t>reference.</a:t>
            </a:r>
          </a:p>
          <a:p>
            <a:pPr marL="114300" indent="0" algn="l">
              <a:buNone/>
            </a:pPr>
            <a:r>
              <a:rPr lang="en-US" sz="1800" i="0" u="none" strike="noStrike" baseline="0" dirty="0">
                <a:latin typeface="+mj-lt"/>
              </a:rPr>
              <a:t>The properties of a document</a:t>
            </a:r>
            <a:r>
              <a:rPr lang="en-US" sz="1800" b="0" i="0" u="none" strike="noStrike" baseline="0" dirty="0">
                <a:latin typeface="+mj-lt"/>
              </a:rPr>
              <a:t> cover information about the page. Some are read-only, but others are modifiable. Like any JavaScript object, you can access its properties using either dot notation or square bracket notation</a:t>
            </a:r>
          </a:p>
          <a:p>
            <a:pPr marL="571500" lvl="1" indent="0">
              <a:buNone/>
            </a:pPr>
            <a:r>
              <a:rPr lang="en-US" sz="1800" b="0" i="1" u="none" strike="noStrike" baseline="0" dirty="0">
                <a:solidFill>
                  <a:srgbClr val="009A9A"/>
                </a:solidFill>
                <a:latin typeface="Calibri" panose="020F0502020204030204" pitchFamily="34" charset="0"/>
                <a:cs typeface="Calibri" panose="020F0502020204030204" pitchFamily="34" charset="0"/>
              </a:rPr>
              <a:t>// retrieve the URL of the current page</a:t>
            </a:r>
            <a:br>
              <a:rPr lang="en-US" sz="1800" b="0" i="1" u="none" strike="noStrike" baseline="0" dirty="0">
                <a:solidFill>
                  <a:srgbClr val="009A9A"/>
                </a:solidFill>
                <a:latin typeface="Calibri" panose="020F0502020204030204" pitchFamily="34" charset="0"/>
                <a:cs typeface="Calibri" panose="020F0502020204030204" pitchFamily="34" charset="0"/>
              </a:rPr>
            </a:br>
            <a:r>
              <a:rPr lang="en-CA" sz="1800" b="0" i="0" u="none" strike="noStrike" baseline="0" dirty="0">
                <a:solidFill>
                  <a:srgbClr val="000000"/>
                </a:solidFill>
                <a:latin typeface="Calibri" panose="020F0502020204030204" pitchFamily="34" charset="0"/>
                <a:cs typeface="Calibri" panose="020F0502020204030204" pitchFamily="34" charset="0"/>
              </a:rPr>
              <a:t>let a = </a:t>
            </a:r>
            <a:r>
              <a:rPr lang="en-CA" sz="1800" b="0" i="0" u="none" strike="noStrike" baseline="0" dirty="0">
                <a:solidFill>
                  <a:srgbClr val="9A0000"/>
                </a:solidFill>
                <a:latin typeface="Calibri" panose="020F0502020204030204" pitchFamily="34" charset="0"/>
                <a:cs typeface="Calibri" panose="020F0502020204030204" pitchFamily="34" charset="0"/>
              </a:rPr>
              <a:t>document.URL</a:t>
            </a:r>
            <a:r>
              <a:rPr lang="en-CA" sz="1800" b="0" i="0" u="none" strike="noStrike" baseline="0" dirty="0">
                <a:solidFill>
                  <a:srgbClr val="000000"/>
                </a:solidFill>
                <a:latin typeface="Calibri" panose="020F0502020204030204" pitchFamily="34" charset="0"/>
                <a:cs typeface="Calibri" panose="020F0502020204030204" pitchFamily="34" charset="0"/>
              </a:rPr>
              <a:t>;</a:t>
            </a:r>
            <a:br>
              <a:rPr lang="en-CA" sz="1800" b="0" i="0" u="none" strike="noStrike" baseline="0" dirty="0">
                <a:solidFill>
                  <a:srgbClr val="000000"/>
                </a:solidFill>
                <a:latin typeface="Calibri" panose="020F0502020204030204" pitchFamily="34" charset="0"/>
                <a:cs typeface="Calibri" panose="020F0502020204030204" pitchFamily="34" charset="0"/>
              </a:rPr>
            </a:br>
            <a:r>
              <a:rPr lang="en-US" sz="1800" b="0" i="1" u="none" strike="noStrike" baseline="0" dirty="0">
                <a:solidFill>
                  <a:srgbClr val="009A9A"/>
                </a:solidFill>
                <a:latin typeface="Calibri" panose="020F0502020204030204" pitchFamily="34" charset="0"/>
                <a:cs typeface="Calibri" panose="020F0502020204030204" pitchFamily="34" charset="0"/>
              </a:rPr>
              <a:t>// retrieve the page encoding, for example </a:t>
            </a:r>
            <a:r>
              <a:rPr lang="en-US" sz="1800" b="0" i="0" u="none" strike="noStrike" baseline="0" dirty="0">
                <a:solidFill>
                  <a:srgbClr val="009A9A"/>
                </a:solidFill>
                <a:latin typeface="Calibri" panose="020F0502020204030204" pitchFamily="34" charset="0"/>
                <a:cs typeface="Calibri" panose="020F0502020204030204" pitchFamily="34" charset="0"/>
              </a:rPr>
              <a:t>ISO-8859-1</a:t>
            </a:r>
            <a:br>
              <a:rPr lang="en-US" sz="1800" b="0" i="0" u="none" strike="noStrike" baseline="0" dirty="0">
                <a:solidFill>
                  <a:srgbClr val="009A9A"/>
                </a:solidFill>
                <a:latin typeface="Calibri" panose="020F0502020204030204" pitchFamily="34" charset="0"/>
                <a:cs typeface="Calibri" panose="020F0502020204030204" pitchFamily="34" charset="0"/>
              </a:rPr>
            </a:br>
            <a:r>
              <a:rPr lang="en-CA" sz="1800" b="0" i="0" u="none" strike="noStrike" baseline="0" dirty="0">
                <a:solidFill>
                  <a:srgbClr val="000000"/>
                </a:solidFill>
                <a:latin typeface="Calibri" panose="020F0502020204030204" pitchFamily="34" charset="0"/>
                <a:cs typeface="Calibri" panose="020F0502020204030204" pitchFamily="34" charset="0"/>
              </a:rPr>
              <a:t>let b = </a:t>
            </a:r>
            <a:r>
              <a:rPr lang="en-CA" sz="1800" b="0" i="0" u="none" strike="noStrike" baseline="0" dirty="0">
                <a:solidFill>
                  <a:srgbClr val="9A0000"/>
                </a:solidFill>
                <a:latin typeface="Calibri" panose="020F0502020204030204" pitchFamily="34" charset="0"/>
                <a:cs typeface="Calibri" panose="020F0502020204030204" pitchFamily="34" charset="0"/>
              </a:rPr>
              <a:t>document["</a:t>
            </a:r>
            <a:r>
              <a:rPr lang="en-CA" sz="1800" b="0" i="0" u="none" strike="noStrike" baseline="0" dirty="0" err="1">
                <a:solidFill>
                  <a:srgbClr val="9A0000"/>
                </a:solidFill>
                <a:latin typeface="Calibri" panose="020F0502020204030204" pitchFamily="34" charset="0"/>
                <a:cs typeface="Calibri" panose="020F0502020204030204" pitchFamily="34" charset="0"/>
              </a:rPr>
              <a:t>inputEncoding</a:t>
            </a:r>
            <a:r>
              <a:rPr lang="en-CA" sz="1800" b="0" i="0" u="none" strike="noStrike" baseline="0" dirty="0">
                <a:solidFill>
                  <a:srgbClr val="9A0000"/>
                </a:solidFill>
                <a:latin typeface="Calibri" panose="020F0502020204030204" pitchFamily="34" charset="0"/>
                <a:cs typeface="Calibri" panose="020F0502020204030204" pitchFamily="34" charset="0"/>
              </a:rPr>
              <a:t>"]</a:t>
            </a:r>
            <a:r>
              <a:rPr lang="en-CA" sz="1800" b="0" i="0" u="none" strike="noStrike" baseline="0" dirty="0">
                <a:solidFill>
                  <a:srgbClr val="000000"/>
                </a:solidFill>
                <a:latin typeface="Calibri" panose="020F0502020204030204" pitchFamily="34" charset="0"/>
                <a:cs typeface="Calibri" panose="020F0502020204030204" pitchFamily="34" charset="0"/>
              </a:rPr>
              <a:t>;                </a:t>
            </a:r>
            <a:r>
              <a:rPr lang="en-CA" sz="1400" b="0" i="0" u="none" strike="noStrike" baseline="0" dirty="0">
                <a:solidFill>
                  <a:srgbClr val="000000"/>
                </a:solidFill>
                <a:latin typeface="Calibri" panose="020F0502020204030204" pitchFamily="34" charset="0"/>
                <a:cs typeface="Calibri" panose="020F0502020204030204" pitchFamily="34" charset="0"/>
              </a:rPr>
              <a:t>// equivalent to </a:t>
            </a:r>
            <a:r>
              <a:rPr lang="en-CA" sz="1400" b="0" i="0" u="none" strike="noStrike" baseline="0" dirty="0" err="1">
                <a:solidFill>
                  <a:srgbClr val="000000"/>
                </a:solidFill>
                <a:latin typeface="Calibri" panose="020F0502020204030204" pitchFamily="34" charset="0"/>
                <a:cs typeface="Calibri" panose="020F0502020204030204" pitchFamily="34" charset="0"/>
              </a:rPr>
              <a:t>document.inputEncoding</a:t>
            </a:r>
            <a:endParaRPr lang="en-CA"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47672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5786-4046-4D3E-BA03-5F5D25A37EB8}"/>
              </a:ext>
            </a:extLst>
          </p:cNvPr>
          <p:cNvSpPr>
            <a:spLocks noGrp="1"/>
          </p:cNvSpPr>
          <p:nvPr>
            <p:ph type="title"/>
          </p:nvPr>
        </p:nvSpPr>
        <p:spPr/>
        <p:txBody>
          <a:bodyPr/>
          <a:lstStyle/>
          <a:p>
            <a:r>
              <a:rPr lang="en-CA" dirty="0"/>
              <a:t>DOM Nodes and </a:t>
            </a:r>
            <a:r>
              <a:rPr lang="en-CA" dirty="0" err="1"/>
              <a:t>NodeLists</a:t>
            </a:r>
            <a:endParaRPr lang="en-CA" dirty="0"/>
          </a:p>
        </p:txBody>
      </p:sp>
      <p:sp>
        <p:nvSpPr>
          <p:cNvPr id="7" name="Google Shape;180;p29">
            <a:extLst>
              <a:ext uri="{FF2B5EF4-FFF2-40B4-BE49-F238E27FC236}">
                <a16:creationId xmlns:a16="http://schemas.microsoft.com/office/drawing/2014/main" id="{78F63D19-99B4-4937-A08C-CEE1F5BD8DC4}"/>
              </a:ext>
            </a:extLst>
          </p:cNvPr>
          <p:cNvSpPr txBox="1">
            <a:spLocks noGrp="1"/>
          </p:cNvSpPr>
          <p:nvPr>
            <p:ph type="body" idx="1"/>
          </p:nvPr>
        </p:nvSpPr>
        <p:spPr>
          <a:xfrm>
            <a:off x="272472" y="1062615"/>
            <a:ext cx="4090845" cy="3532500"/>
          </a:xfrm>
          <a:prstGeom prst="rect">
            <a:avLst/>
          </a:prstGeom>
          <a:noFill/>
          <a:ln>
            <a:noFill/>
          </a:ln>
        </p:spPr>
        <p:txBody>
          <a:bodyPr spcFirstLastPara="1" wrap="square" lIns="91425" tIns="91425" rIns="91425" bIns="91425" anchor="t" anchorCtr="0">
            <a:noAutofit/>
          </a:bodyPr>
          <a:lstStyle/>
          <a:p>
            <a:pPr marL="114300" indent="0" algn="l">
              <a:buNone/>
            </a:pPr>
            <a:r>
              <a:rPr lang="en-US" sz="1800" b="0" i="0" u="none" strike="noStrike" baseline="0" dirty="0">
                <a:solidFill>
                  <a:srgbClr val="000000"/>
                </a:solidFill>
                <a:latin typeface="+mj-lt"/>
              </a:rPr>
              <a:t>In the DOM, each element within the HTML document is called a </a:t>
            </a:r>
            <a:r>
              <a:rPr lang="en-US" sz="1800" b="1" i="0" u="none" strike="noStrike" baseline="0" dirty="0">
                <a:solidFill>
                  <a:srgbClr val="009A9A"/>
                </a:solidFill>
                <a:latin typeface="+mj-lt"/>
              </a:rPr>
              <a:t>node</a:t>
            </a:r>
            <a:r>
              <a:rPr lang="en-US" sz="1800" b="0" i="0" u="none" strike="noStrike" baseline="0" dirty="0">
                <a:solidFill>
                  <a:srgbClr val="000000"/>
                </a:solidFill>
                <a:latin typeface="+mj-lt"/>
              </a:rPr>
              <a:t>.</a:t>
            </a:r>
          </a:p>
          <a:p>
            <a:pPr marL="114300" indent="0" algn="l">
              <a:buNone/>
            </a:pPr>
            <a:r>
              <a:rPr lang="en-US" sz="1800" b="0" i="0" u="none" strike="noStrike" baseline="0" dirty="0">
                <a:solidFill>
                  <a:srgbClr val="000000"/>
                </a:solidFill>
                <a:latin typeface="+mj-lt"/>
              </a:rPr>
              <a:t>The DOM also defines a specialized object called a </a:t>
            </a:r>
            <a:r>
              <a:rPr lang="en-US" sz="1800" b="1" i="0" u="none" strike="noStrike" baseline="0" dirty="0" err="1">
                <a:solidFill>
                  <a:srgbClr val="009A9A"/>
                </a:solidFill>
                <a:latin typeface="+mj-lt"/>
              </a:rPr>
              <a:t>NodeList</a:t>
            </a:r>
            <a:r>
              <a:rPr lang="en-US" sz="1800" b="1" i="0" u="none" strike="noStrike" baseline="0" dirty="0">
                <a:solidFill>
                  <a:srgbClr val="009A9A"/>
                </a:solidFill>
                <a:latin typeface="+mj-lt"/>
              </a:rPr>
              <a:t> </a:t>
            </a:r>
            <a:r>
              <a:rPr lang="en-US" sz="1800" b="0" i="0" u="none" strike="noStrike" baseline="0" dirty="0">
                <a:solidFill>
                  <a:srgbClr val="000000"/>
                </a:solidFill>
                <a:latin typeface="+mj-lt"/>
              </a:rPr>
              <a:t>that represents a collection of nodes. It operates very similarly to an array.</a:t>
            </a:r>
          </a:p>
          <a:p>
            <a:pPr marL="114300" indent="0" algn="l">
              <a:buNone/>
            </a:pPr>
            <a:r>
              <a:rPr lang="en-US" sz="1800" dirty="0">
                <a:latin typeface="+mj-lt"/>
              </a:rPr>
              <a:t>M</a:t>
            </a:r>
            <a:r>
              <a:rPr lang="en-US" sz="1800" b="0" i="0" u="none" strike="noStrike" baseline="0" dirty="0">
                <a:latin typeface="+mj-lt"/>
              </a:rPr>
              <a:t>any programming tasks that we typically perform in JavaScript involve finding one or more nodes and then modifying them.</a:t>
            </a:r>
            <a:endParaRPr lang="en-US" sz="1800" b="0" i="0" u="none" strike="noStrike" baseline="0" dirty="0">
              <a:solidFill>
                <a:schemeClr val="tx1"/>
              </a:solidFill>
              <a:latin typeface="+mj-lt"/>
            </a:endParaRPr>
          </a:p>
        </p:txBody>
      </p:sp>
      <p:pic>
        <p:nvPicPr>
          <p:cNvPr id="8" name="Picture 7">
            <a:extLst>
              <a:ext uri="{FF2B5EF4-FFF2-40B4-BE49-F238E27FC236}">
                <a16:creationId xmlns:a16="http://schemas.microsoft.com/office/drawing/2014/main" id="{F284A040-AAD5-5D0E-7FF4-D7FA8DF0386A}"/>
              </a:ext>
            </a:extLst>
          </p:cNvPr>
          <p:cNvPicPr>
            <a:picLocks noChangeAspect="1"/>
          </p:cNvPicPr>
          <p:nvPr/>
        </p:nvPicPr>
        <p:blipFill>
          <a:blip r:embed="rId2"/>
          <a:stretch>
            <a:fillRect/>
          </a:stretch>
        </p:blipFill>
        <p:spPr>
          <a:xfrm>
            <a:off x="4363316" y="1701040"/>
            <a:ext cx="4562254" cy="2379845"/>
          </a:xfrm>
          <a:prstGeom prst="rect">
            <a:avLst/>
          </a:prstGeom>
        </p:spPr>
      </p:pic>
    </p:spTree>
    <p:extLst>
      <p:ext uri="{BB962C8B-B14F-4D97-AF65-F5344CB8AC3E}">
        <p14:creationId xmlns:p14="http://schemas.microsoft.com/office/powerpoint/2010/main" val="6022083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54F54-1BBA-4443-B7F7-04CC4485920C}"/>
              </a:ext>
            </a:extLst>
          </p:cNvPr>
          <p:cNvSpPr>
            <a:spLocks noGrp="1"/>
          </p:cNvSpPr>
          <p:nvPr>
            <p:ph type="title"/>
          </p:nvPr>
        </p:nvSpPr>
        <p:spPr>
          <a:xfrm>
            <a:off x="457200" y="64884"/>
            <a:ext cx="8229600" cy="822959"/>
          </a:xfrm>
        </p:spPr>
        <p:txBody>
          <a:bodyPr/>
          <a:lstStyle/>
          <a:p>
            <a:r>
              <a:rPr lang="en-US" sz="3200" dirty="0"/>
              <a:t>Some Essential Node Object Properties</a:t>
            </a:r>
            <a:endParaRPr lang="en-CA" sz="3200" dirty="0"/>
          </a:p>
        </p:txBody>
      </p:sp>
      <p:sp>
        <p:nvSpPr>
          <p:cNvPr id="3" name="Text Placeholder 2">
            <a:extLst>
              <a:ext uri="{FF2B5EF4-FFF2-40B4-BE49-F238E27FC236}">
                <a16:creationId xmlns:a16="http://schemas.microsoft.com/office/drawing/2014/main" id="{A80F2832-4D16-4F7A-8C2E-DEEDBB555AF1}"/>
              </a:ext>
            </a:extLst>
          </p:cNvPr>
          <p:cNvSpPr>
            <a:spLocks noGrp="1"/>
          </p:cNvSpPr>
          <p:nvPr>
            <p:ph type="body" idx="1"/>
          </p:nvPr>
        </p:nvSpPr>
        <p:spPr>
          <a:xfrm>
            <a:off x="457200" y="724291"/>
            <a:ext cx="8232775" cy="3862577"/>
          </a:xfrm>
        </p:spPr>
        <p:txBody>
          <a:bodyPr numCol="2"/>
          <a:lstStyle/>
          <a:p>
            <a:pPr algn="l"/>
            <a:r>
              <a:rPr lang="en-US" sz="1800" b="1" i="0" u="none" strike="noStrike" baseline="0" dirty="0" err="1">
                <a:latin typeface="+mj-lt"/>
              </a:rPr>
              <a:t>childNodes</a:t>
            </a:r>
            <a:r>
              <a:rPr lang="en-US" sz="1800" b="1" i="0" u="none" strike="noStrike" baseline="0" dirty="0">
                <a:latin typeface="+mj-lt"/>
              </a:rPr>
              <a:t> </a:t>
            </a:r>
            <a:r>
              <a:rPr lang="en-US" sz="1800" b="0" i="0" u="none" strike="noStrike" baseline="0" dirty="0">
                <a:latin typeface="+mj-lt"/>
              </a:rPr>
              <a:t>A </a:t>
            </a:r>
            <a:r>
              <a:rPr lang="en-US" sz="1800" b="0" i="0" u="none" strike="noStrike" baseline="0" dirty="0" err="1">
                <a:latin typeface="+mj-lt"/>
              </a:rPr>
              <a:t>NodeList</a:t>
            </a:r>
            <a:r>
              <a:rPr lang="en-US" sz="1800" b="0" i="0" u="none" strike="noStrike" baseline="0" dirty="0">
                <a:latin typeface="+mj-lt"/>
              </a:rPr>
              <a:t> of child nodes for this node</a:t>
            </a:r>
          </a:p>
          <a:p>
            <a:pPr algn="l"/>
            <a:endParaRPr lang="en-US" sz="1800" b="0" i="0" u="none" strike="noStrike" baseline="0" dirty="0">
              <a:latin typeface="+mj-lt"/>
            </a:endParaRPr>
          </a:p>
          <a:p>
            <a:pPr algn="l"/>
            <a:r>
              <a:rPr lang="en-US" sz="1800" b="1" i="0" u="none" strike="noStrike" baseline="0" dirty="0" err="1">
                <a:latin typeface="+mj-lt"/>
              </a:rPr>
              <a:t>firstChild</a:t>
            </a:r>
            <a:r>
              <a:rPr lang="en-US" sz="1800" b="1" i="0" u="none" strike="noStrike" baseline="0" dirty="0">
                <a:latin typeface="+mj-lt"/>
              </a:rPr>
              <a:t> </a:t>
            </a:r>
            <a:r>
              <a:rPr lang="en-US" sz="1800" b="0" i="0" u="none" strike="noStrike" baseline="0" dirty="0">
                <a:latin typeface="+mj-lt"/>
              </a:rPr>
              <a:t>First child node of this node</a:t>
            </a:r>
          </a:p>
          <a:p>
            <a:pPr algn="l"/>
            <a:r>
              <a:rPr lang="en-US" sz="1800" b="1" i="0" u="none" strike="noStrike" baseline="0" dirty="0" err="1">
                <a:latin typeface="+mj-lt"/>
              </a:rPr>
              <a:t>lastChild</a:t>
            </a:r>
            <a:r>
              <a:rPr lang="en-US" sz="1800" b="1" i="0" u="none" strike="noStrike" baseline="0" dirty="0">
                <a:latin typeface="+mj-lt"/>
              </a:rPr>
              <a:t> </a:t>
            </a:r>
            <a:r>
              <a:rPr lang="en-US" sz="1800" b="0" i="0" u="none" strike="noStrike" baseline="0" dirty="0">
                <a:latin typeface="+mj-lt"/>
              </a:rPr>
              <a:t>Last child of this node</a:t>
            </a:r>
          </a:p>
          <a:p>
            <a:pPr algn="l"/>
            <a:r>
              <a:rPr lang="en-US" sz="1800" b="1" i="0" u="none" strike="noStrike" baseline="0" dirty="0" err="1">
                <a:latin typeface="+mj-lt"/>
              </a:rPr>
              <a:t>nextSibling</a:t>
            </a:r>
            <a:r>
              <a:rPr lang="en-US" sz="1800" b="1" i="0" u="none" strike="noStrike" baseline="0" dirty="0">
                <a:latin typeface="+mj-lt"/>
              </a:rPr>
              <a:t> </a:t>
            </a:r>
            <a:r>
              <a:rPr lang="en-US" sz="1800" b="0" i="0" u="none" strike="noStrike" baseline="0" dirty="0">
                <a:latin typeface="+mj-lt"/>
              </a:rPr>
              <a:t>Next sibling node for this node</a:t>
            </a:r>
          </a:p>
          <a:p>
            <a:pPr algn="l"/>
            <a:r>
              <a:rPr lang="en-US" sz="1800" b="1" i="0" u="none" strike="noStrike" baseline="0" dirty="0" err="1">
                <a:latin typeface="+mj-lt"/>
              </a:rPr>
              <a:t>nodeName</a:t>
            </a:r>
            <a:r>
              <a:rPr lang="en-US" sz="1800" b="1" i="0" u="none" strike="noStrike" baseline="0" dirty="0">
                <a:latin typeface="+mj-lt"/>
              </a:rPr>
              <a:t> </a:t>
            </a:r>
            <a:r>
              <a:rPr lang="en-US" sz="1800" b="0" i="0" u="none" strike="noStrike" baseline="0" dirty="0">
                <a:latin typeface="+mj-lt"/>
              </a:rPr>
              <a:t>Name of the node</a:t>
            </a:r>
          </a:p>
          <a:p>
            <a:pPr algn="l"/>
            <a:r>
              <a:rPr lang="en-CA" sz="1800" b="1" i="0" u="none" strike="noStrike" baseline="0" dirty="0" err="1">
                <a:latin typeface="+mj-lt"/>
              </a:rPr>
              <a:t>parentNode</a:t>
            </a:r>
            <a:r>
              <a:rPr lang="en-CA" sz="1800" b="1" i="0" u="none" strike="noStrike" baseline="0" dirty="0">
                <a:latin typeface="+mj-lt"/>
              </a:rPr>
              <a:t> </a:t>
            </a:r>
            <a:r>
              <a:rPr lang="en-CA" sz="1800" b="0" i="0" u="none" strike="noStrike" baseline="0" dirty="0">
                <a:latin typeface="+mj-lt"/>
              </a:rPr>
              <a:t>Parent node for this node</a:t>
            </a:r>
          </a:p>
          <a:p>
            <a:pPr algn="l"/>
            <a:r>
              <a:rPr lang="en-US" sz="1800" b="1" i="0" u="none" strike="noStrike" baseline="0" dirty="0" err="1">
                <a:latin typeface="+mj-lt"/>
              </a:rPr>
              <a:t>previousSibling</a:t>
            </a:r>
            <a:r>
              <a:rPr lang="en-US" sz="1800" b="1" i="0" u="none" strike="noStrike" baseline="0" dirty="0">
                <a:latin typeface="+mj-lt"/>
              </a:rPr>
              <a:t> </a:t>
            </a:r>
            <a:r>
              <a:rPr lang="en-US" sz="1800" b="0" i="0" u="none" strike="noStrike" baseline="0" dirty="0">
                <a:latin typeface="+mj-lt"/>
              </a:rPr>
              <a:t>Previous sibling node for this node</a:t>
            </a:r>
          </a:p>
          <a:p>
            <a:pPr algn="l"/>
            <a:r>
              <a:rPr lang="en-US" sz="1800" b="1" i="0" u="none" strike="noStrike" baseline="0" dirty="0" err="1">
                <a:latin typeface="+mj-lt"/>
              </a:rPr>
              <a:t>textContent</a:t>
            </a:r>
            <a:r>
              <a:rPr lang="en-US" sz="1800" b="1" i="0" u="none" strike="noStrike" baseline="0" dirty="0">
                <a:latin typeface="+mj-lt"/>
              </a:rPr>
              <a:t> </a:t>
            </a:r>
            <a:r>
              <a:rPr lang="en-US" sz="1800" b="0" i="0" u="none" strike="noStrike" baseline="0" dirty="0">
                <a:latin typeface="+mj-lt"/>
              </a:rPr>
              <a:t>Represents the text content (stripped of any tags) of the node</a:t>
            </a:r>
            <a:endParaRPr lang="en-CA" dirty="0">
              <a:latin typeface="+mj-lt"/>
            </a:endParaRPr>
          </a:p>
        </p:txBody>
      </p:sp>
      <p:pic>
        <p:nvPicPr>
          <p:cNvPr id="5" name="Picture 4">
            <a:extLst>
              <a:ext uri="{FF2B5EF4-FFF2-40B4-BE49-F238E27FC236}">
                <a16:creationId xmlns:a16="http://schemas.microsoft.com/office/drawing/2014/main" id="{FF9B0DD0-8FB3-18FF-01B1-AB2CE9D97BA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71239" y="1636461"/>
            <a:ext cx="3152112" cy="519442"/>
          </a:xfrm>
          <a:prstGeom prst="rect">
            <a:avLst/>
          </a:prstGeom>
        </p:spPr>
      </p:pic>
    </p:spTree>
    <p:extLst>
      <p:ext uri="{BB962C8B-B14F-4D97-AF65-F5344CB8AC3E}">
        <p14:creationId xmlns:p14="http://schemas.microsoft.com/office/powerpoint/2010/main" val="8214873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74B77-615A-4063-8805-B01318F33F8C}"/>
              </a:ext>
            </a:extLst>
          </p:cNvPr>
          <p:cNvSpPr>
            <a:spLocks noGrp="1"/>
          </p:cNvSpPr>
          <p:nvPr>
            <p:ph type="title"/>
          </p:nvPr>
        </p:nvSpPr>
        <p:spPr>
          <a:xfrm>
            <a:off x="382773" y="161528"/>
            <a:ext cx="8229600" cy="822959"/>
          </a:xfrm>
        </p:spPr>
        <p:txBody>
          <a:bodyPr/>
          <a:lstStyle/>
          <a:p>
            <a:r>
              <a:rPr lang="en-CA" i="1" dirty="0"/>
              <a:t>document</a:t>
            </a:r>
            <a:r>
              <a:rPr lang="en-CA" dirty="0"/>
              <a:t> object Methods: Selection</a:t>
            </a:r>
          </a:p>
        </p:txBody>
      </p:sp>
      <p:sp>
        <p:nvSpPr>
          <p:cNvPr id="3" name="Text Placeholder 2">
            <a:extLst>
              <a:ext uri="{FF2B5EF4-FFF2-40B4-BE49-F238E27FC236}">
                <a16:creationId xmlns:a16="http://schemas.microsoft.com/office/drawing/2014/main" id="{FFD7F7E6-353A-4765-89F6-161FC42BBEF7}"/>
              </a:ext>
            </a:extLst>
          </p:cNvPr>
          <p:cNvSpPr>
            <a:spLocks noGrp="1"/>
          </p:cNvSpPr>
          <p:nvPr>
            <p:ph type="body" idx="1"/>
          </p:nvPr>
        </p:nvSpPr>
        <p:spPr>
          <a:xfrm>
            <a:off x="457200" y="690232"/>
            <a:ext cx="8304027" cy="3532476"/>
          </a:xfrm>
        </p:spPr>
        <p:txBody>
          <a:bodyPr/>
          <a:lstStyle/>
          <a:p>
            <a:pPr marL="114300" indent="0" algn="l">
              <a:buNone/>
            </a:pPr>
            <a:r>
              <a:rPr lang="en-CA" sz="1800" b="0" i="0" u="none" strike="noStrike" baseline="0" dirty="0">
                <a:latin typeface="+mj-lt"/>
              </a:rPr>
              <a:t>They allow </a:t>
            </a:r>
            <a:r>
              <a:rPr lang="en-US" sz="1800" b="0" i="0" u="none" strike="noStrike" baseline="0" dirty="0">
                <a:latin typeface="+mj-lt"/>
              </a:rPr>
              <a:t>you to select one or more document elements. The oldest 3 are: </a:t>
            </a:r>
            <a:r>
              <a:rPr lang="en-US" sz="1800" b="1" i="0" u="none" strike="noStrike" baseline="0" dirty="0" err="1">
                <a:latin typeface="+mj-lt"/>
              </a:rPr>
              <a:t>getElementById</a:t>
            </a:r>
            <a:r>
              <a:rPr lang="en-US" sz="1800" b="1" i="0" u="none" strike="noStrike" baseline="0" dirty="0">
                <a:latin typeface="+mj-lt"/>
              </a:rPr>
              <a:t>("</a:t>
            </a:r>
            <a:r>
              <a:rPr lang="en-US" sz="1800" b="0" i="1" u="none" strike="noStrike" baseline="0" dirty="0">
                <a:latin typeface="+mj-lt"/>
              </a:rPr>
              <a:t>id</a:t>
            </a:r>
            <a:r>
              <a:rPr lang="en-US" sz="1800" b="1" i="0" u="none" strike="noStrike" baseline="0" dirty="0">
                <a:latin typeface="+mj-lt"/>
              </a:rPr>
              <a:t>"), </a:t>
            </a:r>
            <a:r>
              <a:rPr lang="en-US" sz="1800" b="1" i="0" u="none" strike="noStrike" baseline="0" dirty="0" err="1">
                <a:latin typeface="+mj-lt"/>
              </a:rPr>
              <a:t>getElementsByClassName</a:t>
            </a:r>
            <a:r>
              <a:rPr lang="en-US" sz="1800" b="1" i="0" u="none" strike="noStrike" baseline="0" dirty="0">
                <a:latin typeface="+mj-lt"/>
              </a:rPr>
              <a:t>("</a:t>
            </a:r>
            <a:r>
              <a:rPr lang="en-US" sz="1800" b="0" i="1" u="none" strike="noStrike" baseline="0" dirty="0">
                <a:latin typeface="+mj-lt"/>
              </a:rPr>
              <a:t>name</a:t>
            </a:r>
            <a:r>
              <a:rPr lang="en-US" sz="1800" b="1" i="0" u="none" strike="noStrike" baseline="0" dirty="0">
                <a:latin typeface="+mj-lt"/>
              </a:rPr>
              <a:t>") </a:t>
            </a:r>
            <a:r>
              <a:rPr lang="en-US" sz="1800" i="0" u="none" strike="noStrike" baseline="0" dirty="0">
                <a:latin typeface="+mj-lt"/>
              </a:rPr>
              <a:t>and</a:t>
            </a:r>
            <a:r>
              <a:rPr lang="en-US" sz="1800" b="1" i="0" u="none" strike="noStrike" baseline="0" dirty="0">
                <a:latin typeface="+mj-lt"/>
              </a:rPr>
              <a:t>  </a:t>
            </a:r>
            <a:r>
              <a:rPr lang="en-CA" sz="1800" b="1" i="0" u="none" strike="noStrike" baseline="0" dirty="0" err="1">
                <a:latin typeface="+mj-lt"/>
              </a:rPr>
              <a:t>getElementsByTagName</a:t>
            </a:r>
            <a:r>
              <a:rPr lang="en-CA" sz="1800" b="1" i="0" u="none" strike="noStrike" baseline="0" dirty="0">
                <a:latin typeface="+mj-lt"/>
              </a:rPr>
              <a:t>("</a:t>
            </a:r>
            <a:r>
              <a:rPr lang="en-CA" sz="1800" b="0" i="1" u="none" strike="noStrike" baseline="0" dirty="0">
                <a:latin typeface="+mj-lt"/>
              </a:rPr>
              <a:t>name</a:t>
            </a:r>
            <a:r>
              <a:rPr lang="en-CA" sz="1800" b="1" i="0" u="none" strike="noStrike" baseline="0" dirty="0">
                <a:latin typeface="+mj-lt"/>
              </a:rPr>
              <a:t>")</a:t>
            </a:r>
            <a:endParaRPr lang="en-CA" dirty="0">
              <a:latin typeface="+mj-lt"/>
            </a:endParaRPr>
          </a:p>
        </p:txBody>
      </p:sp>
      <p:pic>
        <p:nvPicPr>
          <p:cNvPr id="6" name="Picture 5">
            <a:extLst>
              <a:ext uri="{FF2B5EF4-FFF2-40B4-BE49-F238E27FC236}">
                <a16:creationId xmlns:a16="http://schemas.microsoft.com/office/drawing/2014/main" id="{C9465878-EE39-1694-2059-A7CAA062A8C4}"/>
              </a:ext>
            </a:extLst>
          </p:cNvPr>
          <p:cNvPicPr>
            <a:picLocks noChangeAspect="1"/>
          </p:cNvPicPr>
          <p:nvPr/>
        </p:nvPicPr>
        <p:blipFill>
          <a:blip r:embed="rId2"/>
          <a:stretch>
            <a:fillRect/>
          </a:stretch>
        </p:blipFill>
        <p:spPr>
          <a:xfrm>
            <a:off x="1188505" y="1926771"/>
            <a:ext cx="7572722" cy="3055201"/>
          </a:xfrm>
          <a:prstGeom prst="rect">
            <a:avLst/>
          </a:prstGeom>
        </p:spPr>
      </p:pic>
    </p:spTree>
    <p:extLst>
      <p:ext uri="{BB962C8B-B14F-4D97-AF65-F5344CB8AC3E}">
        <p14:creationId xmlns:p14="http://schemas.microsoft.com/office/powerpoint/2010/main" val="4312159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2FFCE83-315B-EE92-6C84-0FC9EE568B02}"/>
              </a:ext>
            </a:extLst>
          </p:cNvPr>
          <p:cNvPicPr>
            <a:picLocks noChangeAspect="1"/>
          </p:cNvPicPr>
          <p:nvPr/>
        </p:nvPicPr>
        <p:blipFill>
          <a:blip r:embed="rId3"/>
          <a:stretch>
            <a:fillRect/>
          </a:stretch>
        </p:blipFill>
        <p:spPr>
          <a:xfrm>
            <a:off x="2890159" y="711931"/>
            <a:ext cx="5919970" cy="4290376"/>
          </a:xfrm>
          <a:prstGeom prst="rect">
            <a:avLst/>
          </a:prstGeom>
        </p:spPr>
      </p:pic>
      <p:sp>
        <p:nvSpPr>
          <p:cNvPr id="2" name="Title 1">
            <a:extLst>
              <a:ext uri="{FF2B5EF4-FFF2-40B4-BE49-F238E27FC236}">
                <a16:creationId xmlns:a16="http://schemas.microsoft.com/office/drawing/2014/main" id="{68F61F48-D6B0-4D8F-BEC4-B01F3F2F80B7}"/>
              </a:ext>
            </a:extLst>
          </p:cNvPr>
          <p:cNvSpPr>
            <a:spLocks noGrp="1"/>
          </p:cNvSpPr>
          <p:nvPr>
            <p:ph type="title"/>
          </p:nvPr>
        </p:nvSpPr>
        <p:spPr>
          <a:xfrm>
            <a:off x="410736" y="-3102"/>
            <a:ext cx="8322527" cy="822959"/>
          </a:xfrm>
        </p:spPr>
        <p:txBody>
          <a:bodyPr/>
          <a:lstStyle/>
          <a:p>
            <a:r>
              <a:rPr lang="en-CA" sz="3000" i="1" dirty="0"/>
              <a:t>document</a:t>
            </a:r>
            <a:r>
              <a:rPr lang="en-CA" sz="3000" dirty="0"/>
              <a:t> object Methods: Query Selection</a:t>
            </a:r>
          </a:p>
        </p:txBody>
      </p:sp>
      <p:sp>
        <p:nvSpPr>
          <p:cNvPr id="3" name="Text Placeholder 2">
            <a:extLst>
              <a:ext uri="{FF2B5EF4-FFF2-40B4-BE49-F238E27FC236}">
                <a16:creationId xmlns:a16="http://schemas.microsoft.com/office/drawing/2014/main" id="{E35BFC38-E22D-4C76-8861-70CC40FAD3DF}"/>
              </a:ext>
            </a:extLst>
          </p:cNvPr>
          <p:cNvSpPr>
            <a:spLocks noGrp="1"/>
          </p:cNvSpPr>
          <p:nvPr>
            <p:ph type="body" idx="1"/>
          </p:nvPr>
        </p:nvSpPr>
        <p:spPr>
          <a:xfrm>
            <a:off x="137930" y="819857"/>
            <a:ext cx="2923677" cy="3532476"/>
          </a:xfrm>
        </p:spPr>
        <p:txBody>
          <a:bodyPr/>
          <a:lstStyle/>
          <a:p>
            <a:pPr marL="114300" indent="0" algn="l">
              <a:buNone/>
            </a:pPr>
            <a:r>
              <a:rPr lang="en-US" sz="1800" b="0" i="0" u="none" strike="noStrike" baseline="0" dirty="0">
                <a:latin typeface="+mj-lt"/>
              </a:rPr>
              <a:t>The newer </a:t>
            </a:r>
            <a:r>
              <a:rPr lang="en-US" sz="1800" b="1" i="0" u="none" strike="noStrike" baseline="0" dirty="0" err="1">
                <a:latin typeface="+mj-lt"/>
              </a:rPr>
              <a:t>querySelector</a:t>
            </a:r>
            <a:r>
              <a:rPr lang="en-US" sz="1800" b="0" i="0" u="none" strike="noStrike" baseline="0" dirty="0">
                <a:latin typeface="+mj-lt"/>
              </a:rPr>
              <a:t>() and </a:t>
            </a:r>
            <a:r>
              <a:rPr lang="en-US" sz="1800" b="1" i="0" u="none" strike="noStrike" baseline="0" dirty="0" err="1">
                <a:latin typeface="+mj-lt"/>
              </a:rPr>
              <a:t>querySelectorAll</a:t>
            </a:r>
            <a:r>
              <a:rPr lang="en-US" sz="1800" b="0" i="0" u="none" strike="noStrike" baseline="0" dirty="0">
                <a:latin typeface="+mj-lt"/>
              </a:rPr>
              <a:t>() methods allow you to query for DOM elements the same way you </a:t>
            </a:r>
            <a:r>
              <a:rPr lang="en-CA" sz="1800" b="0" i="0" u="none" strike="noStrike" baseline="0" dirty="0">
                <a:latin typeface="+mj-lt"/>
              </a:rPr>
              <a:t>specify CSS styles</a:t>
            </a:r>
            <a:endParaRPr lang="en-CA" dirty="0">
              <a:latin typeface="+mj-lt"/>
            </a:endParaRPr>
          </a:p>
        </p:txBody>
      </p:sp>
    </p:spTree>
    <p:extLst>
      <p:ext uri="{BB962C8B-B14F-4D97-AF65-F5344CB8AC3E}">
        <p14:creationId xmlns:p14="http://schemas.microsoft.com/office/powerpoint/2010/main" val="557911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E354E-B4B3-4187-B7EA-F522C6CC7DCA}"/>
              </a:ext>
            </a:extLst>
          </p:cNvPr>
          <p:cNvSpPr>
            <a:spLocks noGrp="1"/>
          </p:cNvSpPr>
          <p:nvPr>
            <p:ph type="title"/>
          </p:nvPr>
        </p:nvSpPr>
        <p:spPr>
          <a:xfrm>
            <a:off x="454025" y="0"/>
            <a:ext cx="8229600" cy="822959"/>
          </a:xfrm>
        </p:spPr>
        <p:txBody>
          <a:bodyPr/>
          <a:lstStyle/>
          <a:p>
            <a:r>
              <a:rPr lang="en-CA" dirty="0"/>
              <a:t>Element Node Object</a:t>
            </a:r>
          </a:p>
        </p:txBody>
      </p:sp>
      <p:sp>
        <p:nvSpPr>
          <p:cNvPr id="3" name="Text Placeholder 2">
            <a:extLst>
              <a:ext uri="{FF2B5EF4-FFF2-40B4-BE49-F238E27FC236}">
                <a16:creationId xmlns:a16="http://schemas.microsoft.com/office/drawing/2014/main" id="{8F3F327F-1D10-4BF3-9863-F8D459D3A29F}"/>
              </a:ext>
            </a:extLst>
          </p:cNvPr>
          <p:cNvSpPr>
            <a:spLocks noGrp="1"/>
          </p:cNvSpPr>
          <p:nvPr>
            <p:ph type="body" idx="1"/>
          </p:nvPr>
        </p:nvSpPr>
        <p:spPr>
          <a:xfrm>
            <a:off x="450850" y="664262"/>
            <a:ext cx="8232775" cy="3922605"/>
          </a:xfrm>
        </p:spPr>
        <p:txBody>
          <a:bodyPr/>
          <a:lstStyle/>
          <a:p>
            <a:pPr marL="114300" indent="0" algn="l">
              <a:buNone/>
            </a:pPr>
            <a:r>
              <a:rPr lang="en-US" sz="1400" b="1" i="0" u="none" strike="noStrike" baseline="0" dirty="0">
                <a:solidFill>
                  <a:srgbClr val="009A9A"/>
                </a:solidFill>
                <a:latin typeface="+mj-lt"/>
              </a:rPr>
              <a:t>Element Node </a:t>
            </a:r>
            <a:r>
              <a:rPr lang="en-US" sz="1400" b="0" i="0" u="none" strike="noStrike" baseline="0" dirty="0">
                <a:solidFill>
                  <a:srgbClr val="000000"/>
                </a:solidFill>
                <a:latin typeface="+mj-lt"/>
              </a:rPr>
              <a:t>object represents an HTML element in the hierarchy, contained between the opening &lt;&gt; and closing &lt;/&gt;.</a:t>
            </a:r>
            <a:r>
              <a:rPr lang="en-US" sz="1400" dirty="0">
                <a:solidFill>
                  <a:srgbClr val="000000"/>
                </a:solidFill>
                <a:latin typeface="+mj-lt"/>
              </a:rPr>
              <a:t> </a:t>
            </a:r>
          </a:p>
          <a:p>
            <a:pPr marL="114300" indent="0" algn="l">
              <a:buNone/>
            </a:pPr>
            <a:r>
              <a:rPr lang="en-US" sz="1400" dirty="0">
                <a:solidFill>
                  <a:srgbClr val="000000"/>
                </a:solidFill>
                <a:latin typeface="+mj-lt"/>
              </a:rPr>
              <a:t>Every Element Node has also these properties:</a:t>
            </a:r>
          </a:p>
          <a:p>
            <a:pPr algn="l"/>
            <a:r>
              <a:rPr lang="en-US" sz="1400" b="1" i="0" u="none" strike="noStrike" baseline="0" dirty="0" err="1">
                <a:latin typeface="+mj-lt"/>
              </a:rPr>
              <a:t>classList</a:t>
            </a:r>
            <a:r>
              <a:rPr lang="en-US" sz="1400" b="1" i="0" u="none" strike="noStrike" baseline="0" dirty="0">
                <a:latin typeface="+mj-lt"/>
              </a:rPr>
              <a:t> </a:t>
            </a:r>
            <a:r>
              <a:rPr lang="en-US" sz="1400" b="0" i="0" u="none" strike="noStrike" baseline="0" dirty="0">
                <a:latin typeface="+mj-lt"/>
              </a:rPr>
              <a:t>A read-only list of CSS classes assigned to this element. This list has a variety of helper methods for manipulating this list.</a:t>
            </a:r>
          </a:p>
          <a:p>
            <a:pPr algn="l"/>
            <a:r>
              <a:rPr lang="en-US" sz="1400" b="1" i="0" u="none" strike="noStrike" baseline="0" dirty="0" err="1">
                <a:latin typeface="+mj-lt"/>
              </a:rPr>
              <a:t>className</a:t>
            </a:r>
            <a:r>
              <a:rPr lang="en-US" sz="1400" b="1" i="0" u="none" strike="noStrike" baseline="0" dirty="0">
                <a:latin typeface="+mj-lt"/>
              </a:rPr>
              <a:t> </a:t>
            </a:r>
            <a:r>
              <a:rPr lang="en-US" sz="1400" b="0" i="0" u="none" strike="noStrike" baseline="0" dirty="0">
                <a:latin typeface="+mj-lt"/>
              </a:rPr>
              <a:t>The current value for the class attribute of this HTML element.</a:t>
            </a:r>
          </a:p>
          <a:p>
            <a:pPr algn="l"/>
            <a:r>
              <a:rPr lang="en-US" sz="1400" b="1" i="0" u="none" strike="noStrike" baseline="0" dirty="0">
                <a:latin typeface="+mj-lt"/>
              </a:rPr>
              <a:t>id </a:t>
            </a:r>
            <a:r>
              <a:rPr lang="en-US" sz="1400" b="0" i="0" u="none" strike="noStrike" baseline="0" dirty="0">
                <a:latin typeface="+mj-lt"/>
              </a:rPr>
              <a:t>The current value for the id of this element.</a:t>
            </a:r>
          </a:p>
          <a:p>
            <a:pPr algn="l"/>
            <a:r>
              <a:rPr lang="en-US" sz="1400" b="1" i="0" u="none" strike="noStrike" baseline="0" dirty="0" err="1">
                <a:latin typeface="+mj-lt"/>
              </a:rPr>
              <a:t>innerHTML</a:t>
            </a:r>
            <a:r>
              <a:rPr lang="en-US" sz="1400" b="1" i="0" u="none" strike="noStrike" baseline="0" dirty="0">
                <a:latin typeface="+mj-lt"/>
              </a:rPr>
              <a:t> </a:t>
            </a:r>
            <a:r>
              <a:rPr lang="en-US" sz="1400" b="0" i="0" u="none" strike="noStrike" baseline="0" dirty="0">
                <a:latin typeface="+mj-lt"/>
              </a:rPr>
              <a:t>Represents all the content (text and tags) of the element.</a:t>
            </a:r>
          </a:p>
          <a:p>
            <a:pPr algn="l"/>
            <a:r>
              <a:rPr lang="en-US" sz="1400" b="1" i="0" u="none" strike="noStrike" baseline="0" dirty="0">
                <a:latin typeface="+mj-lt"/>
              </a:rPr>
              <a:t>style </a:t>
            </a:r>
            <a:r>
              <a:rPr lang="en-US" sz="1400" b="0" i="0" u="none" strike="noStrike" baseline="0" dirty="0">
                <a:latin typeface="+mj-lt"/>
              </a:rPr>
              <a:t>The style attribute of an element. This returns a </a:t>
            </a:r>
            <a:r>
              <a:rPr lang="en-US" sz="1400" b="0" i="0" u="none" strike="noStrike" baseline="0" dirty="0" err="1">
                <a:latin typeface="+mj-lt"/>
              </a:rPr>
              <a:t>CSSStyleDeclaration</a:t>
            </a:r>
            <a:r>
              <a:rPr lang="en-US" sz="1400" b="0" i="0" u="none" strike="noStrike" baseline="0" dirty="0">
                <a:latin typeface="+mj-lt"/>
              </a:rPr>
              <a:t> object that contains sub-properties that correspond to the various CSS properties.</a:t>
            </a:r>
          </a:p>
          <a:p>
            <a:pPr algn="l"/>
            <a:r>
              <a:rPr lang="en-US" sz="1400" b="1" i="0" u="none" strike="noStrike" baseline="0" dirty="0" err="1">
                <a:latin typeface="+mj-lt"/>
              </a:rPr>
              <a:t>tagName</a:t>
            </a:r>
            <a:r>
              <a:rPr lang="en-US" sz="1400" b="1" i="0" u="none" strike="noStrike" baseline="0" dirty="0">
                <a:latin typeface="+mj-lt"/>
              </a:rPr>
              <a:t> </a:t>
            </a:r>
            <a:r>
              <a:rPr lang="en-US" sz="1400" b="0" i="0" u="none" strike="noStrike" baseline="0" dirty="0">
                <a:latin typeface="+mj-lt"/>
              </a:rPr>
              <a:t>The tag name for the element.</a:t>
            </a:r>
            <a:endParaRPr lang="en-CA" sz="1400" b="0" i="0" u="none" strike="noStrike" baseline="0" dirty="0">
              <a:latin typeface="+mj-lt"/>
            </a:endParaRPr>
          </a:p>
        </p:txBody>
      </p:sp>
    </p:spTree>
    <p:extLst>
      <p:ext uri="{BB962C8B-B14F-4D97-AF65-F5344CB8AC3E}">
        <p14:creationId xmlns:p14="http://schemas.microsoft.com/office/powerpoint/2010/main" val="4035052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89270-9588-43BB-B888-F281F6C8C00F}"/>
              </a:ext>
            </a:extLst>
          </p:cNvPr>
          <p:cNvSpPr>
            <a:spLocks noGrp="1"/>
          </p:cNvSpPr>
          <p:nvPr>
            <p:ph type="title"/>
          </p:nvPr>
        </p:nvSpPr>
        <p:spPr/>
        <p:txBody>
          <a:bodyPr/>
          <a:lstStyle/>
          <a:p>
            <a:r>
              <a:rPr lang="en-CA" dirty="0"/>
              <a:t>JavaScript’s History</a:t>
            </a:r>
          </a:p>
        </p:txBody>
      </p:sp>
      <p:sp>
        <p:nvSpPr>
          <p:cNvPr id="3" name="Text Placeholder 2">
            <a:extLst>
              <a:ext uri="{FF2B5EF4-FFF2-40B4-BE49-F238E27FC236}">
                <a16:creationId xmlns:a16="http://schemas.microsoft.com/office/drawing/2014/main" id="{1520F2A2-C17A-4EC2-98B3-A966542AFC4E}"/>
              </a:ext>
            </a:extLst>
          </p:cNvPr>
          <p:cNvSpPr>
            <a:spLocks noGrp="1"/>
          </p:cNvSpPr>
          <p:nvPr>
            <p:ph type="body" idx="1"/>
          </p:nvPr>
        </p:nvSpPr>
        <p:spPr>
          <a:xfrm>
            <a:off x="454025" y="910102"/>
            <a:ext cx="8232775" cy="3532476"/>
          </a:xfrm>
        </p:spPr>
        <p:txBody>
          <a:bodyPr/>
          <a:lstStyle/>
          <a:p>
            <a:r>
              <a:rPr lang="en-US" sz="1800" b="0" i="0" u="none" strike="noStrike" baseline="0" dirty="0">
                <a:latin typeface="+mj-lt"/>
              </a:rPr>
              <a:t>JavaScript was introduced by Netscape in their Navigator browser back in 1996.</a:t>
            </a:r>
          </a:p>
          <a:p>
            <a:pPr algn="l"/>
            <a:r>
              <a:rPr lang="en-US" sz="1800" b="0" i="0" u="none" strike="noStrike" baseline="0" dirty="0">
                <a:latin typeface="+mj-lt"/>
              </a:rPr>
              <a:t>Netscape submitted JavaScript to ECMA</a:t>
            </a:r>
            <a:r>
              <a:rPr lang="en-US" sz="1800" dirty="0">
                <a:latin typeface="+mj-lt"/>
              </a:rPr>
              <a:t> </a:t>
            </a:r>
            <a:r>
              <a:rPr lang="en-CA" sz="1800" b="0" i="0" u="none" strike="noStrike" baseline="0" dirty="0">
                <a:latin typeface="+mj-lt"/>
              </a:rPr>
              <a:t>International in </a:t>
            </a:r>
            <a:r>
              <a:rPr lang="en-US" sz="1800" b="0" i="0" u="none" strike="noStrike" baseline="0" dirty="0">
                <a:solidFill>
                  <a:srgbClr val="000000"/>
                </a:solidFill>
                <a:latin typeface="+mj-lt"/>
              </a:rPr>
              <a:t>1997, </a:t>
            </a:r>
            <a:r>
              <a:rPr lang="en-US" sz="1800" b="1" i="0" u="none" strike="noStrike" baseline="0" dirty="0">
                <a:solidFill>
                  <a:srgbClr val="009A9A"/>
                </a:solidFill>
                <a:latin typeface="+mj-lt"/>
              </a:rPr>
              <a:t>ECMAScript </a:t>
            </a:r>
            <a:r>
              <a:rPr lang="en-US" sz="1800" b="0" i="0" u="none" strike="noStrike" baseline="0" dirty="0">
                <a:solidFill>
                  <a:srgbClr val="000000"/>
                </a:solidFill>
                <a:latin typeface="+mj-lt"/>
              </a:rPr>
              <a:t>is the officia</a:t>
            </a:r>
            <a:r>
              <a:rPr lang="en-US" sz="1800" dirty="0">
                <a:solidFill>
                  <a:srgbClr val="000000"/>
                </a:solidFill>
                <a:latin typeface="+mj-lt"/>
              </a:rPr>
              <a:t>l specification</a:t>
            </a:r>
            <a:r>
              <a:rPr lang="en-US" sz="1800" b="0" i="0" u="none" strike="noStrike" baseline="0" dirty="0">
                <a:solidFill>
                  <a:srgbClr val="000000"/>
                </a:solidFill>
                <a:latin typeface="+mj-lt"/>
              </a:rPr>
              <a:t> of the JavaScript programming </a:t>
            </a:r>
            <a:r>
              <a:rPr lang="en-CA" sz="1800" b="0" i="0" u="none" strike="noStrike" baseline="0" dirty="0">
                <a:solidFill>
                  <a:srgbClr val="000000"/>
                </a:solidFill>
                <a:latin typeface="+mj-lt"/>
              </a:rPr>
              <a:t>language.</a:t>
            </a:r>
          </a:p>
          <a:p>
            <a:pPr algn="l"/>
            <a:r>
              <a:rPr lang="en-US" sz="1800" b="0" i="0" u="none" strike="noStrike" baseline="0" dirty="0">
                <a:solidFill>
                  <a:srgbClr val="000000"/>
                </a:solidFill>
                <a:latin typeface="+mj-lt"/>
              </a:rPr>
              <a:t>The Sixth Edition (or </a:t>
            </a:r>
            <a:r>
              <a:rPr lang="en-US" sz="1800" b="1" i="0" u="none" strike="noStrike" baseline="0" dirty="0">
                <a:solidFill>
                  <a:srgbClr val="009A9A"/>
                </a:solidFill>
                <a:latin typeface="+mj-lt"/>
              </a:rPr>
              <a:t>ES6</a:t>
            </a:r>
            <a:r>
              <a:rPr lang="en-US" sz="1800" b="0" i="0" u="none" strike="noStrike" baseline="0" dirty="0">
                <a:solidFill>
                  <a:srgbClr val="000000"/>
                </a:solidFill>
                <a:latin typeface="+mj-lt"/>
              </a:rPr>
              <a:t>) was the one that introduced many notable new additions to the language (such as classes, iterators, arrow functions, and promises)</a:t>
            </a:r>
          </a:p>
          <a:p>
            <a:pPr algn="l"/>
            <a:r>
              <a:rPr lang="en-US" sz="1800" dirty="0">
                <a:latin typeface="+mj-lt"/>
              </a:rPr>
              <a:t>T</a:t>
            </a:r>
            <a:r>
              <a:rPr lang="en-US" sz="1800" b="0" i="0" u="none" strike="noStrike" baseline="0" dirty="0">
                <a:latin typeface="+mj-lt"/>
              </a:rPr>
              <a:t>he latest version of ECMAScript is the </a:t>
            </a:r>
            <a:r>
              <a:rPr lang="en-US" sz="1800" dirty="0">
                <a:latin typeface="+mj-lt"/>
              </a:rPr>
              <a:t>14th</a:t>
            </a:r>
            <a:r>
              <a:rPr lang="en-US" sz="1800" b="0" i="0" u="none" strike="noStrike" baseline="0" dirty="0">
                <a:latin typeface="+mj-lt"/>
              </a:rPr>
              <a:t> Edition (generally referred to as ES14 or ES2023)</a:t>
            </a:r>
            <a:endParaRPr lang="en-CA" dirty="0">
              <a:latin typeface="+mj-lt"/>
            </a:endParaRPr>
          </a:p>
        </p:txBody>
      </p:sp>
    </p:spTree>
    <p:extLst>
      <p:ext uri="{BB962C8B-B14F-4D97-AF65-F5344CB8AC3E}">
        <p14:creationId xmlns:p14="http://schemas.microsoft.com/office/powerpoint/2010/main" val="871279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F4566-80CB-4404-83F5-2E1226CEA15A}"/>
              </a:ext>
            </a:extLst>
          </p:cNvPr>
          <p:cNvSpPr>
            <a:spLocks noGrp="1"/>
          </p:cNvSpPr>
          <p:nvPr>
            <p:ph type="title"/>
          </p:nvPr>
        </p:nvSpPr>
        <p:spPr/>
        <p:txBody>
          <a:bodyPr/>
          <a:lstStyle/>
          <a:p>
            <a:r>
              <a:rPr lang="en-CA" sz="3200" dirty="0"/>
              <a:t>Extra Properties for Certain Tag Types</a:t>
            </a:r>
          </a:p>
        </p:txBody>
      </p:sp>
      <p:graphicFrame>
        <p:nvGraphicFramePr>
          <p:cNvPr id="4" name="Table 4">
            <a:extLst>
              <a:ext uri="{FF2B5EF4-FFF2-40B4-BE49-F238E27FC236}">
                <a16:creationId xmlns:a16="http://schemas.microsoft.com/office/drawing/2014/main" id="{C1B5E2AF-BD97-4196-AC8B-3C570BA7A063}"/>
              </a:ext>
            </a:extLst>
          </p:cNvPr>
          <p:cNvGraphicFramePr>
            <a:graphicFrameLocks noGrp="1"/>
          </p:cNvGraphicFramePr>
          <p:nvPr/>
        </p:nvGraphicFramePr>
        <p:xfrm>
          <a:off x="978195" y="1103630"/>
          <a:ext cx="7187610" cy="2936240"/>
        </p:xfrm>
        <a:graphic>
          <a:graphicData uri="http://schemas.openxmlformats.org/drawingml/2006/table">
            <a:tbl>
              <a:tblPr firstRow="1" bandRow="1">
                <a:tableStyleId>{21E4AEA4-8DFA-4A89-87EB-49C32662AFE0}</a:tableStyleId>
              </a:tblPr>
              <a:tblGrid>
                <a:gridCol w="1589085">
                  <a:extLst>
                    <a:ext uri="{9D8B030D-6E8A-4147-A177-3AD203B41FA5}">
                      <a16:colId xmlns:a16="http://schemas.microsoft.com/office/drawing/2014/main" val="3799261829"/>
                    </a:ext>
                  </a:extLst>
                </a:gridCol>
                <a:gridCol w="4326485">
                  <a:extLst>
                    <a:ext uri="{9D8B030D-6E8A-4147-A177-3AD203B41FA5}">
                      <a16:colId xmlns:a16="http://schemas.microsoft.com/office/drawing/2014/main" val="720736627"/>
                    </a:ext>
                  </a:extLst>
                </a:gridCol>
                <a:gridCol w="1272040">
                  <a:extLst>
                    <a:ext uri="{9D8B030D-6E8A-4147-A177-3AD203B41FA5}">
                      <a16:colId xmlns:a16="http://schemas.microsoft.com/office/drawing/2014/main" val="419582059"/>
                    </a:ext>
                  </a:extLst>
                </a:gridCol>
              </a:tblGrid>
              <a:tr h="370840">
                <a:tc>
                  <a:txBody>
                    <a:bodyPr/>
                    <a:lstStyle/>
                    <a:p>
                      <a:r>
                        <a:rPr lang="en-CA" sz="1400" b="1" i="0" u="none" strike="noStrike" cap="none" baseline="0" dirty="0">
                          <a:solidFill>
                            <a:schemeClr val="lt1"/>
                          </a:solidFill>
                          <a:latin typeface="+mn-lt"/>
                          <a:ea typeface="+mn-ea"/>
                          <a:cs typeface="+mn-cs"/>
                          <a:sym typeface="Arial"/>
                        </a:rPr>
                        <a:t>Property</a:t>
                      </a:r>
                      <a:endParaRPr lang="en-CA" dirty="0"/>
                    </a:p>
                  </a:txBody>
                  <a:tcPr/>
                </a:tc>
                <a:tc>
                  <a:txBody>
                    <a:bodyPr/>
                    <a:lstStyle/>
                    <a:p>
                      <a:r>
                        <a:rPr lang="en-CA" sz="1400" b="1" i="0" u="none" strike="noStrike" cap="none" baseline="0" dirty="0">
                          <a:solidFill>
                            <a:schemeClr val="lt1"/>
                          </a:solidFill>
                          <a:latin typeface="+mn-lt"/>
                          <a:ea typeface="+mn-ea"/>
                          <a:cs typeface="+mn-cs"/>
                          <a:sym typeface="Arial"/>
                        </a:rPr>
                        <a:t>Description</a:t>
                      </a:r>
                      <a:endParaRPr lang="en-CA" dirty="0"/>
                    </a:p>
                  </a:txBody>
                  <a:tcPr/>
                </a:tc>
                <a:tc>
                  <a:txBody>
                    <a:bodyPr/>
                    <a:lstStyle/>
                    <a:p>
                      <a:r>
                        <a:rPr lang="en-CA" sz="1400" b="1" i="0" u="none" strike="noStrike" cap="none" baseline="0" dirty="0">
                          <a:solidFill>
                            <a:schemeClr val="lt1"/>
                          </a:solidFill>
                          <a:latin typeface="+mn-lt"/>
                          <a:ea typeface="+mn-ea"/>
                          <a:cs typeface="+mn-cs"/>
                          <a:sym typeface="Arial"/>
                        </a:rPr>
                        <a:t>Tags</a:t>
                      </a:r>
                      <a:endParaRPr lang="en-CA" dirty="0"/>
                    </a:p>
                  </a:txBody>
                  <a:tcPr/>
                </a:tc>
                <a:extLst>
                  <a:ext uri="{0D108BD9-81ED-4DB2-BD59-A6C34878D82A}">
                    <a16:rowId xmlns:a16="http://schemas.microsoft.com/office/drawing/2014/main" val="1122330366"/>
                  </a:ext>
                </a:extLst>
              </a:tr>
              <a:tr h="370840">
                <a:tc>
                  <a:txBody>
                    <a:bodyPr/>
                    <a:lstStyle/>
                    <a:p>
                      <a:r>
                        <a:rPr lang="en-CA" dirty="0" err="1"/>
                        <a:t>href</a:t>
                      </a:r>
                      <a:endParaRPr lang="en-CA" dirty="0"/>
                    </a:p>
                  </a:txBody>
                  <a:tcPr/>
                </a:tc>
                <a:tc>
                  <a:txBody>
                    <a:bodyPr/>
                    <a:lstStyle/>
                    <a:p>
                      <a:r>
                        <a:rPr lang="en-US" sz="1400" b="0" i="0" u="none" strike="noStrike" cap="none" baseline="0" dirty="0">
                          <a:solidFill>
                            <a:schemeClr val="dk1"/>
                          </a:solidFill>
                          <a:latin typeface="+mn-lt"/>
                          <a:ea typeface="+mn-ea"/>
                          <a:cs typeface="+mn-cs"/>
                          <a:sym typeface="Arial"/>
                        </a:rPr>
                        <a:t>Used in &lt;a&gt; tags to specify the linking URL.</a:t>
                      </a:r>
                      <a:endParaRPr lang="en-CA" dirty="0"/>
                    </a:p>
                  </a:txBody>
                  <a:tcPr/>
                </a:tc>
                <a:tc>
                  <a:txBody>
                    <a:bodyPr/>
                    <a:lstStyle/>
                    <a:p>
                      <a:r>
                        <a:rPr lang="en-CA" dirty="0"/>
                        <a:t>a</a:t>
                      </a:r>
                    </a:p>
                  </a:txBody>
                  <a:tcPr/>
                </a:tc>
                <a:extLst>
                  <a:ext uri="{0D108BD9-81ED-4DB2-BD59-A6C34878D82A}">
                    <a16:rowId xmlns:a16="http://schemas.microsoft.com/office/drawing/2014/main" val="3052343574"/>
                  </a:ext>
                </a:extLst>
              </a:tr>
              <a:tr h="370840">
                <a:tc>
                  <a:txBody>
                    <a:bodyPr/>
                    <a:lstStyle/>
                    <a:p>
                      <a:r>
                        <a:rPr lang="en-CA" dirty="0"/>
                        <a:t>name</a:t>
                      </a:r>
                    </a:p>
                  </a:txBody>
                  <a:tcPr/>
                </a:tc>
                <a:tc>
                  <a:txBody>
                    <a:bodyPr/>
                    <a:lstStyle/>
                    <a:p>
                      <a:r>
                        <a:rPr lang="en-US" sz="1400" b="0" i="0" u="none" strike="noStrike" cap="none" baseline="0" dirty="0">
                          <a:solidFill>
                            <a:schemeClr val="dk1"/>
                          </a:solidFill>
                          <a:latin typeface="+mn-lt"/>
                          <a:ea typeface="+mn-ea"/>
                          <a:cs typeface="+mn-cs"/>
                          <a:sym typeface="Arial"/>
                        </a:rPr>
                        <a:t>Used to identify a tag. Unlike id which is available to all tags, name is limited to </a:t>
                      </a:r>
                      <a:r>
                        <a:rPr lang="en-CA" sz="1400" b="0" i="0" u="none" strike="noStrike" cap="none" baseline="0" dirty="0">
                          <a:solidFill>
                            <a:schemeClr val="dk1"/>
                          </a:solidFill>
                          <a:latin typeface="+mn-lt"/>
                          <a:ea typeface="+mn-ea"/>
                          <a:cs typeface="+mn-cs"/>
                          <a:sym typeface="Arial"/>
                        </a:rPr>
                        <a:t>certain form-related tags.</a:t>
                      </a:r>
                      <a:endParaRPr lang="en-CA" dirty="0"/>
                    </a:p>
                  </a:txBody>
                  <a:tcPr/>
                </a:tc>
                <a:tc>
                  <a:txBody>
                    <a:bodyPr/>
                    <a:lstStyle/>
                    <a:p>
                      <a:r>
                        <a:rPr lang="en-CA" sz="1400" b="0" i="0" u="none" strike="noStrike" cap="none" baseline="0" dirty="0">
                          <a:solidFill>
                            <a:schemeClr val="dk1"/>
                          </a:solidFill>
                          <a:latin typeface="+mn-lt"/>
                          <a:ea typeface="+mn-ea"/>
                          <a:cs typeface="+mn-cs"/>
                          <a:sym typeface="Arial"/>
                        </a:rPr>
                        <a:t>a, input, </a:t>
                      </a:r>
                      <a:r>
                        <a:rPr lang="en-CA" sz="1400" b="0" i="0" u="none" strike="noStrike" cap="none" baseline="0" dirty="0" err="1">
                          <a:solidFill>
                            <a:schemeClr val="dk1"/>
                          </a:solidFill>
                          <a:latin typeface="+mn-lt"/>
                          <a:ea typeface="+mn-ea"/>
                          <a:cs typeface="+mn-cs"/>
                          <a:sym typeface="Arial"/>
                        </a:rPr>
                        <a:t>textarea</a:t>
                      </a:r>
                      <a:r>
                        <a:rPr lang="en-CA" sz="1400" b="0" i="0" u="none" strike="noStrike" cap="none" baseline="0" dirty="0">
                          <a:solidFill>
                            <a:schemeClr val="dk1"/>
                          </a:solidFill>
                          <a:latin typeface="+mn-lt"/>
                          <a:ea typeface="+mn-ea"/>
                          <a:cs typeface="+mn-cs"/>
                          <a:sym typeface="Arial"/>
                        </a:rPr>
                        <a:t>,</a:t>
                      </a:r>
                    </a:p>
                    <a:p>
                      <a:r>
                        <a:rPr lang="en-CA" sz="1400" b="0" i="0" u="none" strike="noStrike" cap="none" baseline="0" dirty="0">
                          <a:solidFill>
                            <a:schemeClr val="dk1"/>
                          </a:solidFill>
                          <a:latin typeface="+mn-lt"/>
                          <a:ea typeface="+mn-ea"/>
                          <a:cs typeface="+mn-cs"/>
                          <a:sym typeface="Arial"/>
                        </a:rPr>
                        <a:t>form</a:t>
                      </a:r>
                      <a:endParaRPr lang="en-CA" dirty="0"/>
                    </a:p>
                  </a:txBody>
                  <a:tcPr/>
                </a:tc>
                <a:extLst>
                  <a:ext uri="{0D108BD9-81ED-4DB2-BD59-A6C34878D82A}">
                    <a16:rowId xmlns:a16="http://schemas.microsoft.com/office/drawing/2014/main" val="601706956"/>
                  </a:ext>
                </a:extLst>
              </a:tr>
              <a:tr h="370840">
                <a:tc>
                  <a:txBody>
                    <a:bodyPr/>
                    <a:lstStyle/>
                    <a:p>
                      <a:r>
                        <a:rPr lang="en-CA" dirty="0" err="1"/>
                        <a:t>src</a:t>
                      </a:r>
                      <a:endParaRPr lang="en-CA" dirty="0"/>
                    </a:p>
                  </a:txBody>
                  <a:tcPr/>
                </a:tc>
                <a:tc>
                  <a:txBody>
                    <a:bodyPr/>
                    <a:lstStyle/>
                    <a:p>
                      <a:r>
                        <a:rPr lang="en-US" sz="1400" b="0" i="0" u="none" strike="noStrike" cap="none" baseline="0" dirty="0">
                          <a:solidFill>
                            <a:schemeClr val="dk1"/>
                          </a:solidFill>
                          <a:latin typeface="+mn-lt"/>
                          <a:ea typeface="+mn-ea"/>
                          <a:cs typeface="+mn-cs"/>
                          <a:sym typeface="Arial"/>
                        </a:rPr>
                        <a:t>Links to an external URL that should be loaded into the page (as opposed to </a:t>
                      </a:r>
                      <a:r>
                        <a:rPr lang="en-US" sz="1400" b="0" i="0" u="none" strike="noStrike" cap="none" baseline="0" dirty="0" err="1">
                          <a:solidFill>
                            <a:schemeClr val="dk1"/>
                          </a:solidFill>
                          <a:latin typeface="+mn-lt"/>
                          <a:ea typeface="+mn-ea"/>
                          <a:cs typeface="+mn-cs"/>
                          <a:sym typeface="Arial"/>
                        </a:rPr>
                        <a:t>href</a:t>
                      </a:r>
                      <a:r>
                        <a:rPr lang="en-US" sz="1400" b="0" i="0" u="none" strike="noStrike" cap="none" baseline="0" dirty="0">
                          <a:solidFill>
                            <a:schemeClr val="dk1"/>
                          </a:solidFill>
                          <a:latin typeface="+mn-lt"/>
                          <a:ea typeface="+mn-ea"/>
                          <a:cs typeface="+mn-cs"/>
                          <a:sym typeface="Arial"/>
                        </a:rPr>
                        <a:t> which is a link to follow when clicked).</a:t>
                      </a:r>
                      <a:endParaRPr lang="en-CA" dirty="0"/>
                    </a:p>
                  </a:txBody>
                  <a:tcPr/>
                </a:tc>
                <a:tc>
                  <a:txBody>
                    <a:bodyPr/>
                    <a:lstStyle/>
                    <a:p>
                      <a:r>
                        <a:rPr lang="en-CA" sz="1400" b="0" i="0" u="none" strike="noStrike" cap="none" baseline="0" dirty="0" err="1">
                          <a:solidFill>
                            <a:schemeClr val="dk1"/>
                          </a:solidFill>
                          <a:latin typeface="+mn-lt"/>
                          <a:ea typeface="+mn-ea"/>
                          <a:cs typeface="+mn-cs"/>
                          <a:sym typeface="Arial"/>
                        </a:rPr>
                        <a:t>img</a:t>
                      </a:r>
                      <a:r>
                        <a:rPr lang="en-CA" sz="1400" b="0" i="0" u="none" strike="noStrike" cap="none" baseline="0" dirty="0">
                          <a:solidFill>
                            <a:schemeClr val="dk1"/>
                          </a:solidFill>
                          <a:latin typeface="+mn-lt"/>
                          <a:ea typeface="+mn-ea"/>
                          <a:cs typeface="+mn-cs"/>
                          <a:sym typeface="Arial"/>
                        </a:rPr>
                        <a:t>, input, iframe,</a:t>
                      </a:r>
                    </a:p>
                    <a:p>
                      <a:r>
                        <a:rPr lang="en-CA" sz="1400" b="0" i="0" u="none" strike="noStrike" cap="none" baseline="0" dirty="0">
                          <a:solidFill>
                            <a:schemeClr val="dk1"/>
                          </a:solidFill>
                          <a:latin typeface="+mn-lt"/>
                          <a:ea typeface="+mn-ea"/>
                          <a:cs typeface="+mn-cs"/>
                          <a:sym typeface="Arial"/>
                        </a:rPr>
                        <a:t>script</a:t>
                      </a:r>
                      <a:endParaRPr lang="en-CA" dirty="0"/>
                    </a:p>
                  </a:txBody>
                  <a:tcPr/>
                </a:tc>
                <a:extLst>
                  <a:ext uri="{0D108BD9-81ED-4DB2-BD59-A6C34878D82A}">
                    <a16:rowId xmlns:a16="http://schemas.microsoft.com/office/drawing/2014/main" val="878120237"/>
                  </a:ext>
                </a:extLst>
              </a:tr>
              <a:tr h="370840">
                <a:tc>
                  <a:txBody>
                    <a:bodyPr/>
                    <a:lstStyle/>
                    <a:p>
                      <a:r>
                        <a:rPr lang="en-CA" dirty="0"/>
                        <a:t>value</a:t>
                      </a:r>
                    </a:p>
                  </a:txBody>
                  <a:tcPr/>
                </a:tc>
                <a:tc>
                  <a:txBody>
                    <a:bodyPr/>
                    <a:lstStyle/>
                    <a:p>
                      <a:r>
                        <a:rPr lang="en-US" sz="1400" b="0" i="0" u="none" strike="noStrike" cap="none" baseline="0" dirty="0">
                          <a:solidFill>
                            <a:schemeClr val="dk1"/>
                          </a:solidFill>
                          <a:latin typeface="+mn-lt"/>
                          <a:ea typeface="+mn-ea"/>
                          <a:cs typeface="+mn-cs"/>
                          <a:sym typeface="Arial"/>
                        </a:rPr>
                        <a:t>Provides access to the value attribute of input tags. Typically used to access the user’s input into a form field.</a:t>
                      </a:r>
                      <a:endParaRPr lang="en-CA" dirty="0"/>
                    </a:p>
                  </a:txBody>
                  <a:tcPr/>
                </a:tc>
                <a:tc>
                  <a:txBody>
                    <a:bodyPr/>
                    <a:lstStyle/>
                    <a:p>
                      <a:r>
                        <a:rPr lang="en-CA" sz="1400" b="0" i="0" u="none" strike="noStrike" cap="none" baseline="0" dirty="0">
                          <a:solidFill>
                            <a:schemeClr val="dk1"/>
                          </a:solidFill>
                          <a:latin typeface="+mn-lt"/>
                          <a:ea typeface="+mn-ea"/>
                          <a:cs typeface="+mn-cs"/>
                          <a:sym typeface="Arial"/>
                        </a:rPr>
                        <a:t>input, </a:t>
                      </a:r>
                      <a:r>
                        <a:rPr lang="en-CA" sz="1400" b="0" i="0" u="none" strike="noStrike" cap="none" baseline="0" dirty="0" err="1">
                          <a:solidFill>
                            <a:schemeClr val="dk1"/>
                          </a:solidFill>
                          <a:latin typeface="+mn-lt"/>
                          <a:ea typeface="+mn-ea"/>
                          <a:cs typeface="+mn-cs"/>
                          <a:sym typeface="Arial"/>
                        </a:rPr>
                        <a:t>textarea</a:t>
                      </a:r>
                      <a:r>
                        <a:rPr lang="en-CA" sz="1400" b="0" i="0" u="none" strike="noStrike" cap="none" baseline="0" dirty="0">
                          <a:solidFill>
                            <a:schemeClr val="dk1"/>
                          </a:solidFill>
                          <a:latin typeface="+mn-lt"/>
                          <a:ea typeface="+mn-ea"/>
                          <a:cs typeface="+mn-cs"/>
                          <a:sym typeface="Arial"/>
                        </a:rPr>
                        <a:t>,</a:t>
                      </a:r>
                    </a:p>
                    <a:p>
                      <a:r>
                        <a:rPr lang="en-CA" sz="1400" b="0" i="0" u="none" strike="noStrike" cap="none" baseline="0" dirty="0">
                          <a:solidFill>
                            <a:schemeClr val="dk1"/>
                          </a:solidFill>
                          <a:latin typeface="+mn-lt"/>
                          <a:ea typeface="+mn-ea"/>
                          <a:cs typeface="+mn-cs"/>
                          <a:sym typeface="Arial"/>
                        </a:rPr>
                        <a:t>submit</a:t>
                      </a:r>
                      <a:endParaRPr lang="en-CA" dirty="0"/>
                    </a:p>
                  </a:txBody>
                  <a:tcPr/>
                </a:tc>
                <a:extLst>
                  <a:ext uri="{0D108BD9-81ED-4DB2-BD59-A6C34878D82A}">
                    <a16:rowId xmlns:a16="http://schemas.microsoft.com/office/drawing/2014/main" val="2243552913"/>
                  </a:ext>
                </a:extLst>
              </a:tr>
            </a:tbl>
          </a:graphicData>
        </a:graphic>
      </p:graphicFrame>
    </p:spTree>
    <p:extLst>
      <p:ext uri="{BB962C8B-B14F-4D97-AF65-F5344CB8AC3E}">
        <p14:creationId xmlns:p14="http://schemas.microsoft.com/office/powerpoint/2010/main" val="1865040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25D9F-BDD9-4127-9A9C-4E47EFD7FD9F}"/>
              </a:ext>
            </a:extLst>
          </p:cNvPr>
          <p:cNvSpPr>
            <a:spLocks noGrp="1"/>
          </p:cNvSpPr>
          <p:nvPr>
            <p:ph type="title"/>
          </p:nvPr>
        </p:nvSpPr>
        <p:spPr>
          <a:xfrm>
            <a:off x="457199" y="17482"/>
            <a:ext cx="8229600" cy="822959"/>
          </a:xfrm>
        </p:spPr>
        <p:txBody>
          <a:bodyPr/>
          <a:lstStyle/>
          <a:p>
            <a:r>
              <a:rPr lang="en-US" sz="3200" dirty="0"/>
              <a:t>Accessing elements and their properties</a:t>
            </a:r>
            <a:endParaRPr lang="en-CA" sz="3200" dirty="0"/>
          </a:p>
        </p:txBody>
      </p:sp>
      <p:sp>
        <p:nvSpPr>
          <p:cNvPr id="4" name="TextBox 3" descr="LISTING 4.2 Embedded styles example">
            <a:extLst>
              <a:ext uri="{FF2B5EF4-FFF2-40B4-BE49-F238E27FC236}">
                <a16:creationId xmlns:a16="http://schemas.microsoft.com/office/drawing/2014/main" id="{F72AF2F2-B06C-4F3E-8DF0-AB97048410C5}"/>
              </a:ext>
            </a:extLst>
          </p:cNvPr>
          <p:cNvSpPr txBox="1"/>
          <p:nvPr/>
        </p:nvSpPr>
        <p:spPr>
          <a:xfrm>
            <a:off x="542261" y="984487"/>
            <a:ext cx="8144538" cy="3318572"/>
          </a:xfrm>
          <a:prstGeom prst="rect">
            <a:avLst/>
          </a:prstGeom>
          <a:solidFill>
            <a:srgbClr val="E6F0F5"/>
          </a:solidFill>
        </p:spPr>
        <p:txBody>
          <a:bodyPr wrap="square" numCol="2" rtlCol="0">
            <a:noAutofit/>
          </a:bodyPr>
          <a:lstStyle/>
          <a:p>
            <a:pPr algn="l" defTabSz="194400"/>
            <a:r>
              <a:rPr lang="en-US" sz="1200" b="0" i="0" u="none" strike="noStrike" baseline="0" dirty="0">
                <a:latin typeface="Calibri" panose="020F0502020204030204" pitchFamily="34" charset="0"/>
                <a:cs typeface="Calibri" panose="020F0502020204030204" pitchFamily="34" charset="0"/>
              </a:rPr>
              <a:t>&lt;p id="here"&gt;hello &lt;span&gt;there&lt;/span&gt;&lt;/p&gt;</a:t>
            </a:r>
          </a:p>
          <a:p>
            <a:pPr algn="l" defTabSz="194400"/>
            <a:r>
              <a:rPr lang="en-CA" sz="1200" b="0" i="0" u="none" strike="noStrike" baseline="0" dirty="0">
                <a:latin typeface="Calibri" panose="020F0502020204030204" pitchFamily="34" charset="0"/>
                <a:cs typeface="Calibri" panose="020F0502020204030204" pitchFamily="34" charset="0"/>
              </a:rPr>
              <a:t>&lt;ul&gt;</a:t>
            </a:r>
          </a:p>
          <a:p>
            <a:pPr algn="l" defTabSz="194400"/>
            <a:r>
              <a:rPr lang="en-CA" sz="1200" b="0" i="0" u="none" strike="noStrike" baseline="0" dirty="0">
                <a:latin typeface="Calibri" panose="020F0502020204030204" pitchFamily="34" charset="0"/>
                <a:cs typeface="Calibri" panose="020F0502020204030204" pitchFamily="34" charset="0"/>
              </a:rPr>
              <a:t>	&lt;li&gt;France&lt;/li&gt;</a:t>
            </a:r>
          </a:p>
          <a:p>
            <a:pPr algn="l" defTabSz="194400"/>
            <a:r>
              <a:rPr lang="en-CA" sz="1200" b="0" i="0" u="none" strike="noStrike" baseline="0" dirty="0">
                <a:latin typeface="Calibri" panose="020F0502020204030204" pitchFamily="34" charset="0"/>
                <a:cs typeface="Calibri" panose="020F0502020204030204" pitchFamily="34" charset="0"/>
              </a:rPr>
              <a:t>	&lt;li&gt;Spain&lt;/li&gt;</a:t>
            </a:r>
          </a:p>
          <a:p>
            <a:pPr algn="l" defTabSz="194400"/>
            <a:r>
              <a:rPr lang="en-CA" sz="1200" b="0" i="0" u="none" strike="noStrike" baseline="0" dirty="0">
                <a:latin typeface="Calibri" panose="020F0502020204030204" pitchFamily="34" charset="0"/>
                <a:cs typeface="Calibri" panose="020F0502020204030204" pitchFamily="34" charset="0"/>
              </a:rPr>
              <a:t>	&lt;li&gt;Thailand&lt;/li&gt;	</a:t>
            </a:r>
          </a:p>
          <a:p>
            <a:pPr algn="l" defTabSz="194400"/>
            <a:r>
              <a:rPr lang="en-CA" sz="1200" b="0" i="0" u="none" strike="noStrike" baseline="0" dirty="0">
                <a:latin typeface="Calibri" panose="020F0502020204030204" pitchFamily="34" charset="0"/>
                <a:cs typeface="Calibri" panose="020F0502020204030204" pitchFamily="34" charset="0"/>
              </a:rPr>
              <a:t>&lt;/ul&gt;</a:t>
            </a:r>
          </a:p>
          <a:p>
            <a:pPr algn="l" defTabSz="194400"/>
            <a:r>
              <a:rPr lang="en-CA" sz="1200" b="0" i="0" u="none" strike="noStrike" baseline="0" dirty="0">
                <a:latin typeface="Calibri" panose="020F0502020204030204" pitchFamily="34" charset="0"/>
                <a:cs typeface="Calibri" panose="020F0502020204030204" pitchFamily="34" charset="0"/>
              </a:rPr>
              <a:t>&lt;div id="main"&gt;</a:t>
            </a:r>
          </a:p>
          <a:p>
            <a:pPr algn="l" defTabSz="194400"/>
            <a:r>
              <a:rPr lang="en-US" sz="1200" b="0" i="0" u="none" strike="noStrike" baseline="0" dirty="0">
                <a:latin typeface="Calibri" panose="020F0502020204030204" pitchFamily="34" charset="0"/>
                <a:cs typeface="Calibri" panose="020F0502020204030204" pitchFamily="34" charset="0"/>
              </a:rPr>
              <a:t>	&lt;a </a:t>
            </a:r>
            <a:r>
              <a:rPr lang="en-US" sz="1200" b="0" i="0" u="none" strike="noStrike" baseline="0" dirty="0" err="1">
                <a:latin typeface="Calibri" panose="020F0502020204030204" pitchFamily="34" charset="0"/>
                <a:cs typeface="Calibri" panose="020F0502020204030204" pitchFamily="34" charset="0"/>
              </a:rPr>
              <a:t>href</a:t>
            </a:r>
            <a:r>
              <a:rPr lang="en-US" sz="1200" b="0" i="0" u="none" strike="noStrike" baseline="0" dirty="0">
                <a:latin typeface="Calibri" panose="020F0502020204030204" pitchFamily="34" charset="0"/>
                <a:cs typeface="Calibri" panose="020F0502020204030204" pitchFamily="34" charset="0"/>
              </a:rPr>
              <a:t>="somewhere.html"&gt;</a:t>
            </a:r>
          </a:p>
          <a:p>
            <a:pPr algn="l" defTabSz="194400"/>
            <a:r>
              <a:rPr lang="en-US" sz="1200" dirty="0">
                <a:latin typeface="Calibri" panose="020F0502020204030204" pitchFamily="34" charset="0"/>
                <a:cs typeface="Calibri" panose="020F0502020204030204" pitchFamily="34" charset="0"/>
              </a:rPr>
              <a:t>		</a:t>
            </a:r>
            <a:r>
              <a:rPr lang="en-US" sz="1200" b="0" i="0" u="none" strike="noStrike" baseline="0" dirty="0">
                <a:latin typeface="Calibri" panose="020F0502020204030204" pitchFamily="34" charset="0"/>
                <a:cs typeface="Calibri" panose="020F0502020204030204" pitchFamily="34" charset="0"/>
              </a:rPr>
              <a:t>&lt;</a:t>
            </a:r>
            <a:r>
              <a:rPr lang="en-US" sz="1200" b="0" i="0" u="none" strike="noStrike" baseline="0" dirty="0" err="1">
                <a:latin typeface="Calibri" panose="020F0502020204030204" pitchFamily="34" charset="0"/>
                <a:cs typeface="Calibri" panose="020F0502020204030204" pitchFamily="34" charset="0"/>
              </a:rPr>
              <a:t>img</a:t>
            </a:r>
            <a:r>
              <a:rPr lang="en-US" sz="1200" b="0" i="0" u="none" strike="noStrike" baseline="0" dirty="0">
                <a:latin typeface="Calibri" panose="020F0502020204030204" pitchFamily="34" charset="0"/>
                <a:cs typeface="Calibri" panose="020F0502020204030204" pitchFamily="34" charset="0"/>
              </a:rPr>
              <a:t> </a:t>
            </a:r>
            <a:r>
              <a:rPr lang="en-US" sz="1200" b="0" i="0" u="none" strike="noStrike" baseline="0" dirty="0" err="1">
                <a:latin typeface="Calibri" panose="020F0502020204030204" pitchFamily="34" charset="0"/>
                <a:cs typeface="Calibri" panose="020F0502020204030204" pitchFamily="34" charset="0"/>
              </a:rPr>
              <a:t>src</a:t>
            </a:r>
            <a:r>
              <a:rPr lang="en-US" sz="1200" b="0" i="0" u="none" strike="noStrike" baseline="0" dirty="0">
                <a:latin typeface="Calibri" panose="020F0502020204030204" pitchFamily="34" charset="0"/>
                <a:cs typeface="Calibri" panose="020F0502020204030204" pitchFamily="34" charset="0"/>
              </a:rPr>
              <a:t>="whatever.gif" class="thumb"&gt;</a:t>
            </a:r>
          </a:p>
          <a:p>
            <a:pPr algn="l" defTabSz="194400"/>
            <a:r>
              <a:rPr lang="en-US" sz="1200" dirty="0">
                <a:latin typeface="Calibri" panose="020F0502020204030204" pitchFamily="34" charset="0"/>
                <a:cs typeface="Calibri" panose="020F0502020204030204" pitchFamily="34" charset="0"/>
              </a:rPr>
              <a:t>	</a:t>
            </a:r>
            <a:r>
              <a:rPr lang="en-US" sz="1200" b="0" i="0" u="none" strike="noStrike" baseline="0" dirty="0">
                <a:latin typeface="Calibri" panose="020F0502020204030204" pitchFamily="34" charset="0"/>
                <a:cs typeface="Calibri" panose="020F0502020204030204" pitchFamily="34" charset="0"/>
              </a:rPr>
              <a:t>&lt;/a&gt;</a:t>
            </a:r>
          </a:p>
          <a:p>
            <a:pPr algn="l" defTabSz="194400"/>
            <a:r>
              <a:rPr lang="en-CA" sz="1200" b="0" i="0" u="none" strike="noStrike" baseline="0" dirty="0">
                <a:latin typeface="Calibri" panose="020F0502020204030204" pitchFamily="34" charset="0"/>
                <a:cs typeface="Calibri" panose="020F0502020204030204" pitchFamily="34" charset="0"/>
              </a:rPr>
              <a:t>&lt;/div&gt;</a:t>
            </a:r>
          </a:p>
          <a:p>
            <a:pPr algn="l" defTabSz="194400"/>
            <a:endParaRPr lang="en-CA" sz="1200" b="0" i="0" u="none" strike="noStrike" baseline="0" dirty="0">
              <a:solidFill>
                <a:srgbClr val="000000"/>
              </a:solidFill>
              <a:latin typeface="Calibri" panose="020F0502020204030204" pitchFamily="34" charset="0"/>
              <a:cs typeface="Calibri" panose="020F0502020204030204" pitchFamily="34" charset="0"/>
            </a:endParaRPr>
          </a:p>
          <a:p>
            <a:pPr algn="l" defTabSz="194400"/>
            <a:r>
              <a:rPr lang="en-CA" sz="1200" b="0" i="0" u="none" strike="noStrike" baseline="0" dirty="0">
                <a:solidFill>
                  <a:srgbClr val="000000"/>
                </a:solidFill>
                <a:latin typeface="Calibri" panose="020F0502020204030204" pitchFamily="34" charset="0"/>
                <a:cs typeface="Calibri" panose="020F0502020204030204" pitchFamily="34" charset="0"/>
              </a:rPr>
              <a:t>&lt;script&gt;</a:t>
            </a:r>
          </a:p>
          <a:p>
            <a:pPr algn="l" defTabSz="194400"/>
            <a:endParaRPr lang="en-CA" sz="1200" b="0" i="0" u="none" strike="noStrike" baseline="0" dirty="0">
              <a:solidFill>
                <a:srgbClr val="000000"/>
              </a:solidFill>
              <a:latin typeface="Calibri" panose="020F0502020204030204" pitchFamily="34" charset="0"/>
              <a:cs typeface="Calibri" panose="020F0502020204030204" pitchFamily="34" charset="0"/>
            </a:endParaRPr>
          </a:p>
          <a:p>
            <a:pPr algn="l" defTabSz="194400"/>
            <a:r>
              <a:rPr lang="en-CA" sz="1200" b="0" i="0" u="none" strike="noStrike" baseline="0" dirty="0">
                <a:solidFill>
                  <a:srgbClr val="000000"/>
                </a:solidFill>
                <a:latin typeface="Calibri" panose="020F0502020204030204" pitchFamily="34" charset="0"/>
                <a:cs typeface="Calibri" panose="020F0502020204030204" pitchFamily="34" charset="0"/>
              </a:rPr>
              <a:t>const node = </a:t>
            </a:r>
            <a:r>
              <a:rPr lang="en-CA" sz="1200" b="0" i="0" u="none" strike="noStrike" baseline="0" dirty="0" err="1">
                <a:solidFill>
                  <a:srgbClr val="000000"/>
                </a:solidFill>
                <a:latin typeface="Calibri" panose="020F0502020204030204" pitchFamily="34" charset="0"/>
                <a:cs typeface="Calibri" panose="020F0502020204030204" pitchFamily="34" charset="0"/>
              </a:rPr>
              <a:t>document.getElementById</a:t>
            </a:r>
            <a:r>
              <a:rPr lang="en-CA" sz="1200" b="0" i="0" u="none" strike="noStrike" baseline="0" dirty="0">
                <a:solidFill>
                  <a:srgbClr val="000000"/>
                </a:solidFill>
                <a:latin typeface="Calibri" panose="020F0502020204030204" pitchFamily="34" charset="0"/>
                <a:cs typeface="Calibri" panose="020F0502020204030204" pitchFamily="34" charset="0"/>
              </a:rPr>
              <a:t>("here");</a:t>
            </a:r>
          </a:p>
          <a:p>
            <a:pPr defTabSz="194400"/>
            <a:r>
              <a:rPr lang="en-CA" sz="1200" b="0" i="0" u="none" strike="noStrike" baseline="0" dirty="0">
                <a:solidFill>
                  <a:srgbClr val="000000"/>
                </a:solidFill>
                <a:latin typeface="Calibri" panose="020F0502020204030204" pitchFamily="34" charset="0"/>
                <a:cs typeface="Calibri" panose="020F0502020204030204" pitchFamily="34" charset="0"/>
              </a:rPr>
              <a:t>console.log(</a:t>
            </a:r>
            <a:r>
              <a:rPr lang="en-CA" sz="1200" b="0" i="0" u="none" strike="noStrike" baseline="0" dirty="0" err="1">
                <a:solidFill>
                  <a:srgbClr val="000000"/>
                </a:solidFill>
                <a:latin typeface="Calibri" panose="020F0502020204030204" pitchFamily="34" charset="0"/>
                <a:cs typeface="Calibri" panose="020F0502020204030204" pitchFamily="34" charset="0"/>
              </a:rPr>
              <a:t>node.innerHTML</a:t>
            </a:r>
            <a:r>
              <a:rPr lang="en-CA" sz="1200" b="0" i="0" u="none" strike="noStrike" baseline="0" dirty="0">
                <a:solidFill>
                  <a:srgbClr val="000000"/>
                </a:solidFill>
                <a:latin typeface="Calibri" panose="020F0502020204030204" pitchFamily="34" charset="0"/>
                <a:cs typeface="Calibri" panose="020F0502020204030204" pitchFamily="34" charset="0"/>
              </a:rPr>
              <a:t>); </a:t>
            </a:r>
            <a:r>
              <a:rPr lang="en-CA" sz="1200" b="1" i="0" u="none" strike="noStrike" baseline="0" dirty="0">
                <a:solidFill>
                  <a:srgbClr val="000000"/>
                </a:solidFill>
                <a:latin typeface="Calibri" panose="020F0502020204030204" pitchFamily="34" charset="0"/>
                <a:cs typeface="Calibri" panose="020F0502020204030204" pitchFamily="34" charset="0"/>
              </a:rPr>
              <a:t>// hello &lt;span&gt;there&lt;/span&gt;</a:t>
            </a:r>
          </a:p>
          <a:p>
            <a:pPr defTabSz="194400"/>
            <a:r>
              <a:rPr lang="en-CA" sz="1200" b="0" i="0" u="none" strike="noStrike" baseline="0" dirty="0">
                <a:solidFill>
                  <a:srgbClr val="000000"/>
                </a:solidFill>
                <a:latin typeface="Calibri" panose="020F0502020204030204" pitchFamily="34" charset="0"/>
                <a:cs typeface="Calibri" panose="020F0502020204030204" pitchFamily="34" charset="0"/>
              </a:rPr>
              <a:t>console.log(</a:t>
            </a:r>
            <a:r>
              <a:rPr lang="en-CA" sz="1200" b="0" i="0" u="none" strike="noStrike" baseline="0" dirty="0" err="1">
                <a:solidFill>
                  <a:srgbClr val="000000"/>
                </a:solidFill>
                <a:latin typeface="Calibri" panose="020F0502020204030204" pitchFamily="34" charset="0"/>
                <a:cs typeface="Calibri" panose="020F0502020204030204" pitchFamily="34" charset="0"/>
              </a:rPr>
              <a:t>node.textContent</a:t>
            </a:r>
            <a:r>
              <a:rPr lang="en-CA" sz="1200" b="0" i="0" u="none" strike="noStrike" baseline="0" dirty="0">
                <a:solidFill>
                  <a:srgbClr val="000000"/>
                </a:solidFill>
                <a:latin typeface="Calibri" panose="020F0502020204030204" pitchFamily="34" charset="0"/>
                <a:cs typeface="Calibri" panose="020F0502020204030204" pitchFamily="34" charset="0"/>
              </a:rPr>
              <a:t>); </a:t>
            </a:r>
            <a:r>
              <a:rPr lang="en-CA" sz="1200" b="1" i="0" u="none" strike="noStrike" baseline="0" dirty="0">
                <a:solidFill>
                  <a:srgbClr val="000000"/>
                </a:solidFill>
                <a:latin typeface="Calibri" panose="020F0502020204030204" pitchFamily="34" charset="0"/>
                <a:cs typeface="Calibri" panose="020F0502020204030204" pitchFamily="34" charset="0"/>
              </a:rPr>
              <a:t>//“hello there”</a:t>
            </a:r>
          </a:p>
          <a:p>
            <a:pPr algn="l" defTabSz="194400"/>
            <a:endParaRPr lang="en-CA" sz="1200" b="0" i="0" u="none" strike="noStrike" baseline="0" dirty="0">
              <a:solidFill>
                <a:srgbClr val="000000"/>
              </a:solidFill>
              <a:latin typeface="Calibri" panose="020F0502020204030204" pitchFamily="34" charset="0"/>
              <a:cs typeface="Calibri" panose="020F0502020204030204" pitchFamily="34" charset="0"/>
            </a:endParaRPr>
          </a:p>
          <a:p>
            <a:pPr algn="l" defTabSz="194400"/>
            <a:r>
              <a:rPr lang="en-CA" sz="1200" b="0" i="0" u="none" strike="noStrike" baseline="0" dirty="0">
                <a:solidFill>
                  <a:srgbClr val="000000"/>
                </a:solidFill>
                <a:latin typeface="Calibri" panose="020F0502020204030204" pitchFamily="34" charset="0"/>
                <a:cs typeface="Calibri" panose="020F0502020204030204" pitchFamily="34" charset="0"/>
              </a:rPr>
              <a:t>const items = </a:t>
            </a:r>
            <a:r>
              <a:rPr lang="en-CA" sz="1200" b="0" i="0" u="none" strike="noStrike" baseline="0" dirty="0" err="1">
                <a:solidFill>
                  <a:srgbClr val="000000"/>
                </a:solidFill>
                <a:latin typeface="Calibri" panose="020F0502020204030204" pitchFamily="34" charset="0"/>
                <a:cs typeface="Calibri" panose="020F0502020204030204" pitchFamily="34" charset="0"/>
              </a:rPr>
              <a:t>document.getElementsByTagName</a:t>
            </a:r>
            <a:r>
              <a:rPr lang="en-CA" sz="1200" b="0" i="0" u="none" strike="noStrike" baseline="0" dirty="0">
                <a:solidFill>
                  <a:srgbClr val="000000"/>
                </a:solidFill>
                <a:latin typeface="Calibri" panose="020F0502020204030204" pitchFamily="34" charset="0"/>
                <a:cs typeface="Calibri" panose="020F0502020204030204" pitchFamily="34" charset="0"/>
              </a:rPr>
              <a:t>("li");</a:t>
            </a:r>
          </a:p>
          <a:p>
            <a:pPr algn="l" defTabSz="194400"/>
            <a:r>
              <a:rPr lang="en-CA" sz="1200" b="0" i="0" u="none" strike="noStrike" baseline="0" dirty="0">
                <a:solidFill>
                  <a:srgbClr val="000000"/>
                </a:solidFill>
                <a:latin typeface="Calibri" panose="020F0502020204030204" pitchFamily="34" charset="0"/>
                <a:cs typeface="Calibri" panose="020F0502020204030204" pitchFamily="34" charset="0"/>
              </a:rPr>
              <a:t>for (let </a:t>
            </a:r>
            <a:r>
              <a:rPr lang="en-CA" sz="1200" b="0" i="0" u="none" strike="noStrike" baseline="0" dirty="0" err="1">
                <a:solidFill>
                  <a:srgbClr val="000000"/>
                </a:solidFill>
                <a:latin typeface="Calibri" panose="020F0502020204030204" pitchFamily="34" charset="0"/>
                <a:cs typeface="Calibri" panose="020F0502020204030204" pitchFamily="34" charset="0"/>
              </a:rPr>
              <a:t>i</a:t>
            </a:r>
            <a:r>
              <a:rPr lang="en-CA" sz="1200" b="0" i="0" u="none" strike="noStrike" baseline="0" dirty="0">
                <a:solidFill>
                  <a:srgbClr val="000000"/>
                </a:solidFill>
                <a:latin typeface="Calibri" panose="020F0502020204030204" pitchFamily="34" charset="0"/>
                <a:cs typeface="Calibri" panose="020F0502020204030204" pitchFamily="34" charset="0"/>
              </a:rPr>
              <a:t>=0; </a:t>
            </a:r>
            <a:r>
              <a:rPr lang="en-CA" sz="1200" b="0" i="0" u="none" strike="noStrike" baseline="0" dirty="0" err="1">
                <a:solidFill>
                  <a:srgbClr val="000000"/>
                </a:solidFill>
                <a:latin typeface="Calibri" panose="020F0502020204030204" pitchFamily="34" charset="0"/>
                <a:cs typeface="Calibri" panose="020F0502020204030204" pitchFamily="34" charset="0"/>
              </a:rPr>
              <a:t>i</a:t>
            </a:r>
            <a:r>
              <a:rPr lang="en-CA" sz="1200" b="0" i="0" u="none" strike="noStrike" baseline="0" dirty="0">
                <a:solidFill>
                  <a:srgbClr val="000000"/>
                </a:solidFill>
                <a:latin typeface="Calibri" panose="020F0502020204030204" pitchFamily="34" charset="0"/>
                <a:cs typeface="Calibri" panose="020F0502020204030204" pitchFamily="34" charset="0"/>
              </a:rPr>
              <a:t>&lt;</a:t>
            </a:r>
            <a:r>
              <a:rPr lang="en-CA" sz="1200" b="0" i="0" u="none" strike="noStrike" baseline="0" dirty="0" err="1">
                <a:solidFill>
                  <a:srgbClr val="000000"/>
                </a:solidFill>
                <a:latin typeface="Calibri" panose="020F0502020204030204" pitchFamily="34" charset="0"/>
                <a:cs typeface="Calibri" panose="020F0502020204030204" pitchFamily="34" charset="0"/>
              </a:rPr>
              <a:t>items.length</a:t>
            </a:r>
            <a:r>
              <a:rPr lang="en-CA" sz="1200" b="0" i="0" u="none" strike="noStrike" baseline="0" dirty="0">
                <a:solidFill>
                  <a:srgbClr val="000000"/>
                </a:solidFill>
                <a:latin typeface="Calibri" panose="020F0502020204030204" pitchFamily="34" charset="0"/>
                <a:cs typeface="Calibri" panose="020F0502020204030204" pitchFamily="34" charset="0"/>
              </a:rPr>
              <a:t>; </a:t>
            </a:r>
            <a:r>
              <a:rPr lang="en-CA" sz="1200" b="0" i="0" u="none" strike="noStrike" baseline="0" dirty="0" err="1">
                <a:solidFill>
                  <a:srgbClr val="000000"/>
                </a:solidFill>
                <a:latin typeface="Calibri" panose="020F0502020204030204" pitchFamily="34" charset="0"/>
                <a:cs typeface="Calibri" panose="020F0502020204030204" pitchFamily="34" charset="0"/>
              </a:rPr>
              <a:t>i</a:t>
            </a:r>
            <a:r>
              <a:rPr lang="en-CA" sz="1200" b="0" i="0" u="none" strike="noStrike" baseline="0" dirty="0">
                <a:solidFill>
                  <a:srgbClr val="000000"/>
                </a:solidFill>
                <a:latin typeface="Calibri" panose="020F0502020204030204" pitchFamily="34" charset="0"/>
                <a:cs typeface="Calibri" panose="020F0502020204030204" pitchFamily="34" charset="0"/>
              </a:rPr>
              <a:t>++) {</a:t>
            </a:r>
          </a:p>
          <a:p>
            <a:pPr algn="l" defTabSz="194400"/>
            <a:r>
              <a:rPr lang="en-CA" sz="1200" b="1" i="0" u="none" strike="noStrike" baseline="0" dirty="0">
                <a:solidFill>
                  <a:srgbClr val="000000"/>
                </a:solidFill>
                <a:latin typeface="Calibri" panose="020F0502020204030204" pitchFamily="34" charset="0"/>
                <a:cs typeface="Calibri" panose="020F0502020204030204" pitchFamily="34" charset="0"/>
              </a:rPr>
              <a:t>	// outputs: France, then Spain, then Thailand</a:t>
            </a:r>
          </a:p>
          <a:p>
            <a:pPr algn="l" defTabSz="194400"/>
            <a:r>
              <a:rPr lang="en-CA" sz="1200" b="0" i="0" u="none" strike="noStrike" baseline="0" dirty="0">
                <a:solidFill>
                  <a:srgbClr val="000000"/>
                </a:solidFill>
                <a:latin typeface="Calibri" panose="020F0502020204030204" pitchFamily="34" charset="0"/>
                <a:cs typeface="Calibri" panose="020F0502020204030204" pitchFamily="34" charset="0"/>
              </a:rPr>
              <a:t>	console.log(items[</a:t>
            </a:r>
            <a:r>
              <a:rPr lang="en-CA" sz="1200" b="0" i="0" u="none" strike="noStrike" baseline="0" dirty="0" err="1">
                <a:solidFill>
                  <a:srgbClr val="000000"/>
                </a:solidFill>
                <a:latin typeface="Calibri" panose="020F0502020204030204" pitchFamily="34" charset="0"/>
                <a:cs typeface="Calibri" panose="020F0502020204030204" pitchFamily="34" charset="0"/>
              </a:rPr>
              <a:t>i</a:t>
            </a:r>
            <a:r>
              <a:rPr lang="en-CA" sz="1200" b="0" i="0" u="none" strike="noStrike" baseline="0" dirty="0">
                <a:solidFill>
                  <a:srgbClr val="000000"/>
                </a:solidFill>
                <a:latin typeface="Calibri" panose="020F0502020204030204" pitchFamily="34" charset="0"/>
                <a:cs typeface="Calibri" panose="020F0502020204030204" pitchFamily="34" charset="0"/>
              </a:rPr>
              <a:t>].</a:t>
            </a:r>
            <a:r>
              <a:rPr lang="en-CA" sz="1200" b="0" i="0" u="none" strike="noStrike" baseline="0" dirty="0" err="1">
                <a:solidFill>
                  <a:srgbClr val="000000"/>
                </a:solidFill>
                <a:latin typeface="Calibri" panose="020F0502020204030204" pitchFamily="34" charset="0"/>
                <a:cs typeface="Calibri" panose="020F0502020204030204" pitchFamily="34" charset="0"/>
              </a:rPr>
              <a:t>textContent</a:t>
            </a:r>
            <a:r>
              <a:rPr lang="en-CA" sz="1200" b="0" i="0" u="none" strike="noStrike" baseline="0" dirty="0">
                <a:solidFill>
                  <a:srgbClr val="000000"/>
                </a:solidFill>
                <a:latin typeface="Calibri" panose="020F0502020204030204" pitchFamily="34" charset="0"/>
                <a:cs typeface="Calibri" panose="020F0502020204030204" pitchFamily="34" charset="0"/>
              </a:rPr>
              <a:t>);</a:t>
            </a:r>
          </a:p>
          <a:p>
            <a:pPr algn="l" defTabSz="194400"/>
            <a:r>
              <a:rPr lang="en-CA" sz="1200" b="0" i="0" u="none" strike="noStrike" baseline="0" dirty="0">
                <a:solidFill>
                  <a:srgbClr val="000000"/>
                </a:solidFill>
                <a:latin typeface="Calibri" panose="020F0502020204030204" pitchFamily="34" charset="0"/>
                <a:cs typeface="Calibri" panose="020F0502020204030204" pitchFamily="34" charset="0"/>
              </a:rPr>
              <a:t>}</a:t>
            </a:r>
          </a:p>
          <a:p>
            <a:pPr algn="l" defTabSz="194400"/>
            <a:endParaRPr lang="en-CA" sz="1200" b="0" i="0" u="none" strike="noStrike" baseline="0" dirty="0">
              <a:solidFill>
                <a:srgbClr val="000000"/>
              </a:solidFill>
              <a:latin typeface="Calibri" panose="020F0502020204030204" pitchFamily="34" charset="0"/>
              <a:cs typeface="Calibri" panose="020F0502020204030204" pitchFamily="34" charset="0"/>
            </a:endParaRPr>
          </a:p>
          <a:p>
            <a:pPr algn="l" defTabSz="194400"/>
            <a:r>
              <a:rPr lang="en-CA" sz="1200" b="0" i="0" u="none" strike="noStrike" baseline="0" dirty="0">
                <a:solidFill>
                  <a:srgbClr val="000000"/>
                </a:solidFill>
                <a:latin typeface="Calibri" panose="020F0502020204030204" pitchFamily="34" charset="0"/>
                <a:cs typeface="Calibri" panose="020F0502020204030204" pitchFamily="34" charset="0"/>
              </a:rPr>
              <a:t>const link = </a:t>
            </a:r>
            <a:r>
              <a:rPr lang="en-CA" sz="1200" b="0" i="0" u="none" strike="noStrike" baseline="0" dirty="0" err="1">
                <a:solidFill>
                  <a:srgbClr val="000000"/>
                </a:solidFill>
                <a:latin typeface="Calibri" panose="020F0502020204030204" pitchFamily="34" charset="0"/>
                <a:cs typeface="Calibri" panose="020F0502020204030204" pitchFamily="34" charset="0"/>
              </a:rPr>
              <a:t>document.querySelector</a:t>
            </a:r>
            <a:r>
              <a:rPr lang="en-CA" sz="1200" b="0" i="0" u="none" strike="noStrike" baseline="0" dirty="0">
                <a:solidFill>
                  <a:srgbClr val="000000"/>
                </a:solidFill>
                <a:latin typeface="Calibri" panose="020F0502020204030204" pitchFamily="34" charset="0"/>
                <a:cs typeface="Calibri" panose="020F0502020204030204" pitchFamily="34" charset="0"/>
              </a:rPr>
              <a:t>("#main a");</a:t>
            </a:r>
          </a:p>
          <a:p>
            <a:pPr algn="l" defTabSz="194400"/>
            <a:endParaRPr lang="en-CA" sz="1200" b="0" i="0" u="none" strike="noStrike" baseline="0" dirty="0">
              <a:solidFill>
                <a:srgbClr val="000000"/>
              </a:solidFill>
              <a:latin typeface="Calibri" panose="020F0502020204030204" pitchFamily="34" charset="0"/>
              <a:cs typeface="Calibri" panose="020F0502020204030204" pitchFamily="34" charset="0"/>
            </a:endParaRPr>
          </a:p>
          <a:p>
            <a:pPr algn="l" defTabSz="194400"/>
            <a:r>
              <a:rPr lang="en-CA" sz="1200" b="0" i="0" u="none" strike="noStrike" baseline="0" dirty="0">
                <a:solidFill>
                  <a:srgbClr val="000000"/>
                </a:solidFill>
                <a:latin typeface="Calibri" panose="020F0502020204030204" pitchFamily="34" charset="0"/>
                <a:cs typeface="Calibri" panose="020F0502020204030204" pitchFamily="34" charset="0"/>
              </a:rPr>
              <a:t>console.log(</a:t>
            </a:r>
            <a:r>
              <a:rPr lang="en-CA" sz="1200" b="0" i="0" u="none" strike="noStrike" baseline="0" dirty="0" err="1">
                <a:solidFill>
                  <a:srgbClr val="000000"/>
                </a:solidFill>
                <a:latin typeface="Calibri" panose="020F0502020204030204" pitchFamily="34" charset="0"/>
                <a:cs typeface="Calibri" panose="020F0502020204030204" pitchFamily="34" charset="0"/>
              </a:rPr>
              <a:t>link.href</a:t>
            </a:r>
            <a:r>
              <a:rPr lang="en-CA" sz="1200" b="0" i="0" u="none" strike="noStrike" baseline="0" dirty="0">
                <a:solidFill>
                  <a:srgbClr val="000000"/>
                </a:solidFill>
                <a:latin typeface="Calibri" panose="020F0502020204030204" pitchFamily="34" charset="0"/>
                <a:cs typeface="Calibri" panose="020F0502020204030204" pitchFamily="34" charset="0"/>
              </a:rPr>
              <a:t>); // outputs: </a:t>
            </a:r>
            <a:r>
              <a:rPr lang="en-CA" sz="1200" b="1" i="0" u="none" strike="noStrike" baseline="0" dirty="0">
                <a:solidFill>
                  <a:srgbClr val="000000"/>
                </a:solidFill>
                <a:latin typeface="Calibri" panose="020F0502020204030204" pitchFamily="34" charset="0"/>
                <a:cs typeface="Calibri" panose="020F0502020204030204" pitchFamily="34" charset="0"/>
              </a:rPr>
              <a:t>somewhere.html</a:t>
            </a:r>
          </a:p>
          <a:p>
            <a:pPr algn="l" defTabSz="194400"/>
            <a:endParaRPr lang="en-CA" sz="1200" b="0" i="0" u="none" strike="noStrike" baseline="0" dirty="0">
              <a:solidFill>
                <a:srgbClr val="000000"/>
              </a:solidFill>
              <a:latin typeface="Calibri" panose="020F0502020204030204" pitchFamily="34" charset="0"/>
              <a:cs typeface="Calibri" panose="020F0502020204030204" pitchFamily="34" charset="0"/>
            </a:endParaRPr>
          </a:p>
          <a:p>
            <a:pPr algn="l" defTabSz="194400"/>
            <a:r>
              <a:rPr lang="en-CA" sz="1200" b="0" i="0" u="none" strike="noStrike" baseline="0" dirty="0">
                <a:solidFill>
                  <a:srgbClr val="000000"/>
                </a:solidFill>
                <a:latin typeface="Calibri" panose="020F0502020204030204" pitchFamily="34" charset="0"/>
                <a:cs typeface="Calibri" panose="020F0502020204030204" pitchFamily="34" charset="0"/>
              </a:rPr>
              <a:t>const </a:t>
            </a:r>
            <a:r>
              <a:rPr lang="en-CA" sz="1200" b="0" i="0" u="none" strike="noStrike" baseline="0" dirty="0" err="1">
                <a:solidFill>
                  <a:srgbClr val="000000"/>
                </a:solidFill>
                <a:latin typeface="Calibri" panose="020F0502020204030204" pitchFamily="34" charset="0"/>
                <a:cs typeface="Calibri" panose="020F0502020204030204" pitchFamily="34" charset="0"/>
              </a:rPr>
              <a:t>img</a:t>
            </a:r>
            <a:r>
              <a:rPr lang="en-CA" sz="1200" b="0" i="0" u="none" strike="noStrike" baseline="0" dirty="0">
                <a:solidFill>
                  <a:srgbClr val="000000"/>
                </a:solidFill>
                <a:latin typeface="Calibri" panose="020F0502020204030204" pitchFamily="34" charset="0"/>
                <a:cs typeface="Calibri" panose="020F0502020204030204" pitchFamily="34" charset="0"/>
              </a:rPr>
              <a:t> = </a:t>
            </a:r>
            <a:r>
              <a:rPr lang="en-CA" sz="1200" b="0" i="0" u="none" strike="noStrike" baseline="0" dirty="0" err="1">
                <a:solidFill>
                  <a:srgbClr val="000000"/>
                </a:solidFill>
                <a:latin typeface="Calibri" panose="020F0502020204030204" pitchFamily="34" charset="0"/>
                <a:cs typeface="Calibri" panose="020F0502020204030204" pitchFamily="34" charset="0"/>
              </a:rPr>
              <a:t>document.querySelector</a:t>
            </a:r>
            <a:r>
              <a:rPr lang="en-CA" sz="1200" b="0" i="0" u="none" strike="noStrike" baseline="0" dirty="0">
                <a:solidFill>
                  <a:srgbClr val="000000"/>
                </a:solidFill>
                <a:latin typeface="Calibri" panose="020F0502020204030204" pitchFamily="34" charset="0"/>
                <a:cs typeface="Calibri" panose="020F0502020204030204" pitchFamily="34" charset="0"/>
              </a:rPr>
              <a:t>("#main </a:t>
            </a:r>
            <a:r>
              <a:rPr lang="en-CA" sz="1200" b="0" i="0" u="none" strike="noStrike" baseline="0" dirty="0" err="1">
                <a:solidFill>
                  <a:srgbClr val="000000"/>
                </a:solidFill>
                <a:latin typeface="Calibri" panose="020F0502020204030204" pitchFamily="34" charset="0"/>
                <a:cs typeface="Calibri" panose="020F0502020204030204" pitchFamily="34" charset="0"/>
              </a:rPr>
              <a:t>img</a:t>
            </a:r>
            <a:r>
              <a:rPr lang="en-CA" sz="1200" b="0" i="0" u="none" strike="noStrike" baseline="0" dirty="0">
                <a:solidFill>
                  <a:srgbClr val="000000"/>
                </a:solidFill>
                <a:latin typeface="Calibri" panose="020F0502020204030204" pitchFamily="34" charset="0"/>
                <a:cs typeface="Calibri" panose="020F0502020204030204" pitchFamily="34" charset="0"/>
              </a:rPr>
              <a:t>");</a:t>
            </a:r>
          </a:p>
          <a:p>
            <a:pPr defTabSz="194400"/>
            <a:r>
              <a:rPr lang="en-CA" sz="1200" b="0" i="0" u="none" strike="noStrike" baseline="0" dirty="0">
                <a:solidFill>
                  <a:srgbClr val="000000"/>
                </a:solidFill>
                <a:latin typeface="Calibri" panose="020F0502020204030204" pitchFamily="34" charset="0"/>
                <a:cs typeface="Calibri" panose="020F0502020204030204" pitchFamily="34" charset="0"/>
              </a:rPr>
              <a:t>console.log(</a:t>
            </a:r>
            <a:r>
              <a:rPr lang="en-CA" sz="1200" b="0" i="0" u="none" strike="noStrike" baseline="0" dirty="0" err="1">
                <a:solidFill>
                  <a:srgbClr val="000000"/>
                </a:solidFill>
                <a:latin typeface="Calibri" panose="020F0502020204030204" pitchFamily="34" charset="0"/>
                <a:cs typeface="Calibri" panose="020F0502020204030204" pitchFamily="34" charset="0"/>
              </a:rPr>
              <a:t>img.src</a:t>
            </a:r>
            <a:r>
              <a:rPr lang="en-CA" sz="1200" b="0" i="0" u="none" strike="noStrike" baseline="0" dirty="0">
                <a:solidFill>
                  <a:srgbClr val="000000"/>
                </a:solidFill>
                <a:latin typeface="Calibri" panose="020F0502020204030204" pitchFamily="34" charset="0"/>
                <a:cs typeface="Calibri" panose="020F0502020204030204" pitchFamily="34" charset="0"/>
              </a:rPr>
              <a:t>); // outputs: </a:t>
            </a:r>
            <a:r>
              <a:rPr lang="en-CA" sz="1200" b="1" i="0" u="none" strike="noStrike" baseline="0" dirty="0">
                <a:solidFill>
                  <a:srgbClr val="000000"/>
                </a:solidFill>
                <a:latin typeface="Calibri" panose="020F0502020204030204" pitchFamily="34" charset="0"/>
                <a:cs typeface="Calibri" panose="020F0502020204030204" pitchFamily="34" charset="0"/>
              </a:rPr>
              <a:t>whatever.gif</a:t>
            </a:r>
          </a:p>
          <a:p>
            <a:pPr algn="l" defTabSz="194400"/>
            <a:endParaRPr lang="en-CA" sz="1200" b="0" i="0" u="none" strike="noStrike" baseline="0" dirty="0">
              <a:solidFill>
                <a:srgbClr val="000000"/>
              </a:solidFill>
              <a:latin typeface="Calibri" panose="020F0502020204030204" pitchFamily="34" charset="0"/>
              <a:cs typeface="Calibri" panose="020F0502020204030204" pitchFamily="34" charset="0"/>
            </a:endParaRPr>
          </a:p>
          <a:p>
            <a:pPr defTabSz="194400"/>
            <a:r>
              <a:rPr lang="en-CA" sz="1200" b="0" i="0" u="none" strike="noStrike" baseline="0" dirty="0">
                <a:solidFill>
                  <a:srgbClr val="000000"/>
                </a:solidFill>
                <a:latin typeface="Calibri" panose="020F0502020204030204" pitchFamily="34" charset="0"/>
                <a:cs typeface="Calibri" panose="020F0502020204030204" pitchFamily="34" charset="0"/>
              </a:rPr>
              <a:t>console.log(</a:t>
            </a:r>
            <a:r>
              <a:rPr lang="en-CA" sz="1200" b="0" i="0" u="none" strike="noStrike" baseline="0" dirty="0" err="1">
                <a:solidFill>
                  <a:srgbClr val="000000"/>
                </a:solidFill>
                <a:latin typeface="Calibri" panose="020F0502020204030204" pitchFamily="34" charset="0"/>
                <a:cs typeface="Calibri" panose="020F0502020204030204" pitchFamily="34" charset="0"/>
              </a:rPr>
              <a:t>img.className</a:t>
            </a:r>
            <a:r>
              <a:rPr lang="en-CA" sz="1200" b="0" i="0" u="none" strike="noStrike" baseline="0" dirty="0">
                <a:solidFill>
                  <a:srgbClr val="000000"/>
                </a:solidFill>
                <a:latin typeface="Calibri" panose="020F0502020204030204" pitchFamily="34" charset="0"/>
                <a:cs typeface="Calibri" panose="020F0502020204030204" pitchFamily="34" charset="0"/>
              </a:rPr>
              <a:t>); // outputs: </a:t>
            </a:r>
            <a:r>
              <a:rPr lang="en-CA" sz="1200" b="1" i="0" u="none" strike="noStrike" baseline="0" dirty="0">
                <a:solidFill>
                  <a:srgbClr val="000000"/>
                </a:solidFill>
                <a:latin typeface="Calibri" panose="020F0502020204030204" pitchFamily="34" charset="0"/>
                <a:cs typeface="Calibri" panose="020F0502020204030204" pitchFamily="34" charset="0"/>
              </a:rPr>
              <a:t>thumb</a:t>
            </a:r>
          </a:p>
          <a:p>
            <a:pPr algn="l" defTabSz="194400"/>
            <a:endParaRPr lang="en-CA" sz="1200" b="0" i="0" u="none" strike="noStrike" baseline="0" dirty="0">
              <a:solidFill>
                <a:srgbClr val="000000"/>
              </a:solidFill>
              <a:latin typeface="Calibri" panose="020F0502020204030204" pitchFamily="34" charset="0"/>
              <a:cs typeface="Calibri" panose="020F0502020204030204" pitchFamily="34" charset="0"/>
            </a:endParaRPr>
          </a:p>
          <a:p>
            <a:pPr algn="l" defTabSz="194400"/>
            <a:r>
              <a:rPr lang="en-CA" sz="1200" b="0" i="0" u="none" strike="noStrike" baseline="0" dirty="0">
                <a:solidFill>
                  <a:srgbClr val="000000"/>
                </a:solidFill>
                <a:latin typeface="Calibri" panose="020F0502020204030204" pitchFamily="34" charset="0"/>
                <a:cs typeface="Calibri" panose="020F0502020204030204" pitchFamily="34" charset="0"/>
              </a:rPr>
              <a:t>&lt;/script&gt;</a:t>
            </a:r>
          </a:p>
        </p:txBody>
      </p:sp>
      <p:sp>
        <p:nvSpPr>
          <p:cNvPr id="5" name="TextBox 4">
            <a:extLst>
              <a:ext uri="{FF2B5EF4-FFF2-40B4-BE49-F238E27FC236}">
                <a16:creationId xmlns:a16="http://schemas.microsoft.com/office/drawing/2014/main" id="{4571C211-2580-4ED8-BEAE-111C44D130A4}"/>
              </a:ext>
            </a:extLst>
          </p:cNvPr>
          <p:cNvSpPr txBox="1"/>
          <p:nvPr/>
        </p:nvSpPr>
        <p:spPr>
          <a:xfrm>
            <a:off x="542260" y="4336565"/>
            <a:ext cx="8059479" cy="276999"/>
          </a:xfrm>
          <a:prstGeom prst="rect">
            <a:avLst/>
          </a:prstGeom>
          <a:noFill/>
        </p:spPr>
        <p:txBody>
          <a:bodyPr wrap="square" rtlCol="0">
            <a:spAutoFit/>
          </a:bodyPr>
          <a:lstStyle/>
          <a:p>
            <a:r>
              <a:rPr lang="en-US" sz="1200" b="1" i="0" u="none" strike="noStrike" baseline="0" dirty="0">
                <a:solidFill>
                  <a:srgbClr val="009A9A"/>
                </a:solidFill>
                <a:latin typeface="+mj-lt"/>
              </a:rPr>
              <a:t>LISTING 9.1 </a:t>
            </a:r>
            <a:r>
              <a:rPr lang="en-US" sz="1200" b="0" i="0" u="none" strike="noStrike" baseline="0" dirty="0">
                <a:solidFill>
                  <a:srgbClr val="000000"/>
                </a:solidFill>
                <a:latin typeface="+mj-lt"/>
              </a:rPr>
              <a:t>Accessing elements and their properties</a:t>
            </a:r>
            <a:endParaRPr lang="en-CA" sz="1200" dirty="0">
              <a:latin typeface="+mj-lt"/>
            </a:endParaRPr>
          </a:p>
        </p:txBody>
      </p:sp>
      <p:sp>
        <p:nvSpPr>
          <p:cNvPr id="8" name="TextBox 7">
            <a:extLst>
              <a:ext uri="{FF2B5EF4-FFF2-40B4-BE49-F238E27FC236}">
                <a16:creationId xmlns:a16="http://schemas.microsoft.com/office/drawing/2014/main" id="{3A90335F-FE9E-9782-1679-D7F646564AC9}"/>
              </a:ext>
            </a:extLst>
          </p:cNvPr>
          <p:cNvSpPr txBox="1"/>
          <p:nvPr/>
        </p:nvSpPr>
        <p:spPr>
          <a:xfrm>
            <a:off x="2820534" y="4768100"/>
            <a:ext cx="5866265"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dirty="0"/>
              <a:t>Source code: chapter04/08_dom</a:t>
            </a:r>
            <a:endParaRPr lang="en-GB" dirty="0"/>
          </a:p>
        </p:txBody>
      </p:sp>
    </p:spTree>
    <p:extLst>
      <p:ext uri="{BB962C8B-B14F-4D97-AF65-F5344CB8AC3E}">
        <p14:creationId xmlns:p14="http://schemas.microsoft.com/office/powerpoint/2010/main" val="21446244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E83A8-49B3-43F0-8C89-B234F2052C17}"/>
              </a:ext>
            </a:extLst>
          </p:cNvPr>
          <p:cNvSpPr>
            <a:spLocks noGrp="1"/>
          </p:cNvSpPr>
          <p:nvPr>
            <p:ph type="title"/>
          </p:nvPr>
        </p:nvSpPr>
        <p:spPr>
          <a:xfrm>
            <a:off x="600781" y="1"/>
            <a:ext cx="8229600" cy="756988"/>
          </a:xfrm>
        </p:spPr>
        <p:txBody>
          <a:bodyPr/>
          <a:lstStyle/>
          <a:p>
            <a:r>
              <a:rPr lang="en-CA" dirty="0"/>
              <a:t>Changing an Element’s Style</a:t>
            </a:r>
          </a:p>
        </p:txBody>
      </p:sp>
      <p:sp>
        <p:nvSpPr>
          <p:cNvPr id="3" name="Text Placeholder 2">
            <a:extLst>
              <a:ext uri="{FF2B5EF4-FFF2-40B4-BE49-F238E27FC236}">
                <a16:creationId xmlns:a16="http://schemas.microsoft.com/office/drawing/2014/main" id="{F097B4D3-EE00-4272-895C-53951C633C8F}"/>
              </a:ext>
            </a:extLst>
          </p:cNvPr>
          <p:cNvSpPr>
            <a:spLocks noGrp="1"/>
          </p:cNvSpPr>
          <p:nvPr>
            <p:ph type="body" idx="1"/>
          </p:nvPr>
        </p:nvSpPr>
        <p:spPr>
          <a:xfrm>
            <a:off x="196229" y="433018"/>
            <a:ext cx="8519937" cy="2676379"/>
          </a:xfrm>
        </p:spPr>
        <p:txBody>
          <a:bodyPr/>
          <a:lstStyle/>
          <a:p>
            <a:pPr marL="114300" indent="0" algn="l">
              <a:buNone/>
            </a:pPr>
            <a:r>
              <a:rPr lang="en-US" sz="1800" b="0" i="0" u="none" strike="noStrike" baseline="0" dirty="0">
                <a:latin typeface="+mj-lt"/>
              </a:rPr>
              <a:t>To programmatically modify the styles associated with a particular element one must change </a:t>
            </a:r>
            <a:r>
              <a:rPr lang="en-US" sz="1800" dirty="0">
                <a:latin typeface="+mj-lt"/>
              </a:rPr>
              <a:t>the</a:t>
            </a:r>
            <a:r>
              <a:rPr lang="en-US" sz="1800" b="0" i="0" u="none" strike="noStrike" baseline="0" dirty="0">
                <a:latin typeface="+mj-lt"/>
              </a:rPr>
              <a:t> properties of the style property for that element</a:t>
            </a:r>
          </a:p>
          <a:p>
            <a:pPr marL="114300" indent="0" algn="l">
              <a:buNone/>
            </a:pPr>
            <a:r>
              <a:rPr lang="en-US" sz="1800" b="0" i="0" u="none" strike="noStrike" baseline="0" dirty="0">
                <a:solidFill>
                  <a:srgbClr val="000000"/>
                </a:solidFill>
                <a:latin typeface="+mj-lt"/>
              </a:rPr>
              <a:t>For instance, to change an element’s background color and add a three pixel border, we could use the following code:</a:t>
            </a:r>
          </a:p>
          <a:p>
            <a:pPr marL="571500" lvl="1" indent="0">
              <a:buNone/>
            </a:pPr>
            <a:r>
              <a:rPr lang="en-CA" sz="1800" b="0" i="0" u="none" strike="noStrike" baseline="0" dirty="0">
                <a:solidFill>
                  <a:srgbClr val="000000"/>
                </a:solidFill>
                <a:latin typeface="Calibri" panose="020F0502020204030204" pitchFamily="34" charset="0"/>
                <a:cs typeface="Calibri" panose="020F0502020204030204" pitchFamily="34" charset="0"/>
              </a:rPr>
              <a:t>const node = </a:t>
            </a:r>
            <a:r>
              <a:rPr lang="en-CA" sz="1800" b="0" i="0" u="none" strike="noStrike" baseline="0" dirty="0" err="1">
                <a:solidFill>
                  <a:srgbClr val="000000"/>
                </a:solidFill>
                <a:latin typeface="Calibri" panose="020F0502020204030204" pitchFamily="34" charset="0"/>
                <a:cs typeface="Calibri" panose="020F0502020204030204" pitchFamily="34" charset="0"/>
              </a:rPr>
              <a:t>document.getElementById</a:t>
            </a:r>
            <a:r>
              <a:rPr lang="en-CA" sz="1800" b="0" i="0" u="none" strike="noStrike" baseline="0" dirty="0">
                <a:solidFill>
                  <a:srgbClr val="000000"/>
                </a:solidFill>
                <a:latin typeface="Calibri" panose="020F0502020204030204" pitchFamily="34" charset="0"/>
                <a:cs typeface="Calibri" panose="020F0502020204030204" pitchFamily="34" charset="0"/>
              </a:rPr>
              <a:t>("</a:t>
            </a:r>
            <a:r>
              <a:rPr lang="en-CA" sz="1800" b="0" i="0" u="none" strike="noStrike" baseline="0" dirty="0" err="1">
                <a:solidFill>
                  <a:srgbClr val="000000"/>
                </a:solidFill>
                <a:latin typeface="Calibri" panose="020F0502020204030204" pitchFamily="34" charset="0"/>
                <a:cs typeface="Calibri" panose="020F0502020204030204" pitchFamily="34" charset="0"/>
              </a:rPr>
              <a:t>someId</a:t>
            </a:r>
            <a:r>
              <a:rPr lang="en-CA" sz="1800" b="0" i="0" u="none" strike="noStrike" baseline="0" dirty="0">
                <a:solidFill>
                  <a:srgbClr val="000000"/>
                </a:solidFill>
                <a:latin typeface="Calibri" panose="020F0502020204030204" pitchFamily="34" charset="0"/>
                <a:cs typeface="Calibri" panose="020F0502020204030204" pitchFamily="34" charset="0"/>
              </a:rPr>
              <a:t>");</a:t>
            </a:r>
          </a:p>
          <a:p>
            <a:pPr marL="571500" lvl="1" indent="0">
              <a:buNone/>
            </a:pPr>
            <a:r>
              <a:rPr lang="en-CA" sz="1800" b="0" i="0" u="none" strike="noStrike" baseline="0" dirty="0" err="1">
                <a:solidFill>
                  <a:srgbClr val="000000"/>
                </a:solidFill>
                <a:latin typeface="Calibri" panose="020F0502020204030204" pitchFamily="34" charset="0"/>
                <a:cs typeface="Calibri" panose="020F0502020204030204" pitchFamily="34" charset="0"/>
              </a:rPr>
              <a:t>node</a:t>
            </a:r>
            <a:r>
              <a:rPr lang="en-CA" sz="1800" b="0" i="0" u="none" strike="noStrike" baseline="0" dirty="0" err="1">
                <a:solidFill>
                  <a:srgbClr val="9A0000"/>
                </a:solidFill>
                <a:latin typeface="Calibri" panose="020F0502020204030204" pitchFamily="34" charset="0"/>
                <a:cs typeface="Calibri" panose="020F0502020204030204" pitchFamily="34" charset="0"/>
              </a:rPr>
              <a:t>.style.backgroundColor</a:t>
            </a:r>
            <a:r>
              <a:rPr lang="en-CA" sz="1800" b="0" i="0" u="none" strike="noStrike" baseline="0" dirty="0">
                <a:solidFill>
                  <a:srgbClr val="9A0000"/>
                </a:solidFill>
                <a:latin typeface="Calibri" panose="020F0502020204030204" pitchFamily="34" charset="0"/>
                <a:cs typeface="Calibri" panose="020F0502020204030204" pitchFamily="34" charset="0"/>
              </a:rPr>
              <a:t> </a:t>
            </a:r>
            <a:r>
              <a:rPr lang="en-CA" sz="1800" b="0" i="0" u="none" strike="noStrike" baseline="0" dirty="0">
                <a:solidFill>
                  <a:srgbClr val="000000"/>
                </a:solidFill>
                <a:latin typeface="Calibri" panose="020F0502020204030204" pitchFamily="34" charset="0"/>
                <a:cs typeface="Calibri" panose="020F0502020204030204" pitchFamily="34" charset="0"/>
              </a:rPr>
              <a:t>= "#FFFF00";</a:t>
            </a:r>
          </a:p>
          <a:p>
            <a:pPr marL="571500" lvl="1" indent="0">
              <a:buNone/>
            </a:pPr>
            <a:r>
              <a:rPr lang="en-CA" sz="1800" b="0" i="0" u="none" strike="noStrike" baseline="0" dirty="0" err="1">
                <a:solidFill>
                  <a:srgbClr val="000000"/>
                </a:solidFill>
                <a:latin typeface="Calibri" panose="020F0502020204030204" pitchFamily="34" charset="0"/>
                <a:cs typeface="Calibri" panose="020F0502020204030204" pitchFamily="34" charset="0"/>
              </a:rPr>
              <a:t>node</a:t>
            </a:r>
            <a:r>
              <a:rPr lang="en-CA" sz="1800" b="0" i="0" u="none" strike="noStrike" baseline="0" dirty="0" err="1">
                <a:solidFill>
                  <a:srgbClr val="9A0000"/>
                </a:solidFill>
                <a:latin typeface="Calibri" panose="020F0502020204030204" pitchFamily="34" charset="0"/>
                <a:cs typeface="Calibri" panose="020F0502020204030204" pitchFamily="34" charset="0"/>
              </a:rPr>
              <a:t>.style.borderWidth</a:t>
            </a:r>
            <a:r>
              <a:rPr lang="en-CA" sz="1800" b="0" i="0" u="none" strike="noStrike" baseline="0" dirty="0">
                <a:solidFill>
                  <a:srgbClr val="9A0000"/>
                </a:solidFill>
                <a:latin typeface="Calibri" panose="020F0502020204030204" pitchFamily="34" charset="0"/>
                <a:cs typeface="Calibri" panose="020F0502020204030204" pitchFamily="34" charset="0"/>
              </a:rPr>
              <a:t> </a:t>
            </a:r>
            <a:r>
              <a:rPr lang="en-CA" sz="1800" b="0" i="0" u="none" strike="noStrike" baseline="0" dirty="0">
                <a:solidFill>
                  <a:srgbClr val="000000"/>
                </a:solidFill>
                <a:latin typeface="Calibri" panose="020F0502020204030204" pitchFamily="34" charset="0"/>
                <a:cs typeface="Calibri" panose="020F0502020204030204" pitchFamily="34" charset="0"/>
              </a:rPr>
              <a:t>= "3px";</a:t>
            </a:r>
            <a:endParaRPr lang="en-CA" sz="18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013011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14A8B-6598-4501-9EB2-EDFA749C4D2D}"/>
              </a:ext>
            </a:extLst>
          </p:cNvPr>
          <p:cNvSpPr>
            <a:spLocks noGrp="1"/>
          </p:cNvSpPr>
          <p:nvPr>
            <p:ph type="title"/>
          </p:nvPr>
        </p:nvSpPr>
        <p:spPr>
          <a:xfrm>
            <a:off x="457199" y="310211"/>
            <a:ext cx="8229600" cy="822959"/>
          </a:xfrm>
        </p:spPr>
        <p:txBody>
          <a:bodyPr/>
          <a:lstStyle/>
          <a:p>
            <a:r>
              <a:rPr lang="en-US" sz="3200" dirty="0"/>
              <a:t>How CSS styles can be programmatically manipulated in JavaScript</a:t>
            </a:r>
            <a:endParaRPr lang="en-CA" sz="3200" dirty="0"/>
          </a:p>
        </p:txBody>
      </p:sp>
      <p:sp>
        <p:nvSpPr>
          <p:cNvPr id="3" name="Text Placeholder 2">
            <a:extLst>
              <a:ext uri="{FF2B5EF4-FFF2-40B4-BE49-F238E27FC236}">
                <a16:creationId xmlns:a16="http://schemas.microsoft.com/office/drawing/2014/main" id="{D41E2369-1075-4FEB-A6E8-E52D3FBFCCE5}"/>
              </a:ext>
            </a:extLst>
          </p:cNvPr>
          <p:cNvSpPr>
            <a:spLocks noGrp="1"/>
          </p:cNvSpPr>
          <p:nvPr>
            <p:ph type="body" idx="1"/>
          </p:nvPr>
        </p:nvSpPr>
        <p:spPr>
          <a:xfrm>
            <a:off x="375847" y="1107129"/>
            <a:ext cx="2943922" cy="3532476"/>
          </a:xfrm>
        </p:spPr>
        <p:txBody>
          <a:bodyPr/>
          <a:lstStyle/>
          <a:p>
            <a:pPr marL="114300" indent="0" algn="l">
              <a:buNone/>
            </a:pPr>
            <a:r>
              <a:rPr lang="en-CA" sz="1800" b="0" i="0" u="none" strike="noStrike" baseline="0" dirty="0">
                <a:latin typeface="+mj-lt"/>
              </a:rPr>
              <a:t>While you can </a:t>
            </a:r>
            <a:r>
              <a:rPr lang="en-US" sz="1800" b="0" i="0" u="none" strike="noStrike" baseline="0" dirty="0">
                <a:latin typeface="+mj-lt"/>
              </a:rPr>
              <a:t>directly change CSS style elements via this </a:t>
            </a:r>
            <a:r>
              <a:rPr lang="en-US" sz="1800" b="1" i="0" u="none" strike="noStrike" baseline="0" dirty="0">
                <a:latin typeface="+mj-lt"/>
              </a:rPr>
              <a:t>style</a:t>
            </a:r>
            <a:r>
              <a:rPr lang="en-US" sz="1800" b="0" i="0" u="none" strike="noStrike" baseline="0" dirty="0">
                <a:latin typeface="+mj-lt"/>
              </a:rPr>
              <a:t> property, it is preferable to change the appearance of an element using the </a:t>
            </a:r>
            <a:r>
              <a:rPr lang="en-US" sz="1800" b="1" i="0" u="none" strike="noStrike" baseline="0" dirty="0" err="1">
                <a:latin typeface="+mj-lt"/>
              </a:rPr>
              <a:t>className</a:t>
            </a:r>
            <a:r>
              <a:rPr lang="en-US" sz="1800" b="0" i="0" u="none" strike="noStrike" baseline="0" dirty="0">
                <a:latin typeface="+mj-lt"/>
              </a:rPr>
              <a:t> or </a:t>
            </a:r>
            <a:r>
              <a:rPr lang="en-US" sz="1800" b="1" i="0" u="none" strike="noStrike" baseline="0" dirty="0" err="1">
                <a:latin typeface="+mj-lt"/>
              </a:rPr>
              <a:t>classList</a:t>
            </a:r>
            <a:r>
              <a:rPr lang="en-US" sz="1800" dirty="0">
                <a:latin typeface="+mj-lt"/>
              </a:rPr>
              <a:t> </a:t>
            </a:r>
            <a:r>
              <a:rPr lang="en-CA" sz="1800" b="0" i="0" u="none" strike="noStrike" baseline="0" dirty="0">
                <a:latin typeface="+mj-lt"/>
              </a:rPr>
              <a:t>properties</a:t>
            </a:r>
            <a:endParaRPr lang="en-CA" dirty="0">
              <a:latin typeface="+mj-lt"/>
            </a:endParaRPr>
          </a:p>
        </p:txBody>
      </p:sp>
      <p:sp>
        <p:nvSpPr>
          <p:cNvPr id="9" name="TextBox 8">
            <a:extLst>
              <a:ext uri="{FF2B5EF4-FFF2-40B4-BE49-F238E27FC236}">
                <a16:creationId xmlns:a16="http://schemas.microsoft.com/office/drawing/2014/main" id="{08AE89C5-5D87-321C-EE10-8B0008D95762}"/>
              </a:ext>
            </a:extLst>
          </p:cNvPr>
          <p:cNvSpPr txBox="1"/>
          <p:nvPr/>
        </p:nvSpPr>
        <p:spPr>
          <a:xfrm>
            <a:off x="2836945" y="4715252"/>
            <a:ext cx="482824"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      </a:t>
            </a:r>
            <a:endParaRPr lang="en-GB" dirty="0"/>
          </a:p>
        </p:txBody>
      </p:sp>
      <p:pic>
        <p:nvPicPr>
          <p:cNvPr id="8" name="Picture 7">
            <a:extLst>
              <a:ext uri="{FF2B5EF4-FFF2-40B4-BE49-F238E27FC236}">
                <a16:creationId xmlns:a16="http://schemas.microsoft.com/office/drawing/2014/main" id="{AC81584F-6BFE-8F55-7E9A-E6EE6AA2533F}"/>
              </a:ext>
            </a:extLst>
          </p:cNvPr>
          <p:cNvPicPr>
            <a:picLocks noChangeAspect="1"/>
          </p:cNvPicPr>
          <p:nvPr/>
        </p:nvPicPr>
        <p:blipFill>
          <a:blip r:embed="rId2"/>
          <a:stretch>
            <a:fillRect/>
          </a:stretch>
        </p:blipFill>
        <p:spPr>
          <a:xfrm>
            <a:off x="3200400" y="1068401"/>
            <a:ext cx="5771569" cy="3915900"/>
          </a:xfrm>
          <a:prstGeom prst="rect">
            <a:avLst/>
          </a:prstGeom>
        </p:spPr>
      </p:pic>
    </p:spTree>
    <p:extLst>
      <p:ext uri="{BB962C8B-B14F-4D97-AF65-F5344CB8AC3E}">
        <p14:creationId xmlns:p14="http://schemas.microsoft.com/office/powerpoint/2010/main" val="41221293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4405E-F99F-4DEB-83FF-48E91C4F66E1}"/>
              </a:ext>
            </a:extLst>
          </p:cNvPr>
          <p:cNvSpPr>
            <a:spLocks noGrp="1"/>
          </p:cNvSpPr>
          <p:nvPr>
            <p:ph type="title"/>
          </p:nvPr>
        </p:nvSpPr>
        <p:spPr>
          <a:xfrm>
            <a:off x="457200" y="161528"/>
            <a:ext cx="8229600" cy="685965"/>
          </a:xfrm>
        </p:spPr>
        <p:txBody>
          <a:bodyPr/>
          <a:lstStyle/>
          <a:p>
            <a:r>
              <a:rPr lang="sv-SE" sz="2400" dirty="0"/>
              <a:t>InnerHTML vs textContent vs DOM Manipulation</a:t>
            </a:r>
            <a:endParaRPr lang="en-CA" sz="2400" dirty="0"/>
          </a:p>
        </p:txBody>
      </p:sp>
      <p:sp>
        <p:nvSpPr>
          <p:cNvPr id="3" name="Text Placeholder 2">
            <a:extLst>
              <a:ext uri="{FF2B5EF4-FFF2-40B4-BE49-F238E27FC236}">
                <a16:creationId xmlns:a16="http://schemas.microsoft.com/office/drawing/2014/main" id="{F44DC8A4-FAD7-40FF-B508-DF95D7E00EA7}"/>
              </a:ext>
            </a:extLst>
          </p:cNvPr>
          <p:cNvSpPr>
            <a:spLocks noGrp="1"/>
          </p:cNvSpPr>
          <p:nvPr>
            <p:ph type="body" idx="1"/>
          </p:nvPr>
        </p:nvSpPr>
        <p:spPr>
          <a:xfrm>
            <a:off x="375424" y="847493"/>
            <a:ext cx="8232775" cy="3532476"/>
          </a:xfrm>
        </p:spPr>
        <p:txBody>
          <a:bodyPr/>
          <a:lstStyle/>
          <a:p>
            <a:pPr marL="114300" indent="0">
              <a:buNone/>
            </a:pPr>
            <a:r>
              <a:rPr lang="en-US" dirty="0"/>
              <a:t>You can programmatically access the content of an element node through its </a:t>
            </a:r>
            <a:r>
              <a:rPr lang="en-US" b="1" dirty="0" err="1"/>
              <a:t>innerHTML</a:t>
            </a:r>
            <a:r>
              <a:rPr lang="en-US" dirty="0"/>
              <a:t> or </a:t>
            </a:r>
            <a:r>
              <a:rPr lang="en-US" b="1" dirty="0" err="1"/>
              <a:t>textContent</a:t>
            </a:r>
            <a:r>
              <a:rPr lang="en-US" dirty="0"/>
              <a:t> property. These properties can also be used to modify the content of any given element.</a:t>
            </a:r>
          </a:p>
          <a:p>
            <a:pPr marL="114300" indent="0">
              <a:buNone/>
            </a:pPr>
            <a:r>
              <a:rPr lang="en-US" dirty="0"/>
              <a:t>For instance, you could change the content of the &lt;div&gt; using the following:</a:t>
            </a:r>
          </a:p>
          <a:p>
            <a:pPr marL="114300" indent="0">
              <a:buNone/>
            </a:pPr>
            <a:endParaRPr lang="en-US" dirty="0"/>
          </a:p>
          <a:p>
            <a:pPr marL="571500" lvl="1" indent="0">
              <a:buNone/>
            </a:pPr>
            <a:r>
              <a:rPr lang="en-US" dirty="0">
                <a:latin typeface="Calibri" panose="020F0502020204030204" pitchFamily="34" charset="0"/>
                <a:cs typeface="Calibri" panose="020F0502020204030204" pitchFamily="34" charset="0"/>
              </a:rPr>
              <a:t>const div = </a:t>
            </a:r>
            <a:r>
              <a:rPr lang="en-US" dirty="0" err="1">
                <a:latin typeface="Calibri" panose="020F0502020204030204" pitchFamily="34" charset="0"/>
                <a:cs typeface="Calibri" panose="020F0502020204030204" pitchFamily="34" charset="0"/>
              </a:rPr>
              <a:t>document.querySelector</a:t>
            </a:r>
            <a:r>
              <a:rPr lang="en-US" dirty="0">
                <a:latin typeface="Calibri" panose="020F0502020204030204" pitchFamily="34" charset="0"/>
                <a:cs typeface="Calibri" panose="020F0502020204030204" pitchFamily="34" charset="0"/>
              </a:rPr>
              <a:t>("#main");</a:t>
            </a:r>
          </a:p>
          <a:p>
            <a:pPr marL="571500" lvl="1" indent="0">
              <a:buNone/>
            </a:pPr>
            <a:r>
              <a:rPr lang="en-US" dirty="0" err="1">
                <a:latin typeface="Calibri" panose="020F0502020204030204" pitchFamily="34" charset="0"/>
                <a:cs typeface="Calibri" panose="020F0502020204030204" pitchFamily="34" charset="0"/>
              </a:rPr>
              <a:t>div.</a:t>
            </a:r>
            <a:r>
              <a:rPr lang="en-US" b="1" dirty="0" err="1">
                <a:latin typeface="Calibri" panose="020F0502020204030204" pitchFamily="34" charset="0"/>
                <a:cs typeface="Calibri" panose="020F0502020204030204" pitchFamily="34" charset="0"/>
              </a:rPr>
              <a:t>innerHTML</a:t>
            </a:r>
            <a:r>
              <a:rPr lang="en-US" dirty="0">
                <a:latin typeface="Calibri" panose="020F0502020204030204" pitchFamily="34" charset="0"/>
                <a:cs typeface="Calibri" panose="020F0502020204030204" pitchFamily="34" charset="0"/>
              </a:rPr>
              <a:t> = '&lt;a </a:t>
            </a:r>
            <a:r>
              <a:rPr lang="en-US" dirty="0" err="1">
                <a:latin typeface="Calibri" panose="020F0502020204030204" pitchFamily="34" charset="0"/>
                <a:cs typeface="Calibri" panose="020F0502020204030204" pitchFamily="34" charset="0"/>
              </a:rPr>
              <a:t>href</a:t>
            </a:r>
            <a:r>
              <a:rPr lang="en-US" dirty="0">
                <a:latin typeface="Calibri" panose="020F0502020204030204" pitchFamily="34" charset="0"/>
                <a:cs typeface="Calibri" panose="020F0502020204030204" pitchFamily="34" charset="0"/>
              </a:rPr>
              <a:t>="#"&gt;&lt;</a:t>
            </a:r>
            <a:r>
              <a:rPr lang="en-US" dirty="0" err="1">
                <a:latin typeface="Calibri" panose="020F0502020204030204" pitchFamily="34" charset="0"/>
                <a:cs typeface="Calibri" panose="020F0502020204030204" pitchFamily="34" charset="0"/>
              </a:rPr>
              <a:t>img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src</a:t>
            </a:r>
            <a:r>
              <a:rPr lang="en-US" dirty="0">
                <a:latin typeface="Calibri" panose="020F0502020204030204" pitchFamily="34" charset="0"/>
                <a:cs typeface="Calibri" panose="020F0502020204030204" pitchFamily="34" charset="0"/>
              </a:rPr>
              <a:t>="ab.gif"&gt;&lt;/a&gt;’;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a:p>
            <a:pPr marL="114300" indent="0">
              <a:buNone/>
            </a:pPr>
            <a:r>
              <a:rPr lang="en-US" dirty="0">
                <a:latin typeface="Calibri" panose="020F0502020204030204" pitchFamily="34" charset="0"/>
                <a:cs typeface="Calibri" panose="020F0502020204030204" pitchFamily="34" charset="0"/>
              </a:rPr>
              <a:t>This replaces the existing content with the new content. </a:t>
            </a:r>
            <a:r>
              <a:rPr lang="en-GB" b="1" i="0" u="sng" dirty="0">
                <a:solidFill>
                  <a:srgbClr val="232629"/>
                </a:solidFill>
                <a:effectLst/>
                <a:latin typeface="-apple-system"/>
              </a:rPr>
              <a:t>But, every time </a:t>
            </a:r>
            <a:r>
              <a:rPr lang="en-GB" b="1" i="0" u="sng" dirty="0" err="1">
                <a:solidFill>
                  <a:srgbClr val="232629"/>
                </a:solidFill>
                <a:effectLst/>
                <a:latin typeface="-apple-system"/>
              </a:rPr>
              <a:t>innerHTML</a:t>
            </a:r>
            <a:r>
              <a:rPr lang="en-GB" b="1" i="0" u="sng" dirty="0">
                <a:solidFill>
                  <a:srgbClr val="232629"/>
                </a:solidFill>
                <a:effectLst/>
                <a:latin typeface="-apple-system"/>
              </a:rPr>
              <a:t> is set, the HTML has to be parsed, a DOM constructed, and inserted into the document. This takes time.</a:t>
            </a:r>
          </a:p>
          <a:p>
            <a:pPr marL="114300" indent="0">
              <a:buNone/>
            </a:pPr>
            <a:endParaRPr lang="en-CA"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1196064-35C8-798D-AAEB-F1287FF8EFF2}"/>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4086869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3BB52-800D-99A6-D06E-39318D68588B}"/>
              </a:ext>
            </a:extLst>
          </p:cNvPr>
          <p:cNvSpPr>
            <a:spLocks noGrp="1"/>
          </p:cNvSpPr>
          <p:nvPr>
            <p:ph type="title"/>
          </p:nvPr>
        </p:nvSpPr>
        <p:spPr>
          <a:xfrm>
            <a:off x="457200" y="0"/>
            <a:ext cx="8229600" cy="822959"/>
          </a:xfrm>
        </p:spPr>
        <p:txBody>
          <a:bodyPr/>
          <a:lstStyle/>
          <a:p>
            <a:r>
              <a:rPr lang="en-US" dirty="0"/>
              <a:t>Exercise 2 (</a:t>
            </a:r>
            <a:r>
              <a:rPr lang="en-US" dirty="0" err="1"/>
              <a:t>innerHTML</a:t>
            </a:r>
            <a:r>
              <a:rPr lang="en-US" dirty="0"/>
              <a:t> + functions)</a:t>
            </a:r>
            <a:endParaRPr lang="en-GB" dirty="0"/>
          </a:p>
        </p:txBody>
      </p:sp>
      <p:sp>
        <p:nvSpPr>
          <p:cNvPr id="3" name="Text Placeholder 2">
            <a:extLst>
              <a:ext uri="{FF2B5EF4-FFF2-40B4-BE49-F238E27FC236}">
                <a16:creationId xmlns:a16="http://schemas.microsoft.com/office/drawing/2014/main" id="{F131324A-3BDE-A803-DBFA-938A75B41030}"/>
              </a:ext>
            </a:extLst>
          </p:cNvPr>
          <p:cNvSpPr>
            <a:spLocks noGrp="1"/>
          </p:cNvSpPr>
          <p:nvPr>
            <p:ph type="body" idx="1"/>
          </p:nvPr>
        </p:nvSpPr>
        <p:spPr>
          <a:xfrm>
            <a:off x="216333" y="705924"/>
            <a:ext cx="5800745" cy="4062176"/>
          </a:xfrm>
        </p:spPr>
        <p:txBody>
          <a:bodyPr/>
          <a:lstStyle/>
          <a:p>
            <a:pPr marL="114300" indent="0">
              <a:buNone/>
            </a:pPr>
            <a:r>
              <a:rPr lang="en-US" dirty="0"/>
              <a:t>1- Write a function expression </a:t>
            </a:r>
            <a:r>
              <a:rPr lang="en-US" b="1" i="1" dirty="0" err="1"/>
              <a:t>makeArticle</a:t>
            </a:r>
            <a:r>
              <a:rPr lang="en-US" dirty="0"/>
              <a:t> that produces an HTML code that represents an article containing an h2 element and three p elements as follows:</a:t>
            </a:r>
          </a:p>
          <a:p>
            <a:pPr marL="114300" indent="0">
              <a:buNone/>
            </a:pPr>
            <a:r>
              <a:rPr lang="en-US" dirty="0"/>
              <a:t>Example:</a:t>
            </a:r>
          </a:p>
          <a:p>
            <a:pPr marL="114300" indent="0">
              <a:buNone/>
            </a:pPr>
            <a:r>
              <a:rPr lang="en-US" sz="1400" b="1" i="1" dirty="0" err="1"/>
              <a:t>makeArticle</a:t>
            </a:r>
            <a:r>
              <a:rPr lang="en-US" sz="1400" dirty="0"/>
              <a:t> (“manager”, “Director”, “Salah”, “Abed”, </a:t>
            </a:r>
            <a:r>
              <a:rPr lang="en-US" sz="1400" dirty="0">
                <a:hlinkClick r:id="rId2"/>
              </a:rPr>
              <a:t>salahabed@abc.com</a:t>
            </a:r>
            <a:r>
              <a:rPr lang="en-US" sz="1400" dirty="0"/>
              <a:t> );</a:t>
            </a:r>
          </a:p>
          <a:p>
            <a:pPr marL="114300" indent="0">
              <a:buNone/>
            </a:pPr>
            <a:r>
              <a:rPr lang="en-US" dirty="0"/>
              <a:t>This call to the function should produce the HTML code displayed on the right inside into the node with the given id.</a:t>
            </a:r>
          </a:p>
          <a:p>
            <a:pPr marL="114300" indent="0">
              <a:buNone/>
            </a:pPr>
            <a:r>
              <a:rPr lang="en-US" dirty="0"/>
              <a:t>2- Rewrite this function as an arrow function</a:t>
            </a:r>
          </a:p>
          <a:p>
            <a:pPr marL="114300" indent="0">
              <a:buNone/>
            </a:pPr>
            <a:r>
              <a:rPr lang="en-US" dirty="0"/>
              <a:t>3- Create a constructor function for the Employee entity, add a function to its properties that returns the given HTML.</a:t>
            </a:r>
          </a:p>
        </p:txBody>
      </p:sp>
      <p:sp>
        <p:nvSpPr>
          <p:cNvPr id="4" name="Text Placeholder 3">
            <a:extLst>
              <a:ext uri="{FF2B5EF4-FFF2-40B4-BE49-F238E27FC236}">
                <a16:creationId xmlns:a16="http://schemas.microsoft.com/office/drawing/2014/main" id="{3DD58C94-297D-8955-524B-E73C3CA26BD2}"/>
              </a:ext>
            </a:extLst>
          </p:cNvPr>
          <p:cNvSpPr>
            <a:spLocks noGrp="1"/>
          </p:cNvSpPr>
          <p:nvPr>
            <p:ph type="body" idx="2"/>
          </p:nvPr>
        </p:nvSpPr>
        <p:spPr>
          <a:xfrm>
            <a:off x="6017079" y="1865617"/>
            <a:ext cx="2910588" cy="2774224"/>
          </a:xfrm>
        </p:spPr>
        <p:style>
          <a:lnRef idx="2">
            <a:schemeClr val="dk1"/>
          </a:lnRef>
          <a:fillRef idx="1">
            <a:schemeClr val="lt1"/>
          </a:fillRef>
          <a:effectRef idx="0">
            <a:schemeClr val="dk1"/>
          </a:effectRef>
          <a:fontRef idx="minor">
            <a:schemeClr val="dk1"/>
          </a:fontRef>
        </p:style>
        <p:txBody>
          <a:bodyPr/>
          <a:lstStyle/>
          <a:p>
            <a:pPr marL="0" indent="0">
              <a:lnSpc>
                <a:spcPct val="150000"/>
              </a:lnSpc>
              <a:spcBef>
                <a:spcPts val="0"/>
              </a:spcBef>
              <a:buNone/>
            </a:pPr>
            <a:r>
              <a:rPr lang="en-US" b="1" dirty="0"/>
              <a:t>&lt;div id=“manger”&gt;</a:t>
            </a:r>
          </a:p>
          <a:p>
            <a:pPr marL="0" indent="0">
              <a:lnSpc>
                <a:spcPct val="150000"/>
              </a:lnSpc>
              <a:spcBef>
                <a:spcPts val="0"/>
              </a:spcBef>
              <a:buNone/>
            </a:pPr>
            <a:r>
              <a:rPr lang="en-US" dirty="0"/>
              <a:t>  &lt;article&gt;</a:t>
            </a:r>
          </a:p>
          <a:p>
            <a:pPr marL="0" indent="0">
              <a:lnSpc>
                <a:spcPct val="150000"/>
              </a:lnSpc>
              <a:spcBef>
                <a:spcPts val="0"/>
              </a:spcBef>
              <a:buNone/>
            </a:pPr>
            <a:r>
              <a:rPr lang="en-GB" sz="1200" dirty="0"/>
              <a:t>      &lt;h2&gt;Position: Director&lt;/h2&gt;</a:t>
            </a:r>
          </a:p>
          <a:p>
            <a:pPr marL="0" indent="0">
              <a:lnSpc>
                <a:spcPct val="150000"/>
              </a:lnSpc>
              <a:spcBef>
                <a:spcPts val="0"/>
              </a:spcBef>
              <a:buNone/>
            </a:pPr>
            <a:r>
              <a:rPr lang="en-GB" sz="1200" dirty="0"/>
              <a:t>      &lt;p&gt;Name: Salah&lt;/p&gt;</a:t>
            </a:r>
          </a:p>
          <a:p>
            <a:pPr marL="0" indent="0">
              <a:lnSpc>
                <a:spcPct val="150000"/>
              </a:lnSpc>
              <a:spcBef>
                <a:spcPts val="0"/>
              </a:spcBef>
              <a:buNone/>
            </a:pPr>
            <a:r>
              <a:rPr lang="en-GB" sz="1200" dirty="0"/>
              <a:t>      &lt;p&gt;Last Name: Abed&lt;/p&gt;</a:t>
            </a:r>
          </a:p>
          <a:p>
            <a:pPr marL="0" indent="0">
              <a:lnSpc>
                <a:spcPct val="150000"/>
              </a:lnSpc>
              <a:spcBef>
                <a:spcPts val="0"/>
              </a:spcBef>
              <a:buNone/>
            </a:pPr>
            <a:r>
              <a:rPr lang="en-GB" sz="1200" dirty="0"/>
              <a:t>      &lt;p&gt;Email: </a:t>
            </a:r>
            <a:r>
              <a:rPr lang="en-GB" sz="1200" dirty="0">
                <a:hlinkClick r:id="rId3"/>
              </a:rPr>
              <a:t>salahabed@abc.com&lt;/p</a:t>
            </a:r>
            <a:r>
              <a:rPr lang="en-GB" sz="1200" dirty="0"/>
              <a:t>&gt;</a:t>
            </a:r>
          </a:p>
          <a:p>
            <a:pPr marL="0" indent="0">
              <a:lnSpc>
                <a:spcPct val="150000"/>
              </a:lnSpc>
              <a:spcBef>
                <a:spcPts val="0"/>
              </a:spcBef>
              <a:buNone/>
            </a:pPr>
            <a:r>
              <a:rPr lang="en-GB" dirty="0"/>
              <a:t>  &lt;/article&gt;</a:t>
            </a:r>
          </a:p>
          <a:p>
            <a:pPr marL="0" indent="0">
              <a:lnSpc>
                <a:spcPct val="150000"/>
              </a:lnSpc>
              <a:spcBef>
                <a:spcPts val="0"/>
              </a:spcBef>
              <a:buNone/>
            </a:pPr>
            <a:r>
              <a:rPr lang="en-GB" b="1" dirty="0"/>
              <a:t>&lt;/div&gt;</a:t>
            </a:r>
            <a:endParaRPr lang="en-US" b="1" dirty="0"/>
          </a:p>
        </p:txBody>
      </p:sp>
      <p:sp>
        <p:nvSpPr>
          <p:cNvPr id="5" name="TextBox 4">
            <a:extLst>
              <a:ext uri="{FF2B5EF4-FFF2-40B4-BE49-F238E27FC236}">
                <a16:creationId xmlns:a16="http://schemas.microsoft.com/office/drawing/2014/main" id="{110459E4-EFBD-59B9-C282-03BC769E8AC6}"/>
              </a:ext>
            </a:extLst>
          </p:cNvPr>
          <p:cNvSpPr txBox="1"/>
          <p:nvPr/>
        </p:nvSpPr>
        <p:spPr>
          <a:xfrm>
            <a:off x="2820534" y="4768100"/>
            <a:ext cx="5866265"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dirty="0"/>
              <a:t>Source code: chapter04/09_ex_innerhtml</a:t>
            </a:r>
            <a:endParaRPr lang="en-GB" dirty="0"/>
          </a:p>
        </p:txBody>
      </p:sp>
      <p:sp>
        <p:nvSpPr>
          <p:cNvPr id="6" name="Text Placeholder 3">
            <a:extLst>
              <a:ext uri="{FF2B5EF4-FFF2-40B4-BE49-F238E27FC236}">
                <a16:creationId xmlns:a16="http://schemas.microsoft.com/office/drawing/2014/main" id="{176324F9-D7D4-4F9C-C760-EE7275486FBE}"/>
              </a:ext>
            </a:extLst>
          </p:cNvPr>
          <p:cNvSpPr txBox="1">
            <a:spLocks/>
          </p:cNvSpPr>
          <p:nvPr/>
        </p:nvSpPr>
        <p:spPr>
          <a:xfrm>
            <a:off x="6017078" y="822959"/>
            <a:ext cx="2910588" cy="553733"/>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2pPr>
            <a:lvl3pPr marL="1371600" marR="0" lvl="2" indent="-342900" algn="l" rtl="0">
              <a:lnSpc>
                <a:spcPct val="100000"/>
              </a:lnSpc>
              <a:spcBef>
                <a:spcPts val="600"/>
              </a:spcBef>
              <a:spcAft>
                <a:spcPts val="0"/>
              </a:spcAft>
              <a:buClr>
                <a:srgbClr val="007FA3"/>
              </a:buClr>
              <a:buSzPts val="1800"/>
              <a:buFont typeface="Noto Sans Symbols"/>
              <a:buChar char="▪"/>
              <a:defRPr sz="16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6pPr>
            <a:lvl7pPr marL="3200400" marR="0" lvl="6"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7pPr>
            <a:lvl8pPr marL="3657600" marR="0" lvl="7"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8pPr>
            <a:lvl9pPr marL="4114800" marR="0" lvl="8" indent="-342900" algn="l" rtl="0">
              <a:lnSpc>
                <a:spcPct val="100000"/>
              </a:lnSpc>
              <a:spcBef>
                <a:spcPts val="300"/>
              </a:spcBef>
              <a:spcAft>
                <a:spcPts val="0"/>
              </a:spcAft>
              <a:buClr>
                <a:srgbClr val="007FA3"/>
              </a:buClr>
              <a:buSzPts val="1800"/>
              <a:buFont typeface="Arial"/>
              <a:buChar char="•"/>
              <a:defRPr sz="1600" b="0" i="0" u="none" strike="noStrike" cap="none">
                <a:solidFill>
                  <a:schemeClr val="dk1"/>
                </a:solidFill>
                <a:latin typeface="Arial"/>
                <a:ea typeface="Arial"/>
                <a:cs typeface="Arial"/>
                <a:sym typeface="Arial"/>
              </a:defRPr>
            </a:lvl9pPr>
          </a:lstStyle>
          <a:p>
            <a:pPr marL="0" indent="0">
              <a:lnSpc>
                <a:spcPct val="150000"/>
              </a:lnSpc>
              <a:spcBef>
                <a:spcPts val="0"/>
              </a:spcBef>
              <a:buFont typeface="Arial"/>
              <a:buNone/>
            </a:pPr>
            <a:r>
              <a:rPr lang="en-US" b="1" dirty="0"/>
              <a:t>&lt;div id=“manager”&gt;</a:t>
            </a:r>
            <a:r>
              <a:rPr lang="en-GB" b="1" dirty="0"/>
              <a:t>&lt;/div&gt;</a:t>
            </a:r>
            <a:endParaRPr lang="en-US" b="1" dirty="0"/>
          </a:p>
        </p:txBody>
      </p:sp>
      <p:sp>
        <p:nvSpPr>
          <p:cNvPr id="7" name="Arrow: Down 6">
            <a:extLst>
              <a:ext uri="{FF2B5EF4-FFF2-40B4-BE49-F238E27FC236}">
                <a16:creationId xmlns:a16="http://schemas.microsoft.com/office/drawing/2014/main" id="{12F4E8CC-9345-F7CC-7BD8-81E89D69597F}"/>
              </a:ext>
            </a:extLst>
          </p:cNvPr>
          <p:cNvSpPr/>
          <p:nvPr/>
        </p:nvSpPr>
        <p:spPr>
          <a:xfrm>
            <a:off x="7090611" y="1509870"/>
            <a:ext cx="673768" cy="2720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50619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FFE3D-B645-48E7-9286-45EB84ADF15A}"/>
              </a:ext>
            </a:extLst>
          </p:cNvPr>
          <p:cNvSpPr>
            <a:spLocks noGrp="1"/>
          </p:cNvSpPr>
          <p:nvPr>
            <p:ph type="title"/>
          </p:nvPr>
        </p:nvSpPr>
        <p:spPr>
          <a:xfrm>
            <a:off x="457199" y="16526"/>
            <a:ext cx="8229600" cy="822959"/>
          </a:xfrm>
        </p:spPr>
        <p:txBody>
          <a:bodyPr/>
          <a:lstStyle/>
          <a:p>
            <a:r>
              <a:rPr lang="en-CA" dirty="0"/>
              <a:t>DOM family relations</a:t>
            </a:r>
          </a:p>
        </p:txBody>
      </p:sp>
      <p:sp>
        <p:nvSpPr>
          <p:cNvPr id="3" name="Text Placeholder 2">
            <a:extLst>
              <a:ext uri="{FF2B5EF4-FFF2-40B4-BE49-F238E27FC236}">
                <a16:creationId xmlns:a16="http://schemas.microsoft.com/office/drawing/2014/main" id="{A8B57071-BC3A-4F72-B3F6-BB7747A77CEA}"/>
              </a:ext>
            </a:extLst>
          </p:cNvPr>
          <p:cNvSpPr>
            <a:spLocks noGrp="1"/>
          </p:cNvSpPr>
          <p:nvPr>
            <p:ph type="body" idx="1"/>
          </p:nvPr>
        </p:nvSpPr>
        <p:spPr>
          <a:xfrm>
            <a:off x="457199" y="694485"/>
            <a:ext cx="8229599" cy="1877265"/>
          </a:xfrm>
        </p:spPr>
        <p:txBody>
          <a:bodyPr/>
          <a:lstStyle/>
          <a:p>
            <a:pPr marL="114300" indent="0" algn="l">
              <a:buNone/>
            </a:pPr>
            <a:r>
              <a:rPr lang="en-US" sz="1800" b="0" i="0" u="none" strike="noStrike" baseline="0" dirty="0">
                <a:latin typeface="+mj-lt"/>
              </a:rPr>
              <a:t>Each node in the DOM has a variety of “family relations” properties and methods for navigating between elements and for adding or removing elements from the </a:t>
            </a:r>
            <a:r>
              <a:rPr lang="en-CA" sz="1800" b="0" i="0" u="none" strike="noStrike" baseline="0" dirty="0">
                <a:latin typeface="+mj-lt"/>
              </a:rPr>
              <a:t>document hierarchy.</a:t>
            </a:r>
          </a:p>
          <a:p>
            <a:pPr marL="114300" indent="0" algn="l">
              <a:buNone/>
            </a:pPr>
            <a:r>
              <a:rPr lang="en-US" sz="1800" dirty="0">
                <a:latin typeface="+mj-lt"/>
              </a:rPr>
              <a:t>C</a:t>
            </a:r>
            <a:r>
              <a:rPr lang="en-US" sz="1800" b="0" i="0" u="none" strike="noStrike" baseline="0" dirty="0">
                <a:latin typeface="+mj-lt"/>
              </a:rPr>
              <a:t>hild and sibling properties can be an unreliable mechanism for selecting nodes and thus, in general, you will instead use</a:t>
            </a:r>
            <a:r>
              <a:rPr lang="en-CA" sz="1800" b="0" i="0" u="none" strike="noStrike" baseline="0" dirty="0">
                <a:latin typeface="+mj-lt"/>
              </a:rPr>
              <a:t> selector methods</a:t>
            </a:r>
            <a:endParaRPr lang="en-CA" dirty="0">
              <a:latin typeface="+mj-lt"/>
            </a:endParaRPr>
          </a:p>
        </p:txBody>
      </p:sp>
      <p:pic>
        <p:nvPicPr>
          <p:cNvPr id="5" name="Picture 4" descr="FIGURE 9.7 DOM family relations">
            <a:extLst>
              <a:ext uri="{FF2B5EF4-FFF2-40B4-BE49-F238E27FC236}">
                <a16:creationId xmlns:a16="http://schemas.microsoft.com/office/drawing/2014/main" id="{26E53B1F-F661-4E08-8100-12341507C3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36784" y="2698903"/>
            <a:ext cx="6471072" cy="2016349"/>
          </a:xfrm>
          <a:prstGeom prst="rect">
            <a:avLst/>
          </a:prstGeom>
        </p:spPr>
      </p:pic>
      <p:sp>
        <p:nvSpPr>
          <p:cNvPr id="4" name="TextBox 3">
            <a:extLst>
              <a:ext uri="{FF2B5EF4-FFF2-40B4-BE49-F238E27FC236}">
                <a16:creationId xmlns:a16="http://schemas.microsoft.com/office/drawing/2014/main" id="{271E4C00-DF6E-F94B-0297-F466DE55286B}"/>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6328492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74390-E10C-4982-80F8-1C149B839260}"/>
              </a:ext>
            </a:extLst>
          </p:cNvPr>
          <p:cNvSpPr>
            <a:spLocks noGrp="1"/>
          </p:cNvSpPr>
          <p:nvPr>
            <p:ph type="title"/>
          </p:nvPr>
        </p:nvSpPr>
        <p:spPr/>
        <p:txBody>
          <a:bodyPr/>
          <a:lstStyle/>
          <a:p>
            <a:r>
              <a:rPr lang="en-CA" dirty="0"/>
              <a:t>DOM Manipulation Methods</a:t>
            </a:r>
          </a:p>
        </p:txBody>
      </p:sp>
      <p:sp>
        <p:nvSpPr>
          <p:cNvPr id="3" name="Text Placeholder 2">
            <a:extLst>
              <a:ext uri="{FF2B5EF4-FFF2-40B4-BE49-F238E27FC236}">
                <a16:creationId xmlns:a16="http://schemas.microsoft.com/office/drawing/2014/main" id="{02BEB5E0-3AAA-4F8E-8E26-6AC9210226E8}"/>
              </a:ext>
            </a:extLst>
          </p:cNvPr>
          <p:cNvSpPr>
            <a:spLocks noGrp="1"/>
          </p:cNvSpPr>
          <p:nvPr>
            <p:ph type="body" idx="1"/>
          </p:nvPr>
        </p:nvSpPr>
        <p:spPr/>
        <p:txBody>
          <a:bodyPr/>
          <a:lstStyle/>
          <a:p>
            <a:pPr algn="l"/>
            <a:r>
              <a:rPr lang="en-US" sz="1200" b="1" i="0" u="none" strike="noStrike" baseline="0" dirty="0" err="1">
                <a:latin typeface="+mj-lt"/>
              </a:rPr>
              <a:t>appendChild</a:t>
            </a:r>
            <a:r>
              <a:rPr lang="en-US" sz="1200" b="1" i="0" u="none" strike="noStrike" baseline="0" dirty="0">
                <a:latin typeface="+mj-lt"/>
              </a:rPr>
              <a:t> </a:t>
            </a:r>
            <a:r>
              <a:rPr lang="en-US" sz="1200" b="0" i="0" u="none" strike="noStrike" baseline="0" dirty="0">
                <a:latin typeface="+mj-lt"/>
              </a:rPr>
              <a:t>Adds a new child node to the end of the current node.</a:t>
            </a:r>
          </a:p>
          <a:p>
            <a:pPr algn="l"/>
            <a:r>
              <a:rPr lang="en-US" sz="1200" b="1" i="0" u="none" strike="noStrike" baseline="0" dirty="0" err="1">
                <a:latin typeface="+mj-lt"/>
              </a:rPr>
              <a:t>createElement</a:t>
            </a:r>
            <a:r>
              <a:rPr lang="en-US" sz="1200" b="1" i="0" u="none" strike="noStrike" baseline="0" dirty="0">
                <a:latin typeface="+mj-lt"/>
              </a:rPr>
              <a:t> </a:t>
            </a:r>
            <a:r>
              <a:rPr lang="en-US" sz="1200" b="0" i="0" u="none" strike="noStrike" baseline="0" dirty="0">
                <a:latin typeface="+mj-lt"/>
              </a:rPr>
              <a:t>Creates an HTML element node.</a:t>
            </a:r>
          </a:p>
          <a:p>
            <a:pPr algn="l"/>
            <a:r>
              <a:rPr lang="en-US" sz="1200" b="1" i="0" u="none" strike="noStrike" baseline="0" dirty="0" err="1">
                <a:latin typeface="+mj-lt"/>
              </a:rPr>
              <a:t>createTextNode</a:t>
            </a:r>
            <a:r>
              <a:rPr lang="en-US" sz="1200" b="1" i="0" u="none" strike="noStrike" baseline="0" dirty="0">
                <a:latin typeface="+mj-lt"/>
              </a:rPr>
              <a:t> </a:t>
            </a:r>
            <a:r>
              <a:rPr lang="en-US" sz="1200" b="0" i="0" u="none" strike="noStrike" baseline="0" dirty="0">
                <a:latin typeface="+mj-lt"/>
              </a:rPr>
              <a:t>Creates a text node.</a:t>
            </a:r>
          </a:p>
          <a:p>
            <a:pPr algn="l"/>
            <a:r>
              <a:rPr lang="en-US" sz="1200" b="1" i="0" u="none" strike="noStrike" baseline="0" dirty="0" err="1">
                <a:latin typeface="+mj-lt"/>
              </a:rPr>
              <a:t>insertAdjacentElement</a:t>
            </a:r>
            <a:r>
              <a:rPr lang="en-US" sz="1200" b="1" i="0" u="none" strike="noStrike" baseline="0" dirty="0">
                <a:latin typeface="+mj-lt"/>
              </a:rPr>
              <a:t> </a:t>
            </a:r>
            <a:r>
              <a:rPr lang="en-US" sz="1200" b="0" i="0" u="none" strike="noStrike" baseline="0" dirty="0">
                <a:latin typeface="+mj-lt"/>
              </a:rPr>
              <a:t>Inserts a new child node at one of four positions relative to the current node.</a:t>
            </a:r>
          </a:p>
          <a:p>
            <a:pPr algn="l"/>
            <a:r>
              <a:rPr lang="en-CA" sz="1200" b="1" i="0" u="none" strike="noStrike" baseline="0" dirty="0" err="1">
                <a:latin typeface="+mj-lt"/>
              </a:rPr>
              <a:t>insertAdjacentText</a:t>
            </a:r>
            <a:r>
              <a:rPr lang="en-CA" sz="1200" b="1" dirty="0">
                <a:latin typeface="+mj-lt"/>
              </a:rPr>
              <a:t> </a:t>
            </a:r>
            <a:r>
              <a:rPr lang="en-US" sz="1200" b="0" i="0" u="none" strike="noStrike" baseline="0" dirty="0">
                <a:latin typeface="+mj-lt"/>
              </a:rPr>
              <a:t>Inserts a new text node at one of four positions relative to the current node.</a:t>
            </a:r>
          </a:p>
          <a:p>
            <a:pPr algn="l"/>
            <a:r>
              <a:rPr lang="en-US" sz="1200" b="1" i="0" u="none" strike="noStrike" baseline="0" dirty="0" err="1">
                <a:latin typeface="+mj-lt"/>
              </a:rPr>
              <a:t>removeChild</a:t>
            </a:r>
            <a:r>
              <a:rPr lang="en-US" sz="1200" b="1" i="0" u="none" strike="noStrike" baseline="0" dirty="0">
                <a:latin typeface="+mj-lt"/>
              </a:rPr>
              <a:t> </a:t>
            </a:r>
            <a:r>
              <a:rPr lang="en-US" sz="1200" b="0" i="0" u="none" strike="noStrike" baseline="0" dirty="0">
                <a:latin typeface="+mj-lt"/>
              </a:rPr>
              <a:t>Removes a child from the current node.</a:t>
            </a:r>
          </a:p>
          <a:p>
            <a:pPr algn="l"/>
            <a:r>
              <a:rPr lang="en-US" sz="1200" b="1" i="0" u="none" strike="noStrike" baseline="0" dirty="0" err="1">
                <a:latin typeface="+mj-lt"/>
              </a:rPr>
              <a:t>replaceChild</a:t>
            </a:r>
            <a:r>
              <a:rPr lang="en-US" sz="1200" b="1" i="0" u="none" strike="noStrike" baseline="0" dirty="0">
                <a:latin typeface="+mj-lt"/>
              </a:rPr>
              <a:t> </a:t>
            </a:r>
            <a:r>
              <a:rPr lang="en-US" sz="1200" b="0" i="0" u="none" strike="noStrike" baseline="0" dirty="0">
                <a:latin typeface="+mj-lt"/>
              </a:rPr>
              <a:t>Replaces a child node with a different child.</a:t>
            </a:r>
          </a:p>
        </p:txBody>
      </p:sp>
      <p:sp>
        <p:nvSpPr>
          <p:cNvPr id="4" name="Rectangle 2">
            <a:extLst>
              <a:ext uri="{FF2B5EF4-FFF2-40B4-BE49-F238E27FC236}">
                <a16:creationId xmlns:a16="http://schemas.microsoft.com/office/drawing/2014/main" id="{9178049E-6FCB-FAAA-1045-CB262DAEBA5E}"/>
              </a:ext>
            </a:extLst>
          </p:cNvPr>
          <p:cNvSpPr>
            <a:spLocks noChangeArrowheads="1"/>
          </p:cNvSpPr>
          <p:nvPr/>
        </p:nvSpPr>
        <p:spPr bwMode="auto">
          <a:xfrm>
            <a:off x="7463883" y="1309073"/>
            <a:ext cx="137531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&lt;!-- </a:t>
            </a:r>
            <a:r>
              <a:rPr kumimoji="0" lang="en-US" altLang="en-US" sz="1000" b="0" i="0" u="none" strike="noStrike" cap="none" normalizeH="0" baseline="0" dirty="0" err="1">
                <a:ln>
                  <a:noFill/>
                </a:ln>
                <a:solidFill>
                  <a:schemeClr val="tx1"/>
                </a:solidFill>
                <a:effectLst/>
                <a:latin typeface="Arial Unicode MS"/>
              </a:rPr>
              <a:t>beforebegin</a:t>
            </a:r>
            <a:r>
              <a:rPr kumimoji="0" lang="en-US" altLang="en-US" sz="1000" b="0" i="0" u="none" strike="noStrike" cap="none" normalizeH="0" baseline="0" dirty="0">
                <a:ln>
                  <a:noFill/>
                </a:ln>
                <a:solidFill>
                  <a:schemeClr val="tx1"/>
                </a:solidFill>
                <a:effectLst/>
                <a:latin typeface="Arial Unicode MS"/>
              </a:rPr>
              <a:t> --&gt;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accent3">
                    <a:lumMod val="75000"/>
                  </a:schemeClr>
                </a:solidFill>
                <a:effectLst/>
                <a:latin typeface="Arial Unicode MS"/>
              </a:rPr>
              <a:t>&lt;p&gt;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&lt;!-- </a:t>
            </a:r>
            <a:r>
              <a:rPr kumimoji="0" lang="en-US" altLang="en-US" sz="1000" b="0" i="0" u="none" strike="noStrike" cap="none" normalizeH="0" baseline="0" dirty="0" err="1">
                <a:ln>
                  <a:noFill/>
                </a:ln>
                <a:solidFill>
                  <a:schemeClr val="tx1"/>
                </a:solidFill>
                <a:effectLst/>
                <a:latin typeface="Arial Unicode MS"/>
              </a:rPr>
              <a:t>afterbegin</a:t>
            </a:r>
            <a:r>
              <a:rPr kumimoji="0" lang="en-US" altLang="en-US" sz="1000" b="0" i="0" u="none" strike="noStrike" cap="none" normalizeH="0" baseline="0" dirty="0">
                <a:ln>
                  <a:noFill/>
                </a:ln>
                <a:solidFill>
                  <a:schemeClr val="tx1"/>
                </a:solidFill>
                <a:effectLst/>
                <a:latin typeface="Arial Unicode MS"/>
              </a:rPr>
              <a:t> --&gt;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accent3">
                    <a:lumMod val="75000"/>
                  </a:schemeClr>
                </a:solidFill>
                <a:effectLst/>
                <a:latin typeface="Arial Unicode MS"/>
              </a:rPr>
              <a:t>foo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&lt;!-- </a:t>
            </a:r>
            <a:r>
              <a:rPr kumimoji="0" lang="en-US" altLang="en-US" sz="1000" b="0" i="0" u="none" strike="noStrike" cap="none" normalizeH="0" baseline="0" dirty="0" err="1">
                <a:ln>
                  <a:noFill/>
                </a:ln>
                <a:solidFill>
                  <a:schemeClr val="tx1"/>
                </a:solidFill>
                <a:effectLst/>
                <a:latin typeface="Arial Unicode MS"/>
              </a:rPr>
              <a:t>beforeend</a:t>
            </a:r>
            <a:r>
              <a:rPr kumimoji="0" lang="en-US" altLang="en-US" sz="1000" b="0" i="0" u="none" strike="noStrike" cap="none" normalizeH="0" baseline="0" dirty="0">
                <a:ln>
                  <a:noFill/>
                </a:ln>
                <a:solidFill>
                  <a:schemeClr val="tx1"/>
                </a:solidFill>
                <a:effectLst/>
                <a:latin typeface="Arial Unicode MS"/>
              </a:rPr>
              <a:t> --&gt;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accent3">
                    <a:lumMod val="75000"/>
                  </a:schemeClr>
                </a:solidFill>
                <a:effectLst/>
                <a:latin typeface="Arial Unicode MS"/>
              </a:rPr>
              <a:t>&lt;/p&gt;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&lt;!-- </a:t>
            </a:r>
            <a:r>
              <a:rPr kumimoji="0" lang="en-US" altLang="en-US" sz="1000" b="0" i="0" u="none" strike="noStrike" cap="none" normalizeH="0" baseline="0" dirty="0" err="1">
                <a:ln>
                  <a:noFill/>
                </a:ln>
                <a:solidFill>
                  <a:schemeClr val="tx1"/>
                </a:solidFill>
                <a:effectLst/>
                <a:latin typeface="Arial Unicode MS"/>
              </a:rPr>
              <a:t>afterend</a:t>
            </a:r>
            <a:r>
              <a:rPr kumimoji="0" lang="en-US" altLang="en-US" sz="1000" b="0" i="0" u="none" strike="noStrike" cap="none" normalizeH="0" baseline="0" dirty="0">
                <a:ln>
                  <a:noFill/>
                </a:ln>
                <a:solidFill>
                  <a:schemeClr val="tx1"/>
                </a:solidFill>
                <a:effectLst/>
                <a:latin typeface="Arial Unicode MS"/>
              </a:rPr>
              <a:t> --&gt;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6" name="Straight Arrow Connector 5">
            <a:extLst>
              <a:ext uri="{FF2B5EF4-FFF2-40B4-BE49-F238E27FC236}">
                <a16:creationId xmlns:a16="http://schemas.microsoft.com/office/drawing/2014/main" id="{E3662B5D-309B-A7D2-6B1E-8ABA1B8B7975}"/>
              </a:ext>
            </a:extLst>
          </p:cNvPr>
          <p:cNvCxnSpPr>
            <a:cxnSpLocks/>
          </p:cNvCxnSpPr>
          <p:nvPr/>
        </p:nvCxnSpPr>
        <p:spPr>
          <a:xfrm flipV="1">
            <a:off x="5568043" y="1925444"/>
            <a:ext cx="1799196" cy="553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010A7B0-2C6D-F882-9918-A867B4ADE5F7}"/>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24421363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9960C-85FF-4F4F-B3D3-947A5B3EF0D6}"/>
              </a:ext>
            </a:extLst>
          </p:cNvPr>
          <p:cNvSpPr>
            <a:spLocks noGrp="1"/>
          </p:cNvSpPr>
          <p:nvPr>
            <p:ph type="title"/>
          </p:nvPr>
        </p:nvSpPr>
        <p:spPr>
          <a:xfrm>
            <a:off x="457199" y="0"/>
            <a:ext cx="8229600" cy="822959"/>
          </a:xfrm>
        </p:spPr>
        <p:txBody>
          <a:bodyPr/>
          <a:lstStyle/>
          <a:p>
            <a:r>
              <a:rPr lang="en-CA" dirty="0"/>
              <a:t>Visualizing the DOM modification</a:t>
            </a:r>
          </a:p>
        </p:txBody>
      </p:sp>
      <p:pic>
        <p:nvPicPr>
          <p:cNvPr id="5" name="Picture 4" descr="FIGURE 9.8 Visualizing the DOM modification (a)">
            <a:extLst>
              <a:ext uri="{FF2B5EF4-FFF2-40B4-BE49-F238E27FC236}">
                <a16:creationId xmlns:a16="http://schemas.microsoft.com/office/drawing/2014/main" id="{CD0F4FD4-7173-4F3B-8EE3-2C72CCD0AF2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59746" y="1081088"/>
            <a:ext cx="6624507" cy="3577724"/>
          </a:xfrm>
          <a:prstGeom prst="rect">
            <a:avLst/>
          </a:prstGeom>
        </p:spPr>
      </p:pic>
      <p:sp>
        <p:nvSpPr>
          <p:cNvPr id="3" name="TextBox 2">
            <a:extLst>
              <a:ext uri="{FF2B5EF4-FFF2-40B4-BE49-F238E27FC236}">
                <a16:creationId xmlns:a16="http://schemas.microsoft.com/office/drawing/2014/main" id="{40CD8D8F-3C29-695C-F65E-E882C0589D4C}"/>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
        <p:nvSpPr>
          <p:cNvPr id="4" name="TextBox 3">
            <a:extLst>
              <a:ext uri="{FF2B5EF4-FFF2-40B4-BE49-F238E27FC236}">
                <a16:creationId xmlns:a16="http://schemas.microsoft.com/office/drawing/2014/main" id="{42007C00-7E4C-60EB-FEDE-9BE9A496BBC8}"/>
              </a:ext>
            </a:extLst>
          </p:cNvPr>
          <p:cNvSpPr txBox="1"/>
          <p:nvPr/>
        </p:nvSpPr>
        <p:spPr>
          <a:xfrm>
            <a:off x="457199" y="1081088"/>
            <a:ext cx="3377848" cy="307777"/>
          </a:xfrm>
          <a:prstGeom prst="rect">
            <a:avLst/>
          </a:prstGeom>
          <a:noFill/>
        </p:spPr>
        <p:txBody>
          <a:bodyPr wrap="none" rtlCol="0">
            <a:spAutoFit/>
          </a:bodyPr>
          <a:lstStyle/>
          <a:p>
            <a:r>
              <a:rPr lang="en-US" dirty="0"/>
              <a:t>We want to add a new &lt;p&gt; to this &lt;div&gt;:</a:t>
            </a:r>
            <a:endParaRPr lang="en-GB" dirty="0"/>
          </a:p>
        </p:txBody>
      </p:sp>
    </p:spTree>
    <p:extLst>
      <p:ext uri="{BB962C8B-B14F-4D97-AF65-F5344CB8AC3E}">
        <p14:creationId xmlns:p14="http://schemas.microsoft.com/office/powerpoint/2010/main" val="7017432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9960C-85FF-4F4F-B3D3-947A5B3EF0D6}"/>
              </a:ext>
            </a:extLst>
          </p:cNvPr>
          <p:cNvSpPr>
            <a:spLocks noGrp="1"/>
          </p:cNvSpPr>
          <p:nvPr>
            <p:ph type="title"/>
          </p:nvPr>
        </p:nvSpPr>
        <p:spPr>
          <a:xfrm>
            <a:off x="457199" y="0"/>
            <a:ext cx="8229600" cy="822959"/>
          </a:xfrm>
        </p:spPr>
        <p:txBody>
          <a:bodyPr/>
          <a:lstStyle/>
          <a:p>
            <a:r>
              <a:rPr lang="en-CA" dirty="0"/>
              <a:t>Visualizing the DOM modification (ii)</a:t>
            </a:r>
          </a:p>
        </p:txBody>
      </p:sp>
      <p:pic>
        <p:nvPicPr>
          <p:cNvPr id="5" name="Picture 4" descr="FIGURE 9.8 Visualizing the DOM modification (b)">
            <a:extLst>
              <a:ext uri="{FF2B5EF4-FFF2-40B4-BE49-F238E27FC236}">
                <a16:creationId xmlns:a16="http://schemas.microsoft.com/office/drawing/2014/main" id="{CD0F4FD4-7173-4F3B-8EE3-2C72CCD0AF2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384"/>
          <a:stretch/>
        </p:blipFill>
        <p:spPr>
          <a:xfrm>
            <a:off x="1259746" y="984487"/>
            <a:ext cx="6624507" cy="3674325"/>
          </a:xfrm>
          <a:prstGeom prst="rect">
            <a:avLst/>
          </a:prstGeom>
        </p:spPr>
      </p:pic>
      <p:sp>
        <p:nvSpPr>
          <p:cNvPr id="3" name="TextBox 2">
            <a:extLst>
              <a:ext uri="{FF2B5EF4-FFF2-40B4-BE49-F238E27FC236}">
                <a16:creationId xmlns:a16="http://schemas.microsoft.com/office/drawing/2014/main" id="{2B52AD2A-DD04-7008-017F-9C70045EF2F2}"/>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2200488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C34A0-CF95-445B-8BA7-871F377BE674}"/>
              </a:ext>
            </a:extLst>
          </p:cNvPr>
          <p:cNvSpPr>
            <a:spLocks noGrp="1"/>
          </p:cNvSpPr>
          <p:nvPr>
            <p:ph type="title"/>
          </p:nvPr>
        </p:nvSpPr>
        <p:spPr>
          <a:xfrm>
            <a:off x="457199" y="0"/>
            <a:ext cx="8229600" cy="822959"/>
          </a:xfrm>
        </p:spPr>
        <p:txBody>
          <a:bodyPr/>
          <a:lstStyle/>
          <a:p>
            <a:r>
              <a:rPr lang="en-CA" dirty="0"/>
              <a:t>JavaScript and Web 2.0</a:t>
            </a:r>
          </a:p>
        </p:txBody>
      </p:sp>
      <p:pic>
        <p:nvPicPr>
          <p:cNvPr id="5" name="Picture 4" descr="FIGURE 8.2 Contemporary JavaScript coding">
            <a:extLst>
              <a:ext uri="{FF2B5EF4-FFF2-40B4-BE49-F238E27FC236}">
                <a16:creationId xmlns:a16="http://schemas.microsoft.com/office/drawing/2014/main" id="{E5B2B499-0E4F-445F-BA82-EB6CA17A6A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91929" y="794851"/>
            <a:ext cx="5008331" cy="4230865"/>
          </a:xfrm>
          <a:prstGeom prst="rect">
            <a:avLst/>
          </a:prstGeom>
        </p:spPr>
      </p:pic>
    </p:spTree>
    <p:extLst>
      <p:ext uri="{BB962C8B-B14F-4D97-AF65-F5344CB8AC3E}">
        <p14:creationId xmlns:p14="http://schemas.microsoft.com/office/powerpoint/2010/main" val="8735539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3BB52-800D-99A6-D06E-39318D68588B}"/>
              </a:ext>
            </a:extLst>
          </p:cNvPr>
          <p:cNvSpPr>
            <a:spLocks noGrp="1"/>
          </p:cNvSpPr>
          <p:nvPr>
            <p:ph type="title"/>
          </p:nvPr>
        </p:nvSpPr>
        <p:spPr>
          <a:xfrm>
            <a:off x="457200" y="0"/>
            <a:ext cx="8229600" cy="822959"/>
          </a:xfrm>
        </p:spPr>
        <p:txBody>
          <a:bodyPr/>
          <a:lstStyle/>
          <a:p>
            <a:r>
              <a:rPr lang="en-US" sz="3300" dirty="0"/>
              <a:t>Same Exercise p65 (DOM manipulation)</a:t>
            </a:r>
            <a:endParaRPr lang="en-GB" sz="3300" dirty="0"/>
          </a:p>
        </p:txBody>
      </p:sp>
      <p:sp>
        <p:nvSpPr>
          <p:cNvPr id="3" name="Text Placeholder 2">
            <a:extLst>
              <a:ext uri="{FF2B5EF4-FFF2-40B4-BE49-F238E27FC236}">
                <a16:creationId xmlns:a16="http://schemas.microsoft.com/office/drawing/2014/main" id="{F131324A-3BDE-A803-DBFA-938A75B41030}"/>
              </a:ext>
            </a:extLst>
          </p:cNvPr>
          <p:cNvSpPr>
            <a:spLocks noGrp="1"/>
          </p:cNvSpPr>
          <p:nvPr>
            <p:ph type="body" idx="1"/>
          </p:nvPr>
        </p:nvSpPr>
        <p:spPr>
          <a:xfrm>
            <a:off x="156860" y="728546"/>
            <a:ext cx="3604818" cy="3536132"/>
          </a:xfrm>
        </p:spPr>
        <p:txBody>
          <a:bodyPr/>
          <a:lstStyle/>
          <a:p>
            <a:pPr marL="114300" indent="0">
              <a:buNone/>
            </a:pPr>
            <a:r>
              <a:rPr lang="en-US" dirty="0"/>
              <a:t>Modify </a:t>
            </a:r>
            <a:r>
              <a:rPr lang="en-US" dirty="0" err="1"/>
              <a:t>makeArticle</a:t>
            </a:r>
            <a:r>
              <a:rPr lang="en-US" dirty="0"/>
              <a:t> to use DOM manipulation functions (</a:t>
            </a:r>
            <a:r>
              <a:rPr lang="en-US" dirty="0" err="1"/>
              <a:t>createElement</a:t>
            </a:r>
            <a:r>
              <a:rPr lang="en-US" dirty="0"/>
              <a:t>, </a:t>
            </a:r>
            <a:r>
              <a:rPr lang="en-US" dirty="0" err="1"/>
              <a:t>appendChild</a:t>
            </a:r>
            <a:r>
              <a:rPr lang="en-US" dirty="0"/>
              <a:t>, </a:t>
            </a:r>
            <a:r>
              <a:rPr lang="en-US" dirty="0" err="1"/>
              <a:t>etc</a:t>
            </a:r>
            <a:r>
              <a:rPr lang="en-US" dirty="0"/>
              <a:t>).</a:t>
            </a:r>
          </a:p>
        </p:txBody>
      </p:sp>
      <p:sp>
        <p:nvSpPr>
          <p:cNvPr id="4" name="Text Placeholder 3">
            <a:extLst>
              <a:ext uri="{FF2B5EF4-FFF2-40B4-BE49-F238E27FC236}">
                <a16:creationId xmlns:a16="http://schemas.microsoft.com/office/drawing/2014/main" id="{3DD58C94-297D-8955-524B-E73C3CA26BD2}"/>
              </a:ext>
            </a:extLst>
          </p:cNvPr>
          <p:cNvSpPr>
            <a:spLocks noGrp="1"/>
          </p:cNvSpPr>
          <p:nvPr>
            <p:ph type="body" idx="2"/>
          </p:nvPr>
        </p:nvSpPr>
        <p:spPr>
          <a:xfrm>
            <a:off x="356096" y="1977296"/>
            <a:ext cx="3146874" cy="3017520"/>
          </a:xfrm>
        </p:spPr>
        <p:style>
          <a:lnRef idx="2">
            <a:schemeClr val="dk1"/>
          </a:lnRef>
          <a:fillRef idx="1">
            <a:schemeClr val="lt1"/>
          </a:fillRef>
          <a:effectRef idx="0">
            <a:schemeClr val="dk1"/>
          </a:effectRef>
          <a:fontRef idx="minor">
            <a:schemeClr val="dk1"/>
          </a:fontRef>
        </p:style>
        <p:txBody>
          <a:bodyPr/>
          <a:lstStyle/>
          <a:p>
            <a:pPr marL="114300" indent="0">
              <a:buNone/>
            </a:pPr>
            <a:r>
              <a:rPr lang="en-US" dirty="0"/>
              <a:t>&lt;article&gt;</a:t>
            </a:r>
          </a:p>
          <a:p>
            <a:pPr marL="114300" indent="0">
              <a:buNone/>
            </a:pPr>
            <a:r>
              <a:rPr lang="en-GB" dirty="0"/>
              <a:t>  &lt;h2&gt;Position: Director&lt;/h2&gt;</a:t>
            </a:r>
          </a:p>
          <a:p>
            <a:pPr marL="114300" indent="0">
              <a:buNone/>
            </a:pPr>
            <a:r>
              <a:rPr lang="en-GB" dirty="0"/>
              <a:t>  &lt;p&gt;Name: Salah&lt;/p&gt;</a:t>
            </a:r>
          </a:p>
          <a:p>
            <a:pPr marL="114300" indent="0">
              <a:buNone/>
            </a:pPr>
            <a:r>
              <a:rPr lang="en-GB" dirty="0"/>
              <a:t>  &lt;p&gt;Last Name: Abed&lt;/p&gt;</a:t>
            </a:r>
          </a:p>
          <a:p>
            <a:pPr marL="114300" indent="0">
              <a:buNone/>
            </a:pPr>
            <a:r>
              <a:rPr lang="en-GB" dirty="0"/>
              <a:t>  &lt;p&gt;Email: </a:t>
            </a:r>
            <a:r>
              <a:rPr lang="en-GB" dirty="0">
                <a:hlinkClick r:id="rId2"/>
              </a:rPr>
              <a:t>salahabed@abc.com&lt;/p</a:t>
            </a:r>
            <a:r>
              <a:rPr lang="en-GB" dirty="0"/>
              <a:t>&gt;</a:t>
            </a:r>
          </a:p>
          <a:p>
            <a:pPr marL="114300" indent="0">
              <a:buNone/>
            </a:pPr>
            <a:r>
              <a:rPr lang="en-GB" dirty="0"/>
              <a:t>&lt;/article&gt;</a:t>
            </a:r>
            <a:endParaRPr lang="en-US" dirty="0"/>
          </a:p>
        </p:txBody>
      </p:sp>
      <p:pic>
        <p:nvPicPr>
          <p:cNvPr id="8" name="Picture 7">
            <a:extLst>
              <a:ext uri="{FF2B5EF4-FFF2-40B4-BE49-F238E27FC236}">
                <a16:creationId xmlns:a16="http://schemas.microsoft.com/office/drawing/2014/main" id="{42BA993B-D713-3022-F776-B42EE0563398}"/>
              </a:ext>
            </a:extLst>
          </p:cNvPr>
          <p:cNvPicPr>
            <a:picLocks noChangeAspect="1"/>
          </p:cNvPicPr>
          <p:nvPr/>
        </p:nvPicPr>
        <p:blipFill rotWithShape="1">
          <a:blip r:embed="rId3"/>
          <a:srcRect l="20975" t="15545" r="23578" b="8655"/>
          <a:stretch/>
        </p:blipFill>
        <p:spPr>
          <a:xfrm>
            <a:off x="3608286" y="896637"/>
            <a:ext cx="5327242" cy="4096587"/>
          </a:xfrm>
          <a:prstGeom prst="rect">
            <a:avLst/>
          </a:prstGeom>
        </p:spPr>
      </p:pic>
    </p:spTree>
    <p:extLst>
      <p:ext uri="{BB962C8B-B14F-4D97-AF65-F5344CB8AC3E}">
        <p14:creationId xmlns:p14="http://schemas.microsoft.com/office/powerpoint/2010/main" val="32165657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A1DB0-DF9B-4439-AA8F-A0B7BE5AC20A}"/>
              </a:ext>
            </a:extLst>
          </p:cNvPr>
          <p:cNvSpPr>
            <a:spLocks noGrp="1"/>
          </p:cNvSpPr>
          <p:nvPr>
            <p:ph type="title"/>
          </p:nvPr>
        </p:nvSpPr>
        <p:spPr/>
        <p:txBody>
          <a:bodyPr/>
          <a:lstStyle/>
          <a:p>
            <a:r>
              <a:rPr lang="en-CA" dirty="0"/>
              <a:t>DOM Timing</a:t>
            </a:r>
          </a:p>
        </p:txBody>
      </p:sp>
      <p:sp>
        <p:nvSpPr>
          <p:cNvPr id="3" name="Text Placeholder 2">
            <a:extLst>
              <a:ext uri="{FF2B5EF4-FFF2-40B4-BE49-F238E27FC236}">
                <a16:creationId xmlns:a16="http://schemas.microsoft.com/office/drawing/2014/main" id="{10DEF747-E18E-4908-BC35-A4E8A91F0A67}"/>
              </a:ext>
            </a:extLst>
          </p:cNvPr>
          <p:cNvSpPr>
            <a:spLocks noGrp="1"/>
          </p:cNvSpPr>
          <p:nvPr>
            <p:ph type="body" idx="1"/>
          </p:nvPr>
        </p:nvSpPr>
        <p:spPr/>
        <p:txBody>
          <a:bodyPr/>
          <a:lstStyle/>
          <a:p>
            <a:pPr marL="114300" indent="0" algn="l">
              <a:buNone/>
            </a:pPr>
            <a:r>
              <a:rPr lang="en-US" sz="1800" b="0" i="0" u="none" strike="noStrike" baseline="0" dirty="0">
                <a:latin typeface="+mj-lt"/>
              </a:rPr>
              <a:t>Before finishing this section on using the DOM, it should be emphasized that the timing of any DOM code is very important.</a:t>
            </a:r>
          </a:p>
          <a:p>
            <a:pPr marL="114300" indent="0" algn="l">
              <a:buNone/>
            </a:pPr>
            <a:r>
              <a:rPr lang="en-US" sz="1800" b="0" i="0" u="none" strike="noStrike" baseline="0" dirty="0">
                <a:latin typeface="+mj-lt"/>
              </a:rPr>
              <a:t> </a:t>
            </a:r>
            <a:r>
              <a:rPr lang="en-US" sz="1800" b="1" i="0" u="none" strike="noStrike" baseline="0" dirty="0">
                <a:latin typeface="+mj-lt"/>
              </a:rPr>
              <a:t>You cannot access or modify the DOM until it has been loaded.</a:t>
            </a:r>
          </a:p>
          <a:p>
            <a:pPr marL="114300" indent="0" algn="l">
              <a:buNone/>
            </a:pPr>
            <a:r>
              <a:rPr lang="en-US" sz="1800" dirty="0">
                <a:latin typeface="+mj-lt"/>
              </a:rPr>
              <a:t>If the </a:t>
            </a:r>
            <a:r>
              <a:rPr lang="en-US" sz="1800" b="0" i="0" u="none" strike="noStrike" baseline="0" dirty="0">
                <a:latin typeface="+mj-lt"/>
              </a:rPr>
              <a:t>DOM programming is written </a:t>
            </a:r>
            <a:r>
              <a:rPr lang="en-US" sz="1800" b="0" i="1" u="none" strike="noStrike" baseline="0" dirty="0">
                <a:latin typeface="+mj-lt"/>
              </a:rPr>
              <a:t>after </a:t>
            </a:r>
            <a:r>
              <a:rPr lang="en-US" sz="1800" b="0" i="0" u="none" strike="noStrike" baseline="0" dirty="0">
                <a:latin typeface="+mj-lt"/>
              </a:rPr>
              <a:t>the markup that </a:t>
            </a:r>
            <a:r>
              <a:rPr lang="en-US" sz="1800" b="0" i="1" u="none" strike="noStrike" baseline="0" dirty="0">
                <a:latin typeface="+mj-lt"/>
              </a:rPr>
              <a:t>should </a:t>
            </a:r>
            <a:r>
              <a:rPr lang="en-US" sz="1800" b="0" i="0" u="none" strike="noStrike" baseline="0" dirty="0">
                <a:latin typeface="+mj-lt"/>
              </a:rPr>
              <a:t>ensure that the elements exist in the DOM before the code executes.</a:t>
            </a:r>
          </a:p>
          <a:p>
            <a:pPr marL="114300" indent="0" algn="l">
              <a:buNone/>
            </a:pPr>
            <a:r>
              <a:rPr lang="en-US" sz="1800" b="0" i="0" u="none" strike="noStrike" baseline="0" dirty="0">
                <a:latin typeface="+mj-lt"/>
              </a:rPr>
              <a:t>To wait until we know for sure that the DOM has been loaded requires knowledge from our next section on </a:t>
            </a:r>
            <a:r>
              <a:rPr lang="en-US" sz="1800" b="1" i="0" u="none" strike="noStrike" baseline="0" dirty="0">
                <a:latin typeface="+mj-lt"/>
              </a:rPr>
              <a:t>event handling</a:t>
            </a:r>
            <a:r>
              <a:rPr lang="en-US" sz="1800" b="0" i="0" u="none" strike="noStrike" baseline="0" dirty="0">
                <a:latin typeface="+mj-lt"/>
              </a:rPr>
              <a:t>.</a:t>
            </a:r>
            <a:endParaRPr lang="en-CA" dirty="0">
              <a:latin typeface="+mj-lt"/>
            </a:endParaRPr>
          </a:p>
        </p:txBody>
      </p:sp>
      <p:sp>
        <p:nvSpPr>
          <p:cNvPr id="4" name="TextBox 3">
            <a:extLst>
              <a:ext uri="{FF2B5EF4-FFF2-40B4-BE49-F238E27FC236}">
                <a16:creationId xmlns:a16="http://schemas.microsoft.com/office/drawing/2014/main" id="{EDBFE81D-7B55-19B5-75CC-52CBEB18D9F8}"/>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
        <p:nvSpPr>
          <p:cNvPr id="5" name="TextBox 4">
            <a:extLst>
              <a:ext uri="{FF2B5EF4-FFF2-40B4-BE49-F238E27FC236}">
                <a16:creationId xmlns:a16="http://schemas.microsoft.com/office/drawing/2014/main" id="{2420AD2A-A2BC-55A1-3D71-59ED1DD14DE6}"/>
              </a:ext>
            </a:extLst>
          </p:cNvPr>
          <p:cNvSpPr txBox="1"/>
          <p:nvPr/>
        </p:nvSpPr>
        <p:spPr>
          <a:xfrm>
            <a:off x="7088372" y="326065"/>
            <a:ext cx="383438" cy="307777"/>
          </a:xfrm>
          <a:prstGeom prst="rect">
            <a:avLst/>
          </a:prstGeom>
          <a:noFill/>
        </p:spPr>
        <p:txBody>
          <a:bodyPr wrap="none" rtlCol="0">
            <a:spAutoFit/>
          </a:bodyPr>
          <a:lstStyle/>
          <a:p>
            <a:r>
              <a:rPr lang="en-US" dirty="0"/>
              <a:t>g2</a:t>
            </a:r>
            <a:endParaRPr lang="en-GB" dirty="0"/>
          </a:p>
        </p:txBody>
      </p:sp>
      <p:sp>
        <p:nvSpPr>
          <p:cNvPr id="6" name="TextBox 5">
            <a:extLst>
              <a:ext uri="{FF2B5EF4-FFF2-40B4-BE49-F238E27FC236}">
                <a16:creationId xmlns:a16="http://schemas.microsoft.com/office/drawing/2014/main" id="{CD1E37C6-CF33-955A-CB86-48527E7737E7}"/>
              </a:ext>
            </a:extLst>
          </p:cNvPr>
          <p:cNvSpPr txBox="1"/>
          <p:nvPr/>
        </p:nvSpPr>
        <p:spPr>
          <a:xfrm>
            <a:off x="7695867" y="326065"/>
            <a:ext cx="383438" cy="307777"/>
          </a:xfrm>
          <a:prstGeom prst="rect">
            <a:avLst/>
          </a:prstGeom>
          <a:noFill/>
        </p:spPr>
        <p:txBody>
          <a:bodyPr wrap="none" rtlCol="0">
            <a:spAutoFit/>
          </a:bodyPr>
          <a:lstStyle/>
          <a:p>
            <a:r>
              <a:rPr lang="en-US" dirty="0"/>
              <a:t>g3</a:t>
            </a:r>
            <a:endParaRPr lang="en-GB" dirty="0"/>
          </a:p>
        </p:txBody>
      </p:sp>
    </p:spTree>
    <p:extLst>
      <p:ext uri="{BB962C8B-B14F-4D97-AF65-F5344CB8AC3E}">
        <p14:creationId xmlns:p14="http://schemas.microsoft.com/office/powerpoint/2010/main" val="2727512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C12D5-DFC1-4D14-AD4B-82C7905135CD}"/>
              </a:ext>
            </a:extLst>
          </p:cNvPr>
          <p:cNvSpPr>
            <a:spLocks noGrp="1"/>
          </p:cNvSpPr>
          <p:nvPr>
            <p:ph type="title"/>
          </p:nvPr>
        </p:nvSpPr>
        <p:spPr>
          <a:xfrm>
            <a:off x="457200" y="0"/>
            <a:ext cx="8229600" cy="822959"/>
          </a:xfrm>
        </p:spPr>
        <p:txBody>
          <a:bodyPr/>
          <a:lstStyle/>
          <a:p>
            <a:r>
              <a:rPr lang="en-CA" dirty="0"/>
              <a:t>JavaScript Event Handling</a:t>
            </a:r>
          </a:p>
        </p:txBody>
      </p:sp>
      <p:sp>
        <p:nvSpPr>
          <p:cNvPr id="5" name="TextBox 4">
            <a:extLst>
              <a:ext uri="{FF2B5EF4-FFF2-40B4-BE49-F238E27FC236}">
                <a16:creationId xmlns:a16="http://schemas.microsoft.com/office/drawing/2014/main" id="{F985D348-1D55-4812-D886-EA18D1EEDEE1}"/>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pic>
        <p:nvPicPr>
          <p:cNvPr id="4" name="Picture 3">
            <a:extLst>
              <a:ext uri="{FF2B5EF4-FFF2-40B4-BE49-F238E27FC236}">
                <a16:creationId xmlns:a16="http://schemas.microsoft.com/office/drawing/2014/main" id="{BEA41BAC-09DA-9DCC-F9BD-37D13889F096}"/>
              </a:ext>
            </a:extLst>
          </p:cNvPr>
          <p:cNvPicPr>
            <a:picLocks noChangeAspect="1"/>
          </p:cNvPicPr>
          <p:nvPr/>
        </p:nvPicPr>
        <p:blipFill>
          <a:blip r:embed="rId2"/>
          <a:stretch>
            <a:fillRect/>
          </a:stretch>
        </p:blipFill>
        <p:spPr>
          <a:xfrm>
            <a:off x="2290355" y="619010"/>
            <a:ext cx="4857093" cy="4401740"/>
          </a:xfrm>
          <a:prstGeom prst="rect">
            <a:avLst/>
          </a:prstGeom>
        </p:spPr>
      </p:pic>
    </p:spTree>
    <p:extLst>
      <p:ext uri="{BB962C8B-B14F-4D97-AF65-F5344CB8AC3E}">
        <p14:creationId xmlns:p14="http://schemas.microsoft.com/office/powerpoint/2010/main" val="15697052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C12D5-DFC1-4D14-AD4B-82C7905135CD}"/>
              </a:ext>
            </a:extLst>
          </p:cNvPr>
          <p:cNvSpPr>
            <a:spLocks noGrp="1"/>
          </p:cNvSpPr>
          <p:nvPr>
            <p:ph type="title"/>
          </p:nvPr>
        </p:nvSpPr>
        <p:spPr/>
        <p:txBody>
          <a:bodyPr/>
          <a:lstStyle/>
          <a:p>
            <a:r>
              <a:rPr lang="en-CA" dirty="0"/>
              <a:t>Implementing an Event Handler</a:t>
            </a:r>
          </a:p>
        </p:txBody>
      </p:sp>
      <p:sp>
        <p:nvSpPr>
          <p:cNvPr id="4" name="Text Placeholder 2">
            <a:extLst>
              <a:ext uri="{FF2B5EF4-FFF2-40B4-BE49-F238E27FC236}">
                <a16:creationId xmlns:a16="http://schemas.microsoft.com/office/drawing/2014/main" id="{6ECD67DE-D1CC-4CBA-B05F-C2C60E3A0399}"/>
              </a:ext>
            </a:extLst>
          </p:cNvPr>
          <p:cNvSpPr>
            <a:spLocks noGrp="1"/>
          </p:cNvSpPr>
          <p:nvPr>
            <p:ph type="body" idx="1"/>
          </p:nvPr>
        </p:nvSpPr>
        <p:spPr>
          <a:xfrm>
            <a:off x="457201" y="1081088"/>
            <a:ext cx="3135085" cy="3532476"/>
          </a:xfrm>
        </p:spPr>
        <p:txBody>
          <a:bodyPr/>
          <a:lstStyle/>
          <a:p>
            <a:pPr marL="114300" indent="0" algn="l">
              <a:buNone/>
            </a:pPr>
            <a:r>
              <a:rPr lang="en-US" sz="1800" b="0" i="0" u="none" strike="noStrike" baseline="0" dirty="0">
                <a:latin typeface="+mj-lt"/>
              </a:rPr>
              <a:t>An event handler is first defined, then registered to an element node </a:t>
            </a:r>
            <a:r>
              <a:rPr lang="en-CA" sz="1800" b="0" i="0" u="none" strike="noStrike" baseline="0" dirty="0">
                <a:latin typeface="+mj-lt"/>
              </a:rPr>
              <a:t>object.</a:t>
            </a:r>
          </a:p>
          <a:p>
            <a:pPr marL="114300" indent="0" algn="l">
              <a:buNone/>
            </a:pPr>
            <a:r>
              <a:rPr lang="en-US" sz="1800" b="0" i="0" u="none" strike="noStrike" baseline="0" dirty="0">
                <a:latin typeface="+mj-lt"/>
              </a:rPr>
              <a:t>Registering an event handler requires passing a callback function to the </a:t>
            </a:r>
            <a:r>
              <a:rPr lang="en-CA" sz="1800" b="1" i="0" u="none" strike="noStrike" baseline="0" dirty="0" err="1">
                <a:latin typeface="+mj-lt"/>
              </a:rPr>
              <a:t>addEventListener</a:t>
            </a:r>
            <a:r>
              <a:rPr lang="en-CA" sz="1800" b="1" i="0" u="none" strike="noStrike" baseline="0" dirty="0">
                <a:latin typeface="+mj-lt"/>
              </a:rPr>
              <a:t>()</a:t>
            </a:r>
            <a:endParaRPr lang="en-CA" b="1" dirty="0">
              <a:latin typeface="+mj-lt"/>
            </a:endParaRPr>
          </a:p>
        </p:txBody>
      </p:sp>
      <p:pic>
        <p:nvPicPr>
          <p:cNvPr id="5" name="Picture 4">
            <a:extLst>
              <a:ext uri="{FF2B5EF4-FFF2-40B4-BE49-F238E27FC236}">
                <a16:creationId xmlns:a16="http://schemas.microsoft.com/office/drawing/2014/main" id="{648C710B-3295-C179-CDA1-F0AF261030A4}"/>
              </a:ext>
            </a:extLst>
          </p:cNvPr>
          <p:cNvPicPr>
            <a:picLocks noChangeAspect="1"/>
          </p:cNvPicPr>
          <p:nvPr/>
        </p:nvPicPr>
        <p:blipFill rotWithShape="1">
          <a:blip r:embed="rId2"/>
          <a:srcRect r="4761"/>
          <a:stretch/>
        </p:blipFill>
        <p:spPr>
          <a:xfrm>
            <a:off x="3364198" y="1739689"/>
            <a:ext cx="5592024" cy="2215274"/>
          </a:xfrm>
          <a:prstGeom prst="rect">
            <a:avLst/>
          </a:prstGeom>
        </p:spPr>
      </p:pic>
      <p:sp>
        <p:nvSpPr>
          <p:cNvPr id="6" name="TextBox 5">
            <a:extLst>
              <a:ext uri="{FF2B5EF4-FFF2-40B4-BE49-F238E27FC236}">
                <a16:creationId xmlns:a16="http://schemas.microsoft.com/office/drawing/2014/main" id="{4EF9A508-9F01-BC92-2A79-46DCA4BE4267}"/>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6348979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3387C-A627-4A91-BD2D-C9E5396AA449}"/>
              </a:ext>
            </a:extLst>
          </p:cNvPr>
          <p:cNvSpPr>
            <a:spLocks noGrp="1"/>
          </p:cNvSpPr>
          <p:nvPr>
            <p:ph type="title"/>
          </p:nvPr>
        </p:nvSpPr>
        <p:spPr>
          <a:xfrm>
            <a:off x="258097" y="43696"/>
            <a:ext cx="8229600" cy="822959"/>
          </a:xfrm>
        </p:spPr>
        <p:txBody>
          <a:bodyPr/>
          <a:lstStyle/>
          <a:p>
            <a:r>
              <a:rPr lang="en-US" sz="3000" dirty="0"/>
              <a:t>Handling events with anonymous functions</a:t>
            </a:r>
            <a:endParaRPr lang="en-CA" sz="3000" dirty="0"/>
          </a:p>
        </p:txBody>
      </p:sp>
      <p:sp>
        <p:nvSpPr>
          <p:cNvPr id="3" name="Text Placeholder 2">
            <a:extLst>
              <a:ext uri="{FF2B5EF4-FFF2-40B4-BE49-F238E27FC236}">
                <a16:creationId xmlns:a16="http://schemas.microsoft.com/office/drawing/2014/main" id="{AB094C27-9CB3-42D7-BF08-43FDB0A1D10E}"/>
              </a:ext>
            </a:extLst>
          </p:cNvPr>
          <p:cNvSpPr>
            <a:spLocks noGrp="1"/>
          </p:cNvSpPr>
          <p:nvPr>
            <p:ph type="body" idx="1"/>
          </p:nvPr>
        </p:nvSpPr>
        <p:spPr>
          <a:xfrm>
            <a:off x="499731" y="739502"/>
            <a:ext cx="8144538" cy="461665"/>
          </a:xfrm>
        </p:spPr>
        <p:txBody>
          <a:bodyPr/>
          <a:lstStyle/>
          <a:p>
            <a:pPr marL="114300" indent="0" algn="l">
              <a:buNone/>
            </a:pPr>
            <a:r>
              <a:rPr lang="en-US" sz="1800" b="0" i="0" u="none" strike="noStrike" baseline="0" dirty="0">
                <a:latin typeface="+mj-lt"/>
              </a:rPr>
              <a:t>It is much more common to make use of an </a:t>
            </a:r>
            <a:r>
              <a:rPr lang="en-US" sz="1800" b="0" i="1" u="none" strike="noStrike" baseline="0" dirty="0">
                <a:latin typeface="+mj-lt"/>
              </a:rPr>
              <a:t>anonymous function </a:t>
            </a:r>
            <a:r>
              <a:rPr lang="en-US" sz="1800" b="0" i="0" u="none" strike="noStrike" baseline="0" dirty="0">
                <a:latin typeface="+mj-lt"/>
              </a:rPr>
              <a:t>passed to </a:t>
            </a:r>
            <a:r>
              <a:rPr lang="en-US" sz="1800" b="1" i="0" u="none" strike="noStrike" baseline="0" dirty="0" err="1">
                <a:latin typeface="+mj-lt"/>
              </a:rPr>
              <a:t>addEventListener</a:t>
            </a:r>
            <a:r>
              <a:rPr lang="en-US" sz="1800" b="0" i="0" u="none" strike="noStrike" baseline="0" dirty="0">
                <a:latin typeface="+mj-lt"/>
              </a:rPr>
              <a:t>()</a:t>
            </a:r>
            <a:endParaRPr lang="en-CA" dirty="0">
              <a:latin typeface="+mj-lt"/>
            </a:endParaRPr>
          </a:p>
        </p:txBody>
      </p:sp>
      <p:sp>
        <p:nvSpPr>
          <p:cNvPr id="6" name="TextBox 5" descr="LISTING 4.2 Embedded styles example">
            <a:extLst>
              <a:ext uri="{FF2B5EF4-FFF2-40B4-BE49-F238E27FC236}">
                <a16:creationId xmlns:a16="http://schemas.microsoft.com/office/drawing/2014/main" id="{E511FEAC-BDD9-4AB4-B82C-F639C98E40BE}"/>
              </a:ext>
            </a:extLst>
          </p:cNvPr>
          <p:cNvSpPr txBox="1"/>
          <p:nvPr/>
        </p:nvSpPr>
        <p:spPr>
          <a:xfrm>
            <a:off x="2232212" y="1791687"/>
            <a:ext cx="4679576" cy="2323652"/>
          </a:xfrm>
          <a:prstGeom prst="rect">
            <a:avLst/>
          </a:prstGeom>
          <a:solidFill>
            <a:srgbClr val="E6F0F5"/>
          </a:solidFill>
        </p:spPr>
        <p:txBody>
          <a:bodyPr wrap="square" numCol="1" rtlCol="0">
            <a:noAutofit/>
          </a:bodyPr>
          <a:lstStyle/>
          <a:p>
            <a:pPr algn="l" defTabSz="180000"/>
            <a:r>
              <a:rPr lang="nl-NL" sz="1200" b="0" i="0" u="none" strike="noStrike" baseline="0" dirty="0">
                <a:solidFill>
                  <a:srgbClr val="000000"/>
                </a:solidFill>
                <a:latin typeface="Calibri" panose="020F0502020204030204" pitchFamily="34" charset="0"/>
                <a:cs typeface="Calibri" panose="020F0502020204030204" pitchFamily="34" charset="0"/>
              </a:rPr>
              <a:t>const btn = document.getElementById("btn");</a:t>
            </a:r>
          </a:p>
          <a:p>
            <a:pPr algn="l" defTabSz="180000"/>
            <a:r>
              <a:rPr lang="en-CA" sz="1200" b="0" i="0" u="none" strike="noStrike" baseline="0" dirty="0" err="1">
                <a:solidFill>
                  <a:srgbClr val="000000"/>
                </a:solidFill>
                <a:latin typeface="Calibri" panose="020F0502020204030204" pitchFamily="34" charset="0"/>
                <a:cs typeface="Calibri" panose="020F0502020204030204" pitchFamily="34" charset="0"/>
              </a:rPr>
              <a:t>btn.addEventListener</a:t>
            </a:r>
            <a:r>
              <a:rPr lang="en-CA" sz="1200" b="0" i="0" u="none" strike="noStrike" baseline="0" dirty="0">
                <a:solidFill>
                  <a:srgbClr val="000000"/>
                </a:solidFill>
                <a:latin typeface="Calibri" panose="020F0502020204030204" pitchFamily="34" charset="0"/>
                <a:cs typeface="Calibri" panose="020F0502020204030204" pitchFamily="34" charset="0"/>
              </a:rPr>
              <a:t>("click", </a:t>
            </a:r>
            <a:r>
              <a:rPr lang="en-CA" sz="1200" b="0" i="0" u="none" strike="noStrike" baseline="0" dirty="0">
                <a:solidFill>
                  <a:srgbClr val="9A0000"/>
                </a:solidFill>
                <a:latin typeface="Calibri" panose="020F0502020204030204" pitchFamily="34" charset="0"/>
                <a:cs typeface="Calibri" panose="020F0502020204030204" pitchFamily="34" charset="0"/>
              </a:rPr>
              <a:t>function () {</a:t>
            </a:r>
          </a:p>
          <a:p>
            <a:pPr algn="l" defTabSz="180000"/>
            <a:r>
              <a:rPr lang="en-US" sz="1200" b="0" i="0" u="none" strike="noStrike" baseline="0" dirty="0">
                <a:solidFill>
                  <a:srgbClr val="9A0000"/>
                </a:solidFill>
                <a:latin typeface="Calibri" panose="020F0502020204030204" pitchFamily="34" charset="0"/>
                <a:cs typeface="Calibri" panose="020F0502020204030204" pitchFamily="34" charset="0"/>
              </a:rPr>
              <a:t>	alert("used an anonymous function");</a:t>
            </a:r>
          </a:p>
          <a:p>
            <a:pPr algn="l" defTabSz="180000"/>
            <a:r>
              <a:rPr lang="en-CA" sz="1200" b="0" i="0" u="none" strike="noStrike" baseline="0" dirty="0">
                <a:solidFill>
                  <a:srgbClr val="9A0000"/>
                </a:solidFill>
                <a:latin typeface="Calibri" panose="020F0502020204030204" pitchFamily="34" charset="0"/>
                <a:cs typeface="Calibri" panose="020F0502020204030204" pitchFamily="34" charset="0"/>
              </a:rPr>
              <a:t>}</a:t>
            </a:r>
            <a:r>
              <a:rPr lang="en-CA" sz="1200" b="0" i="0" u="none" strike="noStrike" baseline="0" dirty="0">
                <a:solidFill>
                  <a:srgbClr val="000000"/>
                </a:solidFill>
                <a:latin typeface="Calibri" panose="020F0502020204030204" pitchFamily="34" charset="0"/>
                <a:cs typeface="Calibri" panose="020F0502020204030204" pitchFamily="34" charset="0"/>
              </a:rPr>
              <a:t>);</a:t>
            </a:r>
          </a:p>
          <a:p>
            <a:pPr algn="l" defTabSz="180000"/>
            <a:endParaRPr lang="en-CA" sz="1200" b="0" i="0" u="none" strike="noStrike" baseline="0" dirty="0">
              <a:solidFill>
                <a:srgbClr val="000000"/>
              </a:solidFill>
              <a:latin typeface="Calibri" panose="020F0502020204030204" pitchFamily="34" charset="0"/>
              <a:cs typeface="Calibri" panose="020F0502020204030204" pitchFamily="34" charset="0"/>
            </a:endParaRPr>
          </a:p>
          <a:p>
            <a:pPr algn="l" defTabSz="180000"/>
            <a:r>
              <a:rPr lang="en-CA" sz="1200" b="0" i="0" u="none" strike="noStrike" baseline="0" dirty="0" err="1">
                <a:solidFill>
                  <a:srgbClr val="000000"/>
                </a:solidFill>
                <a:latin typeface="Calibri" panose="020F0502020204030204" pitchFamily="34" charset="0"/>
                <a:cs typeface="Calibri" panose="020F0502020204030204" pitchFamily="34" charset="0"/>
              </a:rPr>
              <a:t>document.querySelector</a:t>
            </a:r>
            <a:r>
              <a:rPr lang="en-CA" sz="1200" b="0" i="0" u="none" strike="noStrike" baseline="0" dirty="0">
                <a:solidFill>
                  <a:srgbClr val="000000"/>
                </a:solidFill>
                <a:latin typeface="Calibri" panose="020F0502020204030204" pitchFamily="34" charset="0"/>
                <a:cs typeface="Calibri" panose="020F0502020204030204" pitchFamily="34" charset="0"/>
              </a:rPr>
              <a:t>("#</a:t>
            </a:r>
            <a:r>
              <a:rPr lang="en-CA" sz="1200" b="0" i="0" u="none" strike="noStrike" baseline="0" dirty="0" err="1">
                <a:solidFill>
                  <a:srgbClr val="000000"/>
                </a:solidFill>
                <a:latin typeface="Calibri" panose="020F0502020204030204" pitchFamily="34" charset="0"/>
                <a:cs typeface="Calibri" panose="020F0502020204030204" pitchFamily="34" charset="0"/>
              </a:rPr>
              <a:t>btn</a:t>
            </a:r>
            <a:r>
              <a:rPr lang="en-CA" sz="1200" b="0" i="0" u="none" strike="noStrike" baseline="0" dirty="0">
                <a:solidFill>
                  <a:srgbClr val="000000"/>
                </a:solidFill>
                <a:latin typeface="Calibri" panose="020F0502020204030204" pitchFamily="34" charset="0"/>
                <a:cs typeface="Calibri" panose="020F0502020204030204" pitchFamily="34" charset="0"/>
              </a:rPr>
              <a:t>").</a:t>
            </a:r>
            <a:r>
              <a:rPr lang="en-CA" sz="1200" b="0" i="0" u="none" strike="noStrike" baseline="0" dirty="0" err="1">
                <a:solidFill>
                  <a:srgbClr val="000000"/>
                </a:solidFill>
                <a:latin typeface="Calibri" panose="020F0502020204030204" pitchFamily="34" charset="0"/>
                <a:cs typeface="Calibri" panose="020F0502020204030204" pitchFamily="34" charset="0"/>
              </a:rPr>
              <a:t>addEventListener</a:t>
            </a:r>
            <a:r>
              <a:rPr lang="en-CA" sz="1200" b="0" i="0" u="none" strike="noStrike" baseline="0" dirty="0">
                <a:solidFill>
                  <a:srgbClr val="000000"/>
                </a:solidFill>
                <a:latin typeface="Calibri" panose="020F0502020204030204" pitchFamily="34" charset="0"/>
                <a:cs typeface="Calibri" panose="020F0502020204030204" pitchFamily="34" charset="0"/>
              </a:rPr>
              <a:t>("click", </a:t>
            </a:r>
            <a:r>
              <a:rPr lang="en-CA" sz="1200" b="0" i="0" u="none" strike="noStrike" baseline="0" dirty="0">
                <a:solidFill>
                  <a:srgbClr val="9A0000"/>
                </a:solidFill>
                <a:latin typeface="Calibri" panose="020F0502020204030204" pitchFamily="34" charset="0"/>
                <a:cs typeface="Calibri" panose="020F0502020204030204" pitchFamily="34" charset="0"/>
              </a:rPr>
              <a:t>function (){</a:t>
            </a:r>
          </a:p>
          <a:p>
            <a:pPr algn="l" defTabSz="180000"/>
            <a:r>
              <a:rPr lang="en-US" sz="1200" b="0" i="0" u="none" strike="noStrike" baseline="0" dirty="0">
                <a:solidFill>
                  <a:srgbClr val="9A0000"/>
                </a:solidFill>
                <a:latin typeface="Calibri" panose="020F0502020204030204" pitchFamily="34" charset="0"/>
                <a:cs typeface="Calibri" panose="020F0502020204030204" pitchFamily="34" charset="0"/>
              </a:rPr>
              <a:t>	alert("a different approach but same result");</a:t>
            </a:r>
          </a:p>
          <a:p>
            <a:pPr algn="l" defTabSz="180000"/>
            <a:r>
              <a:rPr lang="en-CA" sz="1200" b="0" i="0" u="none" strike="noStrike" baseline="0" dirty="0">
                <a:solidFill>
                  <a:srgbClr val="9A0000"/>
                </a:solidFill>
                <a:latin typeface="Calibri" panose="020F0502020204030204" pitchFamily="34" charset="0"/>
                <a:cs typeface="Calibri" panose="020F0502020204030204" pitchFamily="34" charset="0"/>
              </a:rPr>
              <a:t>}</a:t>
            </a:r>
            <a:r>
              <a:rPr lang="en-CA" sz="1200" b="0" i="0" u="none" strike="noStrike" baseline="0" dirty="0">
                <a:solidFill>
                  <a:srgbClr val="000000"/>
                </a:solidFill>
                <a:latin typeface="Calibri" panose="020F0502020204030204" pitchFamily="34" charset="0"/>
                <a:cs typeface="Calibri" panose="020F0502020204030204" pitchFamily="34" charset="0"/>
              </a:rPr>
              <a:t>);</a:t>
            </a:r>
          </a:p>
          <a:p>
            <a:pPr algn="l" defTabSz="180000"/>
            <a:endParaRPr lang="en-CA" sz="1200" b="0" i="0" u="none" strike="noStrike" baseline="0" dirty="0">
              <a:solidFill>
                <a:srgbClr val="000000"/>
              </a:solidFill>
              <a:latin typeface="Calibri" panose="020F0502020204030204" pitchFamily="34" charset="0"/>
              <a:cs typeface="Calibri" panose="020F0502020204030204" pitchFamily="34" charset="0"/>
            </a:endParaRPr>
          </a:p>
          <a:p>
            <a:pPr algn="l" defTabSz="180000"/>
            <a:r>
              <a:rPr lang="en-US" sz="1200" b="0" i="0" u="none" strike="noStrike" baseline="0" dirty="0" err="1">
                <a:solidFill>
                  <a:srgbClr val="000000"/>
                </a:solidFill>
                <a:latin typeface="Calibri" panose="020F0502020204030204" pitchFamily="34" charset="0"/>
                <a:cs typeface="Calibri" panose="020F0502020204030204" pitchFamily="34" charset="0"/>
              </a:rPr>
              <a:t>document.querySelector</a:t>
            </a:r>
            <a:r>
              <a:rPr lang="en-US" sz="1200" b="0" i="0" u="none" strike="noStrike" baseline="0" dirty="0">
                <a:solidFill>
                  <a:srgbClr val="000000"/>
                </a:solidFill>
                <a:latin typeface="Calibri" panose="020F0502020204030204" pitchFamily="34" charset="0"/>
                <a:cs typeface="Calibri" panose="020F0502020204030204" pitchFamily="34" charset="0"/>
              </a:rPr>
              <a:t>("#</a:t>
            </a:r>
            <a:r>
              <a:rPr lang="en-US" sz="1200" b="0" i="0" u="none" strike="noStrike" baseline="0" dirty="0" err="1">
                <a:solidFill>
                  <a:srgbClr val="000000"/>
                </a:solidFill>
                <a:latin typeface="Calibri" panose="020F0502020204030204" pitchFamily="34" charset="0"/>
                <a:cs typeface="Calibri" panose="020F0502020204030204" pitchFamily="34" charset="0"/>
              </a:rPr>
              <a:t>btn</a:t>
            </a:r>
            <a:r>
              <a:rPr lang="en-US" sz="1200" b="0" i="0" u="none" strike="noStrike" baseline="0" dirty="0">
                <a:solidFill>
                  <a:srgbClr val="000000"/>
                </a:solidFill>
                <a:latin typeface="Calibri" panose="020F0502020204030204" pitchFamily="34" charset="0"/>
                <a:cs typeface="Calibri" panose="020F0502020204030204" pitchFamily="34" charset="0"/>
              </a:rPr>
              <a:t>").</a:t>
            </a:r>
            <a:r>
              <a:rPr lang="en-US" sz="1200" b="0" i="0" u="none" strike="noStrike" baseline="0" dirty="0" err="1">
                <a:solidFill>
                  <a:srgbClr val="000000"/>
                </a:solidFill>
                <a:latin typeface="Calibri" panose="020F0502020204030204" pitchFamily="34" charset="0"/>
                <a:cs typeface="Calibri" panose="020F0502020204030204" pitchFamily="34" charset="0"/>
              </a:rPr>
              <a:t>addEventListener</a:t>
            </a:r>
            <a:r>
              <a:rPr lang="en-US" sz="1200" b="0" i="0" u="none" strike="noStrike" baseline="0" dirty="0">
                <a:solidFill>
                  <a:srgbClr val="000000"/>
                </a:solidFill>
                <a:latin typeface="Calibri" panose="020F0502020204030204" pitchFamily="34" charset="0"/>
                <a:cs typeface="Calibri" panose="020F0502020204030204" pitchFamily="34" charset="0"/>
              </a:rPr>
              <a:t>("click", </a:t>
            </a:r>
            <a:r>
              <a:rPr lang="en-US" sz="1200" b="0" i="0" u="none" strike="noStrike" baseline="0" dirty="0">
                <a:solidFill>
                  <a:srgbClr val="9A0000"/>
                </a:solidFill>
                <a:latin typeface="Calibri" panose="020F0502020204030204" pitchFamily="34" charset="0"/>
                <a:cs typeface="Calibri" panose="020F0502020204030204" pitchFamily="34" charset="0"/>
              </a:rPr>
              <a:t>() =&gt; {</a:t>
            </a:r>
          </a:p>
          <a:p>
            <a:pPr algn="l" defTabSz="180000"/>
            <a:r>
              <a:rPr lang="en-US" sz="1200" b="0" i="0" u="none" strike="noStrike" baseline="0" dirty="0">
                <a:solidFill>
                  <a:srgbClr val="9A0000"/>
                </a:solidFill>
                <a:latin typeface="Calibri" panose="020F0502020204030204" pitchFamily="34" charset="0"/>
                <a:cs typeface="Calibri" panose="020F0502020204030204" pitchFamily="34" charset="0"/>
              </a:rPr>
              <a:t>	alert("arrow syntax but same result");</a:t>
            </a:r>
          </a:p>
          <a:p>
            <a:pPr algn="l" defTabSz="180000"/>
            <a:r>
              <a:rPr lang="en-CA" sz="1200" b="0" i="0" u="none" strike="noStrike" baseline="0" dirty="0">
                <a:solidFill>
                  <a:srgbClr val="9A0000"/>
                </a:solidFill>
                <a:latin typeface="Calibri" panose="020F0502020204030204" pitchFamily="34" charset="0"/>
                <a:cs typeface="Calibri" panose="020F0502020204030204" pitchFamily="34" charset="0"/>
              </a:rPr>
              <a:t>}</a:t>
            </a:r>
            <a:r>
              <a:rPr lang="en-CA" sz="1200" b="0" i="0" u="none" strike="noStrike" baseline="0" dirty="0">
                <a:solidFill>
                  <a:srgbClr val="000000"/>
                </a:solidFill>
                <a:latin typeface="Calibri" panose="020F0502020204030204" pitchFamily="34" charset="0"/>
                <a:cs typeface="Calibri" panose="020F0502020204030204" pitchFamily="34" charset="0"/>
              </a:rPr>
              <a:t>);</a:t>
            </a:r>
            <a:endParaRPr lang="en-CA" sz="1000" b="0" i="0" u="none" strike="noStrike" baseline="0" dirty="0">
              <a:solidFill>
                <a:srgbClr val="00000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C58121E-7E63-4814-B22A-D5A83666D8BD}"/>
              </a:ext>
            </a:extLst>
          </p:cNvPr>
          <p:cNvSpPr txBox="1"/>
          <p:nvPr/>
        </p:nvSpPr>
        <p:spPr>
          <a:xfrm>
            <a:off x="2189683" y="4336565"/>
            <a:ext cx="4679576" cy="461665"/>
          </a:xfrm>
          <a:prstGeom prst="rect">
            <a:avLst/>
          </a:prstGeom>
          <a:noFill/>
        </p:spPr>
        <p:txBody>
          <a:bodyPr wrap="square" rtlCol="0">
            <a:spAutoFit/>
          </a:bodyPr>
          <a:lstStyle/>
          <a:p>
            <a:r>
              <a:rPr lang="en-US" sz="1200" b="1" i="0" u="none" strike="noStrike" baseline="0" dirty="0">
                <a:solidFill>
                  <a:srgbClr val="009A9A"/>
                </a:solidFill>
                <a:latin typeface="+mj-lt"/>
              </a:rPr>
              <a:t>LISTING 9.3 </a:t>
            </a:r>
            <a:r>
              <a:rPr lang="en-US" sz="1200" b="0" i="0" u="none" strike="noStrike" baseline="0" dirty="0">
                <a:solidFill>
                  <a:srgbClr val="000000"/>
                </a:solidFill>
                <a:latin typeface="+mj-lt"/>
              </a:rPr>
              <a:t>Listening to an event with an anonymous function, three versions</a:t>
            </a:r>
            <a:endParaRPr lang="en-CA" sz="1200" dirty="0">
              <a:latin typeface="+mj-lt"/>
            </a:endParaRPr>
          </a:p>
        </p:txBody>
      </p:sp>
      <p:sp>
        <p:nvSpPr>
          <p:cNvPr id="4" name="TextBox 3">
            <a:extLst>
              <a:ext uri="{FF2B5EF4-FFF2-40B4-BE49-F238E27FC236}">
                <a16:creationId xmlns:a16="http://schemas.microsoft.com/office/drawing/2014/main" id="{D93E5043-74B6-5BBC-568D-343C44274504}"/>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30837102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73298-5F20-48BD-87E3-88DB45E4B98B}"/>
              </a:ext>
            </a:extLst>
          </p:cNvPr>
          <p:cNvSpPr>
            <a:spLocks noGrp="1"/>
          </p:cNvSpPr>
          <p:nvPr>
            <p:ph type="title"/>
          </p:nvPr>
        </p:nvSpPr>
        <p:spPr>
          <a:xfrm>
            <a:off x="457200" y="0"/>
            <a:ext cx="8229600" cy="822959"/>
          </a:xfrm>
        </p:spPr>
        <p:txBody>
          <a:bodyPr/>
          <a:lstStyle/>
          <a:p>
            <a:r>
              <a:rPr lang="en-US" dirty="0"/>
              <a:t>Event handling with </a:t>
            </a:r>
            <a:r>
              <a:rPr lang="en-US" dirty="0" err="1"/>
              <a:t>NodeList</a:t>
            </a:r>
            <a:r>
              <a:rPr lang="en-US" dirty="0"/>
              <a:t> arrays</a:t>
            </a:r>
            <a:endParaRPr lang="en-CA" dirty="0"/>
          </a:p>
        </p:txBody>
      </p:sp>
      <p:pic>
        <p:nvPicPr>
          <p:cNvPr id="5" name="Picture 4" descr="FIGURE 9.11 Event handling with NodeList arrays">
            <a:extLst>
              <a:ext uri="{FF2B5EF4-FFF2-40B4-BE49-F238E27FC236}">
                <a16:creationId xmlns:a16="http://schemas.microsoft.com/office/drawing/2014/main" id="{36C7DE10-AA1C-4718-8BD9-B801C99E408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1278" y="984487"/>
            <a:ext cx="6401444" cy="3608284"/>
          </a:xfrm>
          <a:prstGeom prst="rect">
            <a:avLst/>
          </a:prstGeom>
        </p:spPr>
      </p:pic>
      <p:cxnSp>
        <p:nvCxnSpPr>
          <p:cNvPr id="4" name="Straight Connector 3">
            <a:extLst>
              <a:ext uri="{FF2B5EF4-FFF2-40B4-BE49-F238E27FC236}">
                <a16:creationId xmlns:a16="http://schemas.microsoft.com/office/drawing/2014/main" id="{CA13EBD4-82A0-AB93-EA19-D949690BFDB9}"/>
              </a:ext>
            </a:extLst>
          </p:cNvPr>
          <p:cNvCxnSpPr>
            <a:cxnSpLocks/>
          </p:cNvCxnSpPr>
          <p:nvPr/>
        </p:nvCxnSpPr>
        <p:spPr>
          <a:xfrm>
            <a:off x="1371278" y="3436374"/>
            <a:ext cx="3871774"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2488EE0-765A-38EF-397D-A04225FF50C0}"/>
              </a:ext>
            </a:extLst>
          </p:cNvPr>
          <p:cNvSpPr txBox="1"/>
          <p:nvPr/>
        </p:nvSpPr>
        <p:spPr>
          <a:xfrm>
            <a:off x="2820535" y="4710165"/>
            <a:ext cx="5866265"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dirty="0"/>
              <a:t>Source code: chapter04/12_events_window</a:t>
            </a:r>
            <a:endParaRPr lang="en-GB" dirty="0"/>
          </a:p>
        </p:txBody>
      </p:sp>
      <p:sp>
        <p:nvSpPr>
          <p:cNvPr id="7" name="TextBox 6">
            <a:extLst>
              <a:ext uri="{FF2B5EF4-FFF2-40B4-BE49-F238E27FC236}">
                <a16:creationId xmlns:a16="http://schemas.microsoft.com/office/drawing/2014/main" id="{EB76036F-C926-2D31-AC9A-B4BE9B003BAA}"/>
              </a:ext>
            </a:extLst>
          </p:cNvPr>
          <p:cNvSpPr txBox="1"/>
          <p:nvPr/>
        </p:nvSpPr>
        <p:spPr>
          <a:xfrm>
            <a:off x="8419070" y="1293341"/>
            <a:ext cx="383438" cy="307777"/>
          </a:xfrm>
          <a:prstGeom prst="rect">
            <a:avLst/>
          </a:prstGeom>
          <a:noFill/>
        </p:spPr>
        <p:txBody>
          <a:bodyPr wrap="none" rtlCol="0">
            <a:spAutoFit/>
          </a:bodyPr>
          <a:lstStyle/>
          <a:p>
            <a:r>
              <a:rPr lang="en-US" dirty="0"/>
              <a:t>g1</a:t>
            </a:r>
            <a:endParaRPr lang="en-GB" dirty="0"/>
          </a:p>
        </p:txBody>
      </p:sp>
    </p:spTree>
    <p:extLst>
      <p:ext uri="{BB962C8B-B14F-4D97-AF65-F5344CB8AC3E}">
        <p14:creationId xmlns:p14="http://schemas.microsoft.com/office/powerpoint/2010/main" val="4200603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8D6DD-DC2D-413D-B160-227480EC117A}"/>
              </a:ext>
            </a:extLst>
          </p:cNvPr>
          <p:cNvSpPr>
            <a:spLocks noGrp="1"/>
          </p:cNvSpPr>
          <p:nvPr>
            <p:ph type="title"/>
          </p:nvPr>
        </p:nvSpPr>
        <p:spPr/>
        <p:txBody>
          <a:bodyPr/>
          <a:lstStyle/>
          <a:p>
            <a:r>
              <a:rPr lang="en-US" dirty="0"/>
              <a:t>Page Loading and the DOM</a:t>
            </a:r>
            <a:endParaRPr lang="en-CA" dirty="0"/>
          </a:p>
        </p:txBody>
      </p:sp>
      <p:sp>
        <p:nvSpPr>
          <p:cNvPr id="3" name="Text Placeholder 2">
            <a:extLst>
              <a:ext uri="{FF2B5EF4-FFF2-40B4-BE49-F238E27FC236}">
                <a16:creationId xmlns:a16="http://schemas.microsoft.com/office/drawing/2014/main" id="{65AA854A-DB83-4DFB-993D-CF9DD542ACAA}"/>
              </a:ext>
            </a:extLst>
          </p:cNvPr>
          <p:cNvSpPr>
            <a:spLocks noGrp="1"/>
          </p:cNvSpPr>
          <p:nvPr>
            <p:ph type="body" idx="1"/>
          </p:nvPr>
        </p:nvSpPr>
        <p:spPr>
          <a:xfrm>
            <a:off x="454025" y="805512"/>
            <a:ext cx="8232775" cy="3532476"/>
          </a:xfrm>
        </p:spPr>
        <p:txBody>
          <a:bodyPr/>
          <a:lstStyle/>
          <a:p>
            <a:pPr marL="114300" indent="0" algn="l">
              <a:buNone/>
            </a:pPr>
            <a:r>
              <a:rPr lang="en-US" b="0" i="0" u="none" strike="noStrike" baseline="0" dirty="0">
                <a:solidFill>
                  <a:srgbClr val="000000"/>
                </a:solidFill>
                <a:latin typeface="+mj-lt"/>
              </a:rPr>
              <a:t>To ensure your DOM manipulation code executes </a:t>
            </a:r>
            <a:r>
              <a:rPr lang="en-US" b="0" i="1" u="none" strike="noStrike" baseline="0" dirty="0">
                <a:solidFill>
                  <a:srgbClr val="000000"/>
                </a:solidFill>
                <a:latin typeface="+mj-lt"/>
              </a:rPr>
              <a:t>after </a:t>
            </a:r>
            <a:r>
              <a:rPr lang="en-US" b="0" u="none" strike="noStrike" baseline="0" dirty="0">
                <a:solidFill>
                  <a:srgbClr val="000000"/>
                </a:solidFill>
                <a:latin typeface="+mj-lt"/>
              </a:rPr>
              <a:t>the page is loaded, use </a:t>
            </a:r>
            <a:r>
              <a:rPr lang="en-US" b="0" i="0" u="none" strike="noStrike" baseline="0" dirty="0">
                <a:solidFill>
                  <a:srgbClr val="000000"/>
                </a:solidFill>
                <a:latin typeface="+mj-lt"/>
              </a:rPr>
              <a:t>one of the following two different page load events.</a:t>
            </a:r>
          </a:p>
          <a:p>
            <a:pPr algn="l"/>
            <a:r>
              <a:rPr lang="en-US" b="1" i="0" u="none" strike="noStrike" baseline="0" dirty="0" err="1">
                <a:solidFill>
                  <a:srgbClr val="000000"/>
                </a:solidFill>
                <a:latin typeface="+mj-lt"/>
              </a:rPr>
              <a:t>window.load</a:t>
            </a:r>
            <a:r>
              <a:rPr lang="en-US" b="0" i="0" u="none" strike="noStrike" baseline="0" dirty="0">
                <a:solidFill>
                  <a:srgbClr val="000000"/>
                </a:solidFill>
                <a:latin typeface="+mj-lt"/>
              </a:rPr>
              <a:t> Fires when the entire page is loaded. This includes images and stylesheets, so on a slow connection or a page with a lot of images, the load event can take a long time to fire.</a:t>
            </a:r>
          </a:p>
          <a:p>
            <a:pPr algn="l"/>
            <a:r>
              <a:rPr lang="en-US" b="1" i="0" u="none" strike="noStrike" baseline="0" dirty="0" err="1">
                <a:solidFill>
                  <a:srgbClr val="000000"/>
                </a:solidFill>
                <a:latin typeface="+mj-lt"/>
              </a:rPr>
              <a:t>document.DOMContentLoaded</a:t>
            </a:r>
            <a:r>
              <a:rPr lang="en-US" b="1" i="0" u="none" strike="noStrike" baseline="0" dirty="0">
                <a:solidFill>
                  <a:srgbClr val="000000"/>
                </a:solidFill>
                <a:latin typeface="+mj-lt"/>
              </a:rPr>
              <a:t> </a:t>
            </a:r>
            <a:r>
              <a:rPr lang="en-US" b="0" i="0" u="none" strike="noStrike" baseline="0" dirty="0">
                <a:solidFill>
                  <a:srgbClr val="000000"/>
                </a:solidFill>
                <a:latin typeface="+mj-lt"/>
              </a:rPr>
              <a:t>Fires when the HTML document has been completely downloaded and parsed. Generally, this is the event you want </a:t>
            </a:r>
            <a:r>
              <a:rPr lang="en-CA" b="0" i="0" u="none" strike="noStrike" baseline="0" dirty="0">
                <a:solidFill>
                  <a:srgbClr val="000000"/>
                </a:solidFill>
                <a:latin typeface="+mj-lt"/>
              </a:rPr>
              <a:t>to use.</a:t>
            </a:r>
          </a:p>
          <a:p>
            <a:pPr marL="114300" indent="0" algn="l">
              <a:buNone/>
            </a:pPr>
            <a:r>
              <a:rPr lang="en-US" b="0" i="0" u="none" strike="noStrike" baseline="0" dirty="0">
                <a:latin typeface="+mj-lt"/>
              </a:rPr>
              <a:t>Using one of these, your DOM coding can now appear anywhere, including within the </a:t>
            </a:r>
            <a:r>
              <a:rPr lang="en-US" b="1" i="0" u="none" strike="noStrike" baseline="0" dirty="0">
                <a:latin typeface="+mj-lt"/>
              </a:rPr>
              <a:t>&lt;head&gt; </a:t>
            </a:r>
            <a:r>
              <a:rPr lang="en-US" b="0" i="0" u="none" strike="noStrike" baseline="0" dirty="0">
                <a:latin typeface="+mj-lt"/>
              </a:rPr>
              <a:t>element as long as you do not try to access the DOM</a:t>
            </a:r>
            <a:r>
              <a:rPr lang="en-CA" b="0" i="0" u="none" strike="noStrike" baseline="0" dirty="0">
                <a:latin typeface="+mj-lt"/>
              </a:rPr>
              <a:t>. </a:t>
            </a:r>
          </a:p>
        </p:txBody>
      </p:sp>
      <p:sp>
        <p:nvSpPr>
          <p:cNvPr id="4" name="TextBox 3">
            <a:extLst>
              <a:ext uri="{FF2B5EF4-FFF2-40B4-BE49-F238E27FC236}">
                <a16:creationId xmlns:a16="http://schemas.microsoft.com/office/drawing/2014/main" id="{A8A20766-880D-BEAC-7718-1460ED303A49}"/>
              </a:ext>
            </a:extLst>
          </p:cNvPr>
          <p:cNvSpPr txBox="1"/>
          <p:nvPr/>
        </p:nvSpPr>
        <p:spPr>
          <a:xfrm>
            <a:off x="2820535" y="4710165"/>
            <a:ext cx="5866265"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dirty="0"/>
              <a:t>Source code: chapter04/13_events_DOM</a:t>
            </a:r>
            <a:endParaRPr lang="en-GB" dirty="0"/>
          </a:p>
        </p:txBody>
      </p:sp>
    </p:spTree>
    <p:extLst>
      <p:ext uri="{BB962C8B-B14F-4D97-AF65-F5344CB8AC3E}">
        <p14:creationId xmlns:p14="http://schemas.microsoft.com/office/powerpoint/2010/main" val="23726069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3387C-A627-4A91-BD2D-C9E5396AA449}"/>
              </a:ext>
            </a:extLst>
          </p:cNvPr>
          <p:cNvSpPr>
            <a:spLocks noGrp="1"/>
          </p:cNvSpPr>
          <p:nvPr>
            <p:ph type="title"/>
          </p:nvPr>
        </p:nvSpPr>
        <p:spPr/>
        <p:txBody>
          <a:bodyPr/>
          <a:lstStyle/>
          <a:p>
            <a:r>
              <a:rPr lang="en-US" sz="2400" dirty="0"/>
              <a:t>Wrapping DOM code within a </a:t>
            </a:r>
            <a:r>
              <a:rPr lang="en-US" sz="2400" dirty="0" err="1"/>
              <a:t>DOMContentLoaded</a:t>
            </a:r>
            <a:r>
              <a:rPr lang="en-US" sz="2400" dirty="0"/>
              <a:t> event handler</a:t>
            </a:r>
            <a:endParaRPr lang="en-CA" sz="2400" dirty="0"/>
          </a:p>
        </p:txBody>
      </p:sp>
      <p:sp>
        <p:nvSpPr>
          <p:cNvPr id="6" name="TextBox 5" descr="LISTING 4.2 Embedded styles example">
            <a:extLst>
              <a:ext uri="{FF2B5EF4-FFF2-40B4-BE49-F238E27FC236}">
                <a16:creationId xmlns:a16="http://schemas.microsoft.com/office/drawing/2014/main" id="{E511FEAC-BDD9-4AB4-B82C-F639C98E40BE}"/>
              </a:ext>
            </a:extLst>
          </p:cNvPr>
          <p:cNvSpPr txBox="1"/>
          <p:nvPr/>
        </p:nvSpPr>
        <p:spPr>
          <a:xfrm>
            <a:off x="457200" y="984487"/>
            <a:ext cx="8229600" cy="3352078"/>
          </a:xfrm>
          <a:prstGeom prst="rect">
            <a:avLst/>
          </a:prstGeom>
          <a:solidFill>
            <a:srgbClr val="E6F0F5"/>
          </a:solidFill>
        </p:spPr>
        <p:txBody>
          <a:bodyPr wrap="square" numCol="1" rtlCol="0">
            <a:noAutofit/>
          </a:bodyPr>
          <a:lstStyle/>
          <a:p>
            <a:pPr algn="l" defTabSz="180000"/>
            <a:r>
              <a:rPr lang="en-CA" sz="1800" b="0" i="0" u="none" strike="noStrike" baseline="0" dirty="0" err="1">
                <a:solidFill>
                  <a:srgbClr val="9A0000"/>
                </a:solidFill>
                <a:latin typeface="Calibri" panose="020F0502020204030204" pitchFamily="34" charset="0"/>
                <a:cs typeface="Calibri" panose="020F0502020204030204" pitchFamily="34" charset="0"/>
              </a:rPr>
              <a:t>document.addEventListener</a:t>
            </a:r>
            <a:r>
              <a:rPr lang="en-CA" sz="1800" b="0" i="0" u="none" strike="noStrike" baseline="0" dirty="0">
                <a:solidFill>
                  <a:srgbClr val="9A0000"/>
                </a:solidFill>
                <a:latin typeface="Calibri" panose="020F0502020204030204" pitchFamily="34" charset="0"/>
                <a:cs typeface="Calibri" panose="020F0502020204030204" pitchFamily="34" charset="0"/>
              </a:rPr>
              <a:t>('</a:t>
            </a:r>
            <a:r>
              <a:rPr lang="en-CA" sz="1800" b="0" i="0" u="none" strike="noStrike" baseline="0" dirty="0" err="1">
                <a:solidFill>
                  <a:srgbClr val="9A0000"/>
                </a:solidFill>
                <a:latin typeface="Calibri" panose="020F0502020204030204" pitchFamily="34" charset="0"/>
                <a:cs typeface="Calibri" panose="020F0502020204030204" pitchFamily="34" charset="0"/>
              </a:rPr>
              <a:t>DOMContentLoaded</a:t>
            </a:r>
            <a:r>
              <a:rPr lang="en-CA" sz="1800" b="0" i="0" u="none" strike="noStrike" baseline="0" dirty="0">
                <a:solidFill>
                  <a:srgbClr val="9A0000"/>
                </a:solidFill>
                <a:latin typeface="Calibri" panose="020F0502020204030204" pitchFamily="34" charset="0"/>
                <a:cs typeface="Calibri" panose="020F0502020204030204" pitchFamily="34" charset="0"/>
              </a:rPr>
              <a:t>', function() {</a:t>
            </a:r>
          </a:p>
          <a:p>
            <a:pPr algn="l" defTabSz="180000"/>
            <a:r>
              <a:rPr lang="fr-FR" sz="1800" b="0" i="0" u="none" strike="noStrike" baseline="0" dirty="0">
                <a:solidFill>
                  <a:srgbClr val="000000"/>
                </a:solidFill>
                <a:latin typeface="Calibri" panose="020F0502020204030204" pitchFamily="34" charset="0"/>
                <a:cs typeface="Calibri" panose="020F0502020204030204" pitchFamily="34" charset="0"/>
              </a:rPr>
              <a:t>	const menu = document.querySelectorAll("#menu li");</a:t>
            </a:r>
          </a:p>
          <a:p>
            <a:pPr algn="l" defTabSz="180000"/>
            <a:r>
              <a:rPr lang="en-US" sz="1800" b="0" i="0" u="none" strike="noStrike" baseline="0" dirty="0">
                <a:solidFill>
                  <a:srgbClr val="000000"/>
                </a:solidFill>
                <a:latin typeface="Calibri" panose="020F0502020204030204" pitchFamily="34" charset="0"/>
                <a:cs typeface="Calibri" panose="020F0502020204030204" pitchFamily="34" charset="0"/>
              </a:rPr>
              <a:t>	for (let item of menu) {</a:t>
            </a:r>
          </a:p>
          <a:p>
            <a:pPr algn="l" defTabSz="180000"/>
            <a:r>
              <a:rPr lang="en-CA" sz="1800" b="0" i="0" u="none" strike="noStrike" baseline="0" dirty="0">
                <a:solidFill>
                  <a:srgbClr val="000000"/>
                </a:solidFill>
                <a:latin typeface="Calibri" panose="020F0502020204030204" pitchFamily="34" charset="0"/>
                <a:cs typeface="Calibri" panose="020F0502020204030204" pitchFamily="34" charset="0"/>
              </a:rPr>
              <a:t>		</a:t>
            </a:r>
            <a:r>
              <a:rPr lang="en-CA" sz="1800" b="0" i="0" u="none" strike="noStrike" baseline="0" dirty="0" err="1">
                <a:solidFill>
                  <a:srgbClr val="000000"/>
                </a:solidFill>
                <a:latin typeface="Calibri" panose="020F0502020204030204" pitchFamily="34" charset="0"/>
                <a:cs typeface="Calibri" panose="020F0502020204030204" pitchFamily="34" charset="0"/>
              </a:rPr>
              <a:t>item.addEventListener</a:t>
            </a:r>
            <a:r>
              <a:rPr lang="en-CA" sz="1800" b="0" i="0" u="none" strike="noStrike" baseline="0" dirty="0">
                <a:solidFill>
                  <a:srgbClr val="000000"/>
                </a:solidFill>
                <a:latin typeface="Calibri" panose="020F0502020204030204" pitchFamily="34" charset="0"/>
                <a:cs typeface="Calibri" panose="020F0502020204030204" pitchFamily="34" charset="0"/>
              </a:rPr>
              <a:t>("click", function () {</a:t>
            </a:r>
          </a:p>
          <a:p>
            <a:pPr algn="l" defTabSz="180000"/>
            <a:r>
              <a:rPr lang="en-CA" sz="1800" b="0" i="0" u="none" strike="noStrike" baseline="0" dirty="0">
                <a:solidFill>
                  <a:srgbClr val="000000"/>
                </a:solidFill>
                <a:latin typeface="Calibri" panose="020F0502020204030204" pitchFamily="34" charset="0"/>
                <a:cs typeface="Calibri" panose="020F0502020204030204" pitchFamily="34" charset="0"/>
              </a:rPr>
              <a:t>			</a:t>
            </a:r>
            <a:r>
              <a:rPr lang="en-CA" sz="1800" b="0" i="0" u="none" strike="noStrike" baseline="0" dirty="0" err="1">
                <a:solidFill>
                  <a:srgbClr val="000000"/>
                </a:solidFill>
                <a:latin typeface="Calibri" panose="020F0502020204030204" pitchFamily="34" charset="0"/>
                <a:cs typeface="Calibri" panose="020F0502020204030204" pitchFamily="34" charset="0"/>
              </a:rPr>
              <a:t>item.classList.toggle</a:t>
            </a:r>
            <a:r>
              <a:rPr lang="en-CA" sz="1800" b="0" i="0" u="none" strike="noStrike" baseline="0" dirty="0">
                <a:solidFill>
                  <a:srgbClr val="000000"/>
                </a:solidFill>
                <a:latin typeface="Calibri" panose="020F0502020204030204" pitchFamily="34" charset="0"/>
                <a:cs typeface="Calibri" panose="020F0502020204030204" pitchFamily="34" charset="0"/>
              </a:rPr>
              <a:t>('shadow’);</a:t>
            </a:r>
          </a:p>
          <a:p>
            <a:pPr algn="l" defTabSz="180000"/>
            <a:r>
              <a:rPr lang="en-CA" sz="1800" b="0" i="0" u="none" strike="noStrike" baseline="0" dirty="0">
                <a:solidFill>
                  <a:srgbClr val="000000"/>
                </a:solidFill>
                <a:latin typeface="Calibri" panose="020F0502020204030204" pitchFamily="34" charset="0"/>
                <a:cs typeface="Calibri" panose="020F0502020204030204" pitchFamily="34" charset="0"/>
              </a:rPr>
              <a:t>		});</a:t>
            </a:r>
          </a:p>
          <a:p>
            <a:pPr algn="l" defTabSz="180000"/>
            <a:r>
              <a:rPr lang="en-CA" sz="1800" b="0" i="0" u="none" strike="noStrike" baseline="0" dirty="0">
                <a:solidFill>
                  <a:srgbClr val="000000"/>
                </a:solidFill>
                <a:latin typeface="Calibri" panose="020F0502020204030204" pitchFamily="34" charset="0"/>
                <a:cs typeface="Calibri" panose="020F0502020204030204" pitchFamily="34" charset="0"/>
              </a:rPr>
              <a:t>	}</a:t>
            </a:r>
          </a:p>
          <a:p>
            <a:pPr algn="l" defTabSz="180000"/>
            <a:r>
              <a:rPr lang="en-CA" sz="1800" b="0" i="0" u="none" strike="noStrike" baseline="0" dirty="0">
                <a:solidFill>
                  <a:srgbClr val="000000"/>
                </a:solidFill>
                <a:latin typeface="Calibri" panose="020F0502020204030204" pitchFamily="34" charset="0"/>
                <a:cs typeface="Calibri" panose="020F0502020204030204" pitchFamily="34" charset="0"/>
              </a:rPr>
              <a:t>	const heading = </a:t>
            </a:r>
            <a:r>
              <a:rPr lang="en-CA" sz="1800" b="0" i="0" u="none" strike="noStrike" baseline="0" dirty="0" err="1">
                <a:solidFill>
                  <a:srgbClr val="000000"/>
                </a:solidFill>
                <a:latin typeface="Calibri" panose="020F0502020204030204" pitchFamily="34" charset="0"/>
                <a:cs typeface="Calibri" panose="020F0502020204030204" pitchFamily="34" charset="0"/>
              </a:rPr>
              <a:t>document.querySelector</a:t>
            </a:r>
            <a:r>
              <a:rPr lang="en-CA" sz="1800" b="0" i="0" u="none" strike="noStrike" baseline="0" dirty="0">
                <a:solidFill>
                  <a:srgbClr val="000000"/>
                </a:solidFill>
                <a:latin typeface="Calibri" panose="020F0502020204030204" pitchFamily="34" charset="0"/>
                <a:cs typeface="Calibri" panose="020F0502020204030204" pitchFamily="34" charset="0"/>
              </a:rPr>
              <a:t>("h3");</a:t>
            </a:r>
          </a:p>
          <a:p>
            <a:pPr algn="l" defTabSz="180000"/>
            <a:r>
              <a:rPr lang="en-CA" sz="1800" b="0" i="0" u="none" strike="noStrike" baseline="0" dirty="0">
                <a:solidFill>
                  <a:srgbClr val="000000"/>
                </a:solidFill>
                <a:latin typeface="Calibri" panose="020F0502020204030204" pitchFamily="34" charset="0"/>
                <a:cs typeface="Calibri" panose="020F0502020204030204" pitchFamily="34" charset="0"/>
              </a:rPr>
              <a:t>	</a:t>
            </a:r>
            <a:r>
              <a:rPr lang="en-CA" sz="1800" b="0" i="0" u="none" strike="noStrike" baseline="0" dirty="0" err="1">
                <a:solidFill>
                  <a:srgbClr val="000000"/>
                </a:solidFill>
                <a:latin typeface="Calibri" panose="020F0502020204030204" pitchFamily="34" charset="0"/>
                <a:cs typeface="Calibri" panose="020F0502020204030204" pitchFamily="34" charset="0"/>
              </a:rPr>
              <a:t>heading.addEventListener</a:t>
            </a:r>
            <a:r>
              <a:rPr lang="en-CA" sz="1800" b="0" i="0" u="none" strike="noStrike" baseline="0" dirty="0">
                <a:solidFill>
                  <a:srgbClr val="000000"/>
                </a:solidFill>
                <a:latin typeface="Calibri" panose="020F0502020204030204" pitchFamily="34" charset="0"/>
                <a:cs typeface="Calibri" panose="020F0502020204030204" pitchFamily="34" charset="0"/>
              </a:rPr>
              <a:t>('click', function() {</a:t>
            </a:r>
          </a:p>
          <a:p>
            <a:pPr algn="l" defTabSz="180000"/>
            <a:r>
              <a:rPr lang="en-CA" sz="1800" b="0" i="0" u="none" strike="noStrike" baseline="0" dirty="0">
                <a:solidFill>
                  <a:srgbClr val="000000"/>
                </a:solidFill>
                <a:latin typeface="Calibri" panose="020F0502020204030204" pitchFamily="34" charset="0"/>
                <a:cs typeface="Calibri" panose="020F0502020204030204" pitchFamily="34" charset="0"/>
              </a:rPr>
              <a:t>		</a:t>
            </a:r>
            <a:r>
              <a:rPr lang="en-CA" sz="1800" b="0" i="0" u="none" strike="noStrike" baseline="0" dirty="0" err="1">
                <a:solidFill>
                  <a:srgbClr val="000000"/>
                </a:solidFill>
                <a:latin typeface="Calibri" panose="020F0502020204030204" pitchFamily="34" charset="0"/>
                <a:cs typeface="Calibri" panose="020F0502020204030204" pitchFamily="34" charset="0"/>
              </a:rPr>
              <a:t>heading.classList.toggle</a:t>
            </a:r>
            <a:r>
              <a:rPr lang="en-CA" sz="1800" b="0" i="0" u="none" strike="noStrike" baseline="0" dirty="0">
                <a:solidFill>
                  <a:srgbClr val="000000"/>
                </a:solidFill>
                <a:latin typeface="Calibri" panose="020F0502020204030204" pitchFamily="34" charset="0"/>
                <a:cs typeface="Calibri" panose="020F0502020204030204" pitchFamily="34" charset="0"/>
              </a:rPr>
              <a:t>('shadow’);</a:t>
            </a:r>
          </a:p>
          <a:p>
            <a:pPr algn="l" defTabSz="180000"/>
            <a:r>
              <a:rPr lang="en-CA" sz="1800" b="0" i="0" u="none" strike="noStrike" baseline="0" dirty="0">
                <a:solidFill>
                  <a:srgbClr val="000000"/>
                </a:solidFill>
                <a:latin typeface="Calibri" panose="020F0502020204030204" pitchFamily="34" charset="0"/>
                <a:cs typeface="Calibri" panose="020F0502020204030204" pitchFamily="34" charset="0"/>
              </a:rPr>
              <a:t>	});</a:t>
            </a:r>
          </a:p>
          <a:p>
            <a:pPr algn="l" defTabSz="180000"/>
            <a:r>
              <a:rPr lang="en-CA" sz="1800" b="0" i="0" u="none" strike="noStrike" baseline="0" dirty="0">
                <a:solidFill>
                  <a:srgbClr val="9A0000"/>
                </a:solidFill>
                <a:latin typeface="Calibri" panose="020F0502020204030204" pitchFamily="34" charset="0"/>
                <a:cs typeface="Calibri" panose="020F0502020204030204" pitchFamily="34" charset="0"/>
              </a:rPr>
              <a:t>});</a:t>
            </a:r>
            <a:endParaRPr lang="en-CA" sz="1000" b="0" i="0" u="none" strike="noStrike" baseline="0" dirty="0">
              <a:solidFill>
                <a:srgbClr val="000000"/>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A51B2A87-88B7-655B-A276-78A55AB6E60C}"/>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30609748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86DB10-3E22-4875-B659-6B27C4C90E37}"/>
              </a:ext>
            </a:extLst>
          </p:cNvPr>
          <p:cNvPicPr>
            <a:picLocks noChangeAspect="1"/>
          </p:cNvPicPr>
          <p:nvPr/>
        </p:nvPicPr>
        <p:blipFill rotWithShape="1">
          <a:blip r:embed="rId2"/>
          <a:srcRect l="67500" t="45399" r="5000" b="36198"/>
          <a:stretch/>
        </p:blipFill>
        <p:spPr>
          <a:xfrm>
            <a:off x="530942" y="2765322"/>
            <a:ext cx="5062723" cy="1113503"/>
          </a:xfrm>
          <a:prstGeom prst="rect">
            <a:avLst/>
          </a:prstGeom>
        </p:spPr>
      </p:pic>
      <p:sp>
        <p:nvSpPr>
          <p:cNvPr id="2" name="Title 1">
            <a:extLst>
              <a:ext uri="{FF2B5EF4-FFF2-40B4-BE49-F238E27FC236}">
                <a16:creationId xmlns:a16="http://schemas.microsoft.com/office/drawing/2014/main" id="{C8FD4CE8-8DAF-49AF-B287-018C780AFAC8}"/>
              </a:ext>
            </a:extLst>
          </p:cNvPr>
          <p:cNvSpPr>
            <a:spLocks noGrp="1"/>
          </p:cNvSpPr>
          <p:nvPr>
            <p:ph type="title"/>
          </p:nvPr>
        </p:nvSpPr>
        <p:spPr/>
        <p:txBody>
          <a:bodyPr/>
          <a:lstStyle/>
          <a:p>
            <a:r>
              <a:rPr lang="en-CA" dirty="0"/>
              <a:t>Event Object</a:t>
            </a:r>
          </a:p>
        </p:txBody>
      </p:sp>
      <p:sp>
        <p:nvSpPr>
          <p:cNvPr id="3" name="Text Placeholder 2">
            <a:extLst>
              <a:ext uri="{FF2B5EF4-FFF2-40B4-BE49-F238E27FC236}">
                <a16:creationId xmlns:a16="http://schemas.microsoft.com/office/drawing/2014/main" id="{04296B31-BC33-49B4-B75F-E58A1CC2F979}"/>
              </a:ext>
            </a:extLst>
          </p:cNvPr>
          <p:cNvSpPr>
            <a:spLocks noGrp="1"/>
          </p:cNvSpPr>
          <p:nvPr>
            <p:ph type="body" idx="1"/>
          </p:nvPr>
        </p:nvSpPr>
        <p:spPr>
          <a:xfrm>
            <a:off x="258097" y="727127"/>
            <a:ext cx="8229599" cy="3532476"/>
          </a:xfrm>
        </p:spPr>
        <p:txBody>
          <a:bodyPr/>
          <a:lstStyle/>
          <a:p>
            <a:pPr algn="l"/>
            <a:r>
              <a:rPr lang="en-US" sz="1800" b="0" i="0" u="none" strike="noStrike" baseline="0" dirty="0">
                <a:solidFill>
                  <a:srgbClr val="000000"/>
                </a:solidFill>
                <a:latin typeface="+mj-lt"/>
              </a:rPr>
              <a:t>When an event is triggered, the browser will construct an </a:t>
            </a:r>
            <a:r>
              <a:rPr lang="en-US" sz="1800" b="1" i="0" u="none" strike="noStrike" baseline="0" dirty="0">
                <a:solidFill>
                  <a:srgbClr val="009A9A"/>
                </a:solidFill>
                <a:latin typeface="+mj-lt"/>
              </a:rPr>
              <a:t>event object </a:t>
            </a:r>
            <a:r>
              <a:rPr lang="en-US" sz="1800" b="0" i="0" u="none" strike="noStrike" baseline="0" dirty="0">
                <a:solidFill>
                  <a:srgbClr val="000000"/>
                </a:solidFill>
                <a:latin typeface="+mj-lt"/>
              </a:rPr>
              <a:t>that contains </a:t>
            </a:r>
            <a:r>
              <a:rPr lang="en-CA" sz="1800" b="0" i="0" u="none" strike="noStrike" baseline="0" dirty="0">
                <a:solidFill>
                  <a:srgbClr val="000000"/>
                </a:solidFill>
                <a:latin typeface="+mj-lt"/>
              </a:rPr>
              <a:t>information about the event.</a:t>
            </a:r>
          </a:p>
          <a:p>
            <a:pPr algn="l"/>
            <a:r>
              <a:rPr lang="en-US" sz="1800" b="0" i="0" u="none" strike="noStrike" baseline="0" dirty="0">
                <a:latin typeface="+mj-lt"/>
              </a:rPr>
              <a:t>Your event handlers can access this event object simply by including it as an argument to the callback function (this event object parameter is </a:t>
            </a:r>
            <a:r>
              <a:rPr lang="en-CA" sz="1800" b="0" i="0" u="none" strike="noStrike" baseline="0" dirty="0">
                <a:latin typeface="+mj-lt"/>
              </a:rPr>
              <a:t>often named </a:t>
            </a:r>
            <a:r>
              <a:rPr lang="en-CA" sz="1800" b="0" i="1" u="none" strike="noStrike" baseline="0" dirty="0">
                <a:latin typeface="+mj-lt"/>
              </a:rPr>
              <a:t>e</a:t>
            </a:r>
            <a:r>
              <a:rPr lang="en-CA" sz="1800" b="0" i="0" u="none" strike="noStrike" baseline="0" dirty="0">
                <a:latin typeface="+mj-lt"/>
              </a:rPr>
              <a:t>)</a:t>
            </a:r>
            <a:endParaRPr lang="en-CA" dirty="0">
              <a:latin typeface="+mj-lt"/>
            </a:endParaRPr>
          </a:p>
        </p:txBody>
      </p:sp>
      <p:pic>
        <p:nvPicPr>
          <p:cNvPr id="5" name="Picture 4">
            <a:extLst>
              <a:ext uri="{FF2B5EF4-FFF2-40B4-BE49-F238E27FC236}">
                <a16:creationId xmlns:a16="http://schemas.microsoft.com/office/drawing/2014/main" id="{08FAD0B3-FFA4-1B7E-5A08-3137F5BFD2CB}"/>
              </a:ext>
            </a:extLst>
          </p:cNvPr>
          <p:cNvPicPr>
            <a:picLocks noChangeAspect="1"/>
          </p:cNvPicPr>
          <p:nvPr/>
        </p:nvPicPr>
        <p:blipFill rotWithShape="1">
          <a:blip r:embed="rId3"/>
          <a:srcRect l="51210" t="10312" r="14194" b="68341"/>
          <a:stretch/>
        </p:blipFill>
        <p:spPr>
          <a:xfrm>
            <a:off x="2526732" y="3663936"/>
            <a:ext cx="6499281" cy="1318036"/>
          </a:xfrm>
          <a:prstGeom prst="rect">
            <a:avLst/>
          </a:prstGeom>
        </p:spPr>
      </p:pic>
      <p:sp>
        <p:nvSpPr>
          <p:cNvPr id="4" name="TextBox 3">
            <a:extLst>
              <a:ext uri="{FF2B5EF4-FFF2-40B4-BE49-F238E27FC236}">
                <a16:creationId xmlns:a16="http://schemas.microsoft.com/office/drawing/2014/main" id="{CFC99E5F-9568-4312-DBD6-EEED0F165B9C}"/>
              </a:ext>
            </a:extLst>
          </p:cNvPr>
          <p:cNvSpPr txBox="1"/>
          <p:nvPr/>
        </p:nvSpPr>
        <p:spPr>
          <a:xfrm>
            <a:off x="4182256" y="4777439"/>
            <a:ext cx="4594485"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dirty="0"/>
              <a:t>Source code: chapter04/12_events_window</a:t>
            </a:r>
            <a:endParaRPr lang="en-GB" dirty="0"/>
          </a:p>
        </p:txBody>
      </p:sp>
    </p:spTree>
    <p:extLst>
      <p:ext uri="{BB962C8B-B14F-4D97-AF65-F5344CB8AC3E}">
        <p14:creationId xmlns:p14="http://schemas.microsoft.com/office/powerpoint/2010/main" val="25313776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D4CE8-8DAF-49AF-B287-018C780AFAC8}"/>
              </a:ext>
            </a:extLst>
          </p:cNvPr>
          <p:cNvSpPr>
            <a:spLocks noGrp="1"/>
          </p:cNvSpPr>
          <p:nvPr>
            <p:ph type="title"/>
          </p:nvPr>
        </p:nvSpPr>
        <p:spPr>
          <a:xfrm>
            <a:off x="457199" y="0"/>
            <a:ext cx="8229600" cy="822959"/>
          </a:xfrm>
        </p:spPr>
        <p:txBody>
          <a:bodyPr/>
          <a:lstStyle/>
          <a:p>
            <a:r>
              <a:rPr lang="en-CA" dirty="0"/>
              <a:t>Event Object Example</a:t>
            </a:r>
          </a:p>
        </p:txBody>
      </p:sp>
      <p:pic>
        <p:nvPicPr>
          <p:cNvPr id="9" name="Picture 8" descr="FIGURE 9.12 Using the Event object (abridged)">
            <a:extLst>
              <a:ext uri="{FF2B5EF4-FFF2-40B4-BE49-F238E27FC236}">
                <a16:creationId xmlns:a16="http://schemas.microsoft.com/office/drawing/2014/main" id="{7C842E5F-6671-4BC1-B433-27D6590A8AA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1232" y="822959"/>
            <a:ext cx="7725567" cy="3783439"/>
          </a:xfrm>
          <a:prstGeom prst="rect">
            <a:avLst/>
          </a:prstGeom>
        </p:spPr>
      </p:pic>
      <p:sp>
        <p:nvSpPr>
          <p:cNvPr id="3" name="TextBox 2">
            <a:extLst>
              <a:ext uri="{FF2B5EF4-FFF2-40B4-BE49-F238E27FC236}">
                <a16:creationId xmlns:a16="http://schemas.microsoft.com/office/drawing/2014/main" id="{C4009C7E-18E0-E557-6EDD-A517B16AA8DF}"/>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3204562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63800-98EC-481C-99D6-151BF9ECB6B2}"/>
              </a:ext>
            </a:extLst>
          </p:cNvPr>
          <p:cNvSpPr>
            <a:spLocks noGrp="1"/>
          </p:cNvSpPr>
          <p:nvPr>
            <p:ph type="title"/>
          </p:nvPr>
        </p:nvSpPr>
        <p:spPr/>
        <p:txBody>
          <a:bodyPr/>
          <a:lstStyle/>
          <a:p>
            <a:r>
              <a:rPr lang="en-CA" dirty="0"/>
              <a:t>Where Does JavaScript Go?</a:t>
            </a:r>
          </a:p>
        </p:txBody>
      </p:sp>
      <p:sp>
        <p:nvSpPr>
          <p:cNvPr id="3" name="Text Placeholder 2">
            <a:extLst>
              <a:ext uri="{FF2B5EF4-FFF2-40B4-BE49-F238E27FC236}">
                <a16:creationId xmlns:a16="http://schemas.microsoft.com/office/drawing/2014/main" id="{E7AC0BF4-E63B-470F-980E-6E32DC07B351}"/>
              </a:ext>
            </a:extLst>
          </p:cNvPr>
          <p:cNvSpPr>
            <a:spLocks noGrp="1"/>
          </p:cNvSpPr>
          <p:nvPr>
            <p:ph type="body" idx="1"/>
          </p:nvPr>
        </p:nvSpPr>
        <p:spPr/>
        <p:txBody>
          <a:bodyPr/>
          <a:lstStyle/>
          <a:p>
            <a:pPr marL="114300" indent="0" algn="l">
              <a:buNone/>
            </a:pPr>
            <a:r>
              <a:rPr lang="en-US" sz="1800" b="0" i="0" u="none" strike="noStrike" baseline="0" dirty="0">
                <a:latin typeface="+mj-lt"/>
              </a:rPr>
              <a:t>Just as CSS styles can be inline, embedded, or external, JavaScript can be included in a number of ways.</a:t>
            </a:r>
          </a:p>
          <a:p>
            <a:pPr algn="l"/>
            <a:r>
              <a:rPr lang="en-CA" b="1" dirty="0">
                <a:latin typeface="+mj-lt"/>
              </a:rPr>
              <a:t>Inline JavaScript </a:t>
            </a:r>
            <a:r>
              <a:rPr lang="en-US" sz="1800" b="0" i="0" u="none" strike="noStrike" baseline="0" dirty="0">
                <a:latin typeface="SabonLTPro-Roman"/>
              </a:rPr>
              <a:t>refers to the practice of including JavaScript code directly within </a:t>
            </a:r>
            <a:r>
              <a:rPr lang="en-CA" sz="1800" b="0" i="0" u="none" strike="noStrike" baseline="0" dirty="0">
                <a:latin typeface="SabonLTPro-Roman"/>
              </a:rPr>
              <a:t>some HTML element attributes.</a:t>
            </a:r>
          </a:p>
          <a:p>
            <a:pPr algn="l"/>
            <a:r>
              <a:rPr lang="en-US" dirty="0">
                <a:latin typeface="+mj-lt"/>
              </a:rPr>
              <a:t>Embedded JavaScript refers to the practice of placing JavaScript code within a &lt;script&gt; element in the HTML document</a:t>
            </a:r>
          </a:p>
          <a:p>
            <a:pPr algn="l"/>
            <a:r>
              <a:rPr lang="en-US" dirty="0">
                <a:latin typeface="+mj-lt"/>
              </a:rPr>
              <a:t>The recommended way to use JavaScript is to place it in an external file. You do this via the &lt;script&gt; tag</a:t>
            </a:r>
            <a:endParaRPr lang="en-CA" dirty="0">
              <a:latin typeface="+mj-lt"/>
            </a:endParaRPr>
          </a:p>
        </p:txBody>
      </p:sp>
    </p:spTree>
    <p:extLst>
      <p:ext uri="{BB962C8B-B14F-4D97-AF65-F5344CB8AC3E}">
        <p14:creationId xmlns:p14="http://schemas.microsoft.com/office/powerpoint/2010/main" val="21314291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ECE07-A795-4D0F-AF57-815D2950E03F}"/>
              </a:ext>
            </a:extLst>
          </p:cNvPr>
          <p:cNvSpPr>
            <a:spLocks noGrp="1"/>
          </p:cNvSpPr>
          <p:nvPr>
            <p:ph type="title"/>
          </p:nvPr>
        </p:nvSpPr>
        <p:spPr/>
        <p:txBody>
          <a:bodyPr/>
          <a:lstStyle/>
          <a:p>
            <a:r>
              <a:rPr lang="en-CA" dirty="0"/>
              <a:t>Event Propagation</a:t>
            </a:r>
          </a:p>
        </p:txBody>
      </p:sp>
      <p:sp>
        <p:nvSpPr>
          <p:cNvPr id="3" name="Text Placeholder 2">
            <a:extLst>
              <a:ext uri="{FF2B5EF4-FFF2-40B4-BE49-F238E27FC236}">
                <a16:creationId xmlns:a16="http://schemas.microsoft.com/office/drawing/2014/main" id="{0127F7A6-C2BC-4AD8-A240-C2BDC7F1A982}"/>
              </a:ext>
            </a:extLst>
          </p:cNvPr>
          <p:cNvSpPr>
            <a:spLocks noGrp="1"/>
          </p:cNvSpPr>
          <p:nvPr>
            <p:ph type="body" idx="1"/>
          </p:nvPr>
        </p:nvSpPr>
        <p:spPr>
          <a:xfrm>
            <a:off x="457200" y="805512"/>
            <a:ext cx="8232775" cy="3532476"/>
          </a:xfrm>
        </p:spPr>
        <p:txBody>
          <a:bodyPr/>
          <a:lstStyle/>
          <a:p>
            <a:pPr marL="114300" indent="0" algn="l">
              <a:buNone/>
            </a:pPr>
            <a:r>
              <a:rPr lang="en-US" sz="1800" b="0" i="0" u="none" strike="noStrike" baseline="0" dirty="0">
                <a:solidFill>
                  <a:srgbClr val="000000"/>
                </a:solidFill>
                <a:latin typeface="+mj-lt"/>
              </a:rPr>
              <a:t>When an event fires on an element that has ancestor elements, the event propagates to those ancestors. There are two distinct phases of propagation:</a:t>
            </a:r>
          </a:p>
          <a:p>
            <a:r>
              <a:rPr lang="en-US" sz="1800" b="0" i="0" u="none" strike="noStrike" baseline="0" dirty="0">
                <a:solidFill>
                  <a:srgbClr val="000000"/>
                </a:solidFill>
                <a:latin typeface="+mj-lt"/>
              </a:rPr>
              <a:t>In the </a:t>
            </a:r>
            <a:r>
              <a:rPr lang="en-US" sz="1800" b="1" i="0" u="none" strike="noStrike" baseline="0" dirty="0">
                <a:solidFill>
                  <a:srgbClr val="009A9A"/>
                </a:solidFill>
                <a:latin typeface="+mj-lt"/>
              </a:rPr>
              <a:t>event capturing phase</a:t>
            </a:r>
            <a:r>
              <a:rPr lang="en-US" sz="1800" b="0" i="0" u="none" strike="noStrike" baseline="0" dirty="0">
                <a:solidFill>
                  <a:srgbClr val="000000"/>
                </a:solidFill>
                <a:latin typeface="+mj-lt"/>
              </a:rPr>
              <a:t>, the browser checks the outermost ancestor (the &lt;html&gt; element) to see if that element has an event handler registered for the triggered event, and if so, it is executed (if configured to fire at this phase, </a:t>
            </a:r>
            <a:r>
              <a:rPr lang="en-US" sz="1800" b="0" i="1" u="none" strike="noStrike" baseline="0" dirty="0">
                <a:solidFill>
                  <a:srgbClr val="000000"/>
                </a:solidFill>
                <a:latin typeface="+mj-lt"/>
              </a:rPr>
              <a:t>see code example_18_event_propagation</a:t>
            </a:r>
            <a:r>
              <a:rPr lang="en-US" sz="1800" b="0" i="0" u="none" strike="noStrike" baseline="0" dirty="0">
                <a:solidFill>
                  <a:srgbClr val="000000"/>
                </a:solidFill>
                <a:latin typeface="+mj-lt"/>
              </a:rPr>
              <a:t>). It then proceeds to the next ancestor and performs the same steps; this continues until it reaches the element that triggered the event (that is, the </a:t>
            </a:r>
            <a:r>
              <a:rPr lang="en-US" sz="1800" b="1" i="0" u="none" strike="noStrike" baseline="0" dirty="0">
                <a:solidFill>
                  <a:srgbClr val="009A9A"/>
                </a:solidFill>
                <a:latin typeface="+mj-lt"/>
              </a:rPr>
              <a:t>event target</a:t>
            </a:r>
            <a:r>
              <a:rPr lang="en-US" sz="1800" b="0" i="0" u="none" strike="noStrike" baseline="0" dirty="0">
                <a:solidFill>
                  <a:srgbClr val="000000"/>
                </a:solidFill>
                <a:latin typeface="+mj-lt"/>
              </a:rPr>
              <a:t>).</a:t>
            </a:r>
          </a:p>
          <a:p>
            <a:r>
              <a:rPr lang="en-US" sz="1800" b="0" i="0" u="none" strike="noStrike" baseline="0" dirty="0">
                <a:solidFill>
                  <a:srgbClr val="000000"/>
                </a:solidFill>
                <a:latin typeface="+mj-lt"/>
              </a:rPr>
              <a:t>In the </a:t>
            </a:r>
            <a:r>
              <a:rPr lang="en-US" sz="1800" b="1" i="0" u="none" strike="noStrike" baseline="0" dirty="0">
                <a:solidFill>
                  <a:srgbClr val="009A9A"/>
                </a:solidFill>
                <a:latin typeface="+mj-lt"/>
              </a:rPr>
              <a:t>event bubbling phase</a:t>
            </a:r>
            <a:r>
              <a:rPr lang="en-US" sz="1800" b="0" i="0" u="none" strike="noStrike" baseline="0" dirty="0">
                <a:solidFill>
                  <a:srgbClr val="000000"/>
                </a:solidFill>
                <a:latin typeface="+mj-lt"/>
              </a:rPr>
              <a:t>, the opposite occurs. The browser checks if the element that triggered the event has an event handler registered for that event, and if so, it is executed.</a:t>
            </a:r>
            <a:endParaRPr lang="en-CA" dirty="0">
              <a:latin typeface="+mj-lt"/>
            </a:endParaRPr>
          </a:p>
        </p:txBody>
      </p:sp>
      <p:sp>
        <p:nvSpPr>
          <p:cNvPr id="4" name="TextBox 3">
            <a:extLst>
              <a:ext uri="{FF2B5EF4-FFF2-40B4-BE49-F238E27FC236}">
                <a16:creationId xmlns:a16="http://schemas.microsoft.com/office/drawing/2014/main" id="{C9F236F3-BE5F-775D-899C-444BF3E5194B}"/>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26586372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ECE63-8DDC-42D3-9042-B87BE15A7C63}"/>
              </a:ext>
            </a:extLst>
          </p:cNvPr>
          <p:cNvSpPr>
            <a:spLocks noGrp="1"/>
          </p:cNvSpPr>
          <p:nvPr>
            <p:ph type="title"/>
          </p:nvPr>
        </p:nvSpPr>
        <p:spPr/>
        <p:txBody>
          <a:bodyPr/>
          <a:lstStyle/>
          <a:p>
            <a:r>
              <a:rPr lang="en-US" dirty="0"/>
              <a:t>Event capture and bubbling</a:t>
            </a:r>
            <a:endParaRPr lang="en-CA" dirty="0"/>
          </a:p>
        </p:txBody>
      </p:sp>
      <p:pic>
        <p:nvPicPr>
          <p:cNvPr id="5" name="Picture 4" descr="FIGURE 9.13 Event capture and bubbling">
            <a:extLst>
              <a:ext uri="{FF2B5EF4-FFF2-40B4-BE49-F238E27FC236}">
                <a16:creationId xmlns:a16="http://schemas.microsoft.com/office/drawing/2014/main" id="{8CE1021F-4C8E-44B9-87D5-EB19BB8528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25880" y="1210397"/>
            <a:ext cx="6492239" cy="3327392"/>
          </a:xfrm>
          <a:prstGeom prst="rect">
            <a:avLst/>
          </a:prstGeom>
        </p:spPr>
      </p:pic>
      <p:sp>
        <p:nvSpPr>
          <p:cNvPr id="3" name="TextBox 2">
            <a:extLst>
              <a:ext uri="{FF2B5EF4-FFF2-40B4-BE49-F238E27FC236}">
                <a16:creationId xmlns:a16="http://schemas.microsoft.com/office/drawing/2014/main" id="{35C1399A-3898-F45D-ED9F-094F1F4C8FEF}"/>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13075428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F1B78-20BD-4223-B248-5AD69B43A2E9}"/>
              </a:ext>
            </a:extLst>
          </p:cNvPr>
          <p:cNvSpPr>
            <a:spLocks noGrp="1"/>
          </p:cNvSpPr>
          <p:nvPr>
            <p:ph type="title"/>
          </p:nvPr>
        </p:nvSpPr>
        <p:spPr/>
        <p:txBody>
          <a:bodyPr/>
          <a:lstStyle/>
          <a:p>
            <a:r>
              <a:rPr lang="en-CA" dirty="0"/>
              <a:t>Problems with event propagation</a:t>
            </a:r>
          </a:p>
        </p:txBody>
      </p:sp>
      <p:sp>
        <p:nvSpPr>
          <p:cNvPr id="3" name="Text Placeholder 2">
            <a:extLst>
              <a:ext uri="{FF2B5EF4-FFF2-40B4-BE49-F238E27FC236}">
                <a16:creationId xmlns:a16="http://schemas.microsoft.com/office/drawing/2014/main" id="{C399A4EA-348A-405A-9AA2-ED8F02936213}"/>
              </a:ext>
            </a:extLst>
          </p:cNvPr>
          <p:cNvSpPr>
            <a:spLocks noGrp="1"/>
          </p:cNvSpPr>
          <p:nvPr>
            <p:ph type="body" idx="1"/>
          </p:nvPr>
        </p:nvSpPr>
        <p:spPr>
          <a:xfrm>
            <a:off x="457201" y="1081088"/>
            <a:ext cx="4706470" cy="3532476"/>
          </a:xfrm>
        </p:spPr>
        <p:txBody>
          <a:bodyPr/>
          <a:lstStyle/>
          <a:p>
            <a:pPr marL="114300" indent="0" algn="l">
              <a:buNone/>
            </a:pPr>
            <a:r>
              <a:rPr lang="en-US" b="0" i="0" u="none" strike="noStrike" baseline="0" dirty="0">
                <a:latin typeface="+mj-lt"/>
              </a:rPr>
              <a:t>Occasionally, the bubbling of events can cause problems. For instance consider elements</a:t>
            </a:r>
            <a:r>
              <a:rPr lang="en-US" dirty="0">
                <a:latin typeface="+mj-lt"/>
              </a:rPr>
              <a:t> </a:t>
            </a:r>
            <a:r>
              <a:rPr lang="en-US" b="0" i="0" u="none" strike="noStrike" baseline="0" dirty="0">
                <a:latin typeface="+mj-lt"/>
              </a:rPr>
              <a:t>nested within one another, each with its own on-click behaviors. </a:t>
            </a:r>
          </a:p>
          <a:p>
            <a:pPr marL="114300" indent="0" algn="l">
              <a:buNone/>
            </a:pPr>
            <a:r>
              <a:rPr lang="en-US" b="0" i="0" u="none" strike="noStrike" baseline="0" dirty="0">
                <a:latin typeface="+mj-lt"/>
              </a:rPr>
              <a:t>When the user clicks on the increment count button, the click handler for the increment &lt;button&gt; will trigger first. Unfortunately, it will then trigger the click event for the &lt;div&gt;, and the &lt;aside&gt; element!</a:t>
            </a:r>
          </a:p>
          <a:p>
            <a:pPr marL="114300" indent="0" algn="l">
              <a:buNone/>
            </a:pPr>
            <a:r>
              <a:rPr lang="en-US" b="0" i="0" u="none" strike="noStrike" baseline="0" dirty="0">
                <a:latin typeface="+mj-lt"/>
              </a:rPr>
              <a:t>Thankfully, there is a solution to such problems. The </a:t>
            </a:r>
            <a:r>
              <a:rPr lang="en-US" b="1" i="0" u="none" strike="noStrike" baseline="0" dirty="0" err="1">
                <a:latin typeface="+mj-lt"/>
              </a:rPr>
              <a:t>stopPropagation</a:t>
            </a:r>
            <a:r>
              <a:rPr lang="en-US" b="1" i="0" u="none" strike="noStrike" baseline="0" dirty="0">
                <a:latin typeface="+mj-lt"/>
              </a:rPr>
              <a:t>() </a:t>
            </a:r>
            <a:r>
              <a:rPr lang="en-US" b="0" i="0" u="none" strike="noStrike" baseline="0" dirty="0">
                <a:latin typeface="+mj-lt"/>
              </a:rPr>
              <a:t>method of the event argument object will stop event propagation</a:t>
            </a:r>
            <a:r>
              <a:rPr lang="en-CA" b="0" i="0" u="none" strike="noStrike" baseline="0" dirty="0">
                <a:latin typeface="+mj-lt"/>
              </a:rPr>
              <a:t>.</a:t>
            </a:r>
            <a:endParaRPr lang="en-CA" sz="1400" dirty="0">
              <a:latin typeface="+mj-lt"/>
              <a:cs typeface="Calibri" panose="020F0502020204030204" pitchFamily="34" charset="0"/>
            </a:endParaRPr>
          </a:p>
        </p:txBody>
      </p:sp>
      <p:pic>
        <p:nvPicPr>
          <p:cNvPr id="7" name="Picture 6" descr="FIGURE 9.14 Problems with event propagation">
            <a:extLst>
              <a:ext uri="{FF2B5EF4-FFF2-40B4-BE49-F238E27FC236}">
                <a16:creationId xmlns:a16="http://schemas.microsoft.com/office/drawing/2014/main" id="{D295A871-428F-4F37-AD92-982C7C745F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54745" y="1234412"/>
            <a:ext cx="3241338" cy="3225828"/>
          </a:xfrm>
          <a:prstGeom prst="rect">
            <a:avLst/>
          </a:prstGeom>
        </p:spPr>
      </p:pic>
      <p:sp>
        <p:nvSpPr>
          <p:cNvPr id="4" name="TextBox 3">
            <a:extLst>
              <a:ext uri="{FF2B5EF4-FFF2-40B4-BE49-F238E27FC236}">
                <a16:creationId xmlns:a16="http://schemas.microsoft.com/office/drawing/2014/main" id="{0AD5F8AB-D373-8BB2-912D-CE7965D77528}"/>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25255353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3387C-A627-4A91-BD2D-C9E5396AA449}"/>
              </a:ext>
            </a:extLst>
          </p:cNvPr>
          <p:cNvSpPr>
            <a:spLocks noGrp="1"/>
          </p:cNvSpPr>
          <p:nvPr>
            <p:ph type="title"/>
          </p:nvPr>
        </p:nvSpPr>
        <p:spPr/>
        <p:txBody>
          <a:bodyPr/>
          <a:lstStyle/>
          <a:p>
            <a:r>
              <a:rPr lang="en-US" dirty="0"/>
              <a:t>Stopping event propagation</a:t>
            </a:r>
            <a:endParaRPr lang="en-CA" dirty="0"/>
          </a:p>
        </p:txBody>
      </p:sp>
      <p:sp>
        <p:nvSpPr>
          <p:cNvPr id="6" name="TextBox 5" descr="LISTING 4.2 Embedded styles example">
            <a:extLst>
              <a:ext uri="{FF2B5EF4-FFF2-40B4-BE49-F238E27FC236}">
                <a16:creationId xmlns:a16="http://schemas.microsoft.com/office/drawing/2014/main" id="{E511FEAC-BDD9-4AB4-B82C-F639C98E40BE}"/>
              </a:ext>
            </a:extLst>
          </p:cNvPr>
          <p:cNvSpPr txBox="1"/>
          <p:nvPr/>
        </p:nvSpPr>
        <p:spPr>
          <a:xfrm>
            <a:off x="457200" y="984487"/>
            <a:ext cx="8229600" cy="3352078"/>
          </a:xfrm>
          <a:prstGeom prst="rect">
            <a:avLst/>
          </a:prstGeom>
          <a:solidFill>
            <a:srgbClr val="E6F0F5"/>
          </a:solidFill>
        </p:spPr>
        <p:txBody>
          <a:bodyPr wrap="square" numCol="2" rtlCol="0">
            <a:noAutofit/>
          </a:bodyPr>
          <a:lstStyle/>
          <a:p>
            <a:pPr algn="l" defTabSz="144000"/>
            <a:r>
              <a:rPr lang="fr-FR" b="0" i="0" u="none" strike="noStrike" baseline="0" dirty="0">
                <a:solidFill>
                  <a:srgbClr val="000000"/>
                </a:solidFill>
                <a:latin typeface="Calibri" panose="020F0502020204030204" pitchFamily="34" charset="0"/>
                <a:cs typeface="Calibri" panose="020F0502020204030204" pitchFamily="34" charset="0"/>
              </a:rPr>
              <a:t>const btns = document.querySelectorAll(".plus");</a:t>
            </a:r>
          </a:p>
          <a:p>
            <a:pPr algn="l" defTabSz="144000"/>
            <a:r>
              <a:rPr lang="en-US" b="0" i="0" u="none" strike="noStrike" baseline="0" dirty="0">
                <a:solidFill>
                  <a:srgbClr val="000000"/>
                </a:solidFill>
                <a:latin typeface="Calibri" panose="020F0502020204030204" pitchFamily="34" charset="0"/>
                <a:cs typeface="Calibri" panose="020F0502020204030204" pitchFamily="34" charset="0"/>
              </a:rPr>
              <a:t>for (let b of </a:t>
            </a:r>
            <a:r>
              <a:rPr lang="en-US" b="0" i="0" u="none" strike="noStrike" baseline="0" dirty="0" err="1">
                <a:solidFill>
                  <a:srgbClr val="000000"/>
                </a:solidFill>
                <a:latin typeface="Calibri" panose="020F0502020204030204" pitchFamily="34" charset="0"/>
                <a:cs typeface="Calibri" panose="020F0502020204030204" pitchFamily="34" charset="0"/>
              </a:rPr>
              <a:t>btns</a:t>
            </a:r>
            <a:r>
              <a:rPr lang="en-US" b="0" i="0" u="none" strike="noStrike" baseline="0" dirty="0">
                <a:solidFill>
                  <a:srgbClr val="000000"/>
                </a:solidFill>
                <a:latin typeface="Calibri" panose="020F0502020204030204" pitchFamily="34" charset="0"/>
                <a:cs typeface="Calibri" panose="020F0502020204030204" pitchFamily="34" charset="0"/>
              </a:rPr>
              <a:t>) {</a:t>
            </a:r>
          </a:p>
          <a:p>
            <a:pPr algn="l" defTabSz="144000"/>
            <a:r>
              <a:rPr lang="en-US" b="0" i="0" u="none" strike="noStrike" baseline="0" dirty="0">
                <a:solidFill>
                  <a:srgbClr val="000000"/>
                </a:solidFill>
                <a:latin typeface="Calibri" panose="020F0502020204030204" pitchFamily="34" charset="0"/>
                <a:cs typeface="Calibri" panose="020F0502020204030204" pitchFamily="34" charset="0"/>
              </a:rPr>
              <a:t>	</a:t>
            </a:r>
            <a:r>
              <a:rPr lang="en-US" b="0" i="0" u="none" strike="noStrike" baseline="0" dirty="0" err="1">
                <a:solidFill>
                  <a:srgbClr val="000000"/>
                </a:solidFill>
                <a:latin typeface="Calibri" panose="020F0502020204030204" pitchFamily="34" charset="0"/>
                <a:cs typeface="Calibri" panose="020F0502020204030204" pitchFamily="34" charset="0"/>
              </a:rPr>
              <a:t>b.addEventListener</a:t>
            </a:r>
            <a:r>
              <a:rPr lang="en-US" b="0" i="0" u="none" strike="noStrike" baseline="0" dirty="0">
                <a:solidFill>
                  <a:srgbClr val="000000"/>
                </a:solidFill>
                <a:latin typeface="Calibri" panose="020F0502020204030204" pitchFamily="34" charset="0"/>
                <a:cs typeface="Calibri" panose="020F0502020204030204" pitchFamily="34" charset="0"/>
              </a:rPr>
              <a:t>("click", function (e) {</a:t>
            </a:r>
          </a:p>
          <a:p>
            <a:pPr algn="l" defTabSz="144000"/>
            <a:r>
              <a:rPr lang="en-CA" b="0" i="0" u="none" strike="noStrike" baseline="0" dirty="0">
                <a:solidFill>
                  <a:srgbClr val="9A0000"/>
                </a:solidFill>
                <a:latin typeface="Calibri" panose="020F0502020204030204" pitchFamily="34" charset="0"/>
                <a:cs typeface="Calibri" panose="020F0502020204030204" pitchFamily="34" charset="0"/>
              </a:rPr>
              <a:t>	</a:t>
            </a:r>
            <a:r>
              <a:rPr lang="en-CA" b="1" i="0" u="none" strike="noStrike" baseline="0" dirty="0">
                <a:solidFill>
                  <a:srgbClr val="9A0000"/>
                </a:solidFill>
                <a:latin typeface="Calibri" panose="020F0502020204030204" pitchFamily="34" charset="0"/>
                <a:cs typeface="Calibri" panose="020F0502020204030204" pitchFamily="34" charset="0"/>
              </a:rPr>
              <a:t>	</a:t>
            </a:r>
            <a:r>
              <a:rPr lang="en-CA" b="1" i="0" u="none" strike="noStrike" baseline="0" dirty="0" err="1">
                <a:solidFill>
                  <a:srgbClr val="9A0000"/>
                </a:solidFill>
                <a:latin typeface="Calibri" panose="020F0502020204030204" pitchFamily="34" charset="0"/>
                <a:cs typeface="Calibri" panose="020F0502020204030204" pitchFamily="34" charset="0"/>
              </a:rPr>
              <a:t>e.stopPropagation</a:t>
            </a:r>
            <a:r>
              <a:rPr lang="en-CA" b="1" i="0" u="none" strike="noStrike" baseline="0" dirty="0">
                <a:solidFill>
                  <a:srgbClr val="9A0000"/>
                </a:solidFill>
                <a:latin typeface="Calibri" panose="020F0502020204030204" pitchFamily="34" charset="0"/>
                <a:cs typeface="Calibri" panose="020F0502020204030204" pitchFamily="34" charset="0"/>
              </a:rPr>
              <a:t>();</a:t>
            </a:r>
          </a:p>
          <a:p>
            <a:pPr algn="l" defTabSz="144000"/>
            <a:r>
              <a:rPr lang="en-CA" b="0" i="0" u="none" strike="noStrike" baseline="0" dirty="0">
                <a:solidFill>
                  <a:srgbClr val="000000"/>
                </a:solidFill>
                <a:latin typeface="Calibri" panose="020F0502020204030204" pitchFamily="34" charset="0"/>
                <a:cs typeface="Calibri" panose="020F0502020204030204" pitchFamily="34" charset="0"/>
              </a:rPr>
              <a:t>		</a:t>
            </a:r>
            <a:r>
              <a:rPr lang="en-CA" b="0" i="0" u="none" strike="noStrike" baseline="0" dirty="0" err="1">
                <a:solidFill>
                  <a:srgbClr val="000000"/>
                </a:solidFill>
                <a:latin typeface="Calibri" panose="020F0502020204030204" pitchFamily="34" charset="0"/>
                <a:cs typeface="Calibri" panose="020F0502020204030204" pitchFamily="34" charset="0"/>
              </a:rPr>
              <a:t>incrementCount</a:t>
            </a:r>
            <a:r>
              <a:rPr lang="en-CA" b="0" i="0" u="none" strike="noStrike" baseline="0" dirty="0">
                <a:solidFill>
                  <a:srgbClr val="000000"/>
                </a:solidFill>
                <a:latin typeface="Calibri" panose="020F0502020204030204" pitchFamily="34" charset="0"/>
                <a:cs typeface="Calibri" panose="020F0502020204030204" pitchFamily="34" charset="0"/>
              </a:rPr>
              <a:t>(e);</a:t>
            </a:r>
          </a:p>
          <a:p>
            <a:pPr algn="l" defTabSz="144000"/>
            <a:r>
              <a:rPr lang="en-CA" b="0" i="0" u="none" strike="noStrike" baseline="0" dirty="0">
                <a:solidFill>
                  <a:srgbClr val="000000"/>
                </a:solidFill>
                <a:latin typeface="Calibri" panose="020F0502020204030204" pitchFamily="34" charset="0"/>
                <a:cs typeface="Calibri" panose="020F0502020204030204" pitchFamily="34" charset="0"/>
              </a:rPr>
              <a:t>	});</a:t>
            </a:r>
          </a:p>
          <a:p>
            <a:pPr algn="l" defTabSz="144000"/>
            <a:r>
              <a:rPr lang="en-CA" b="0" i="0" u="none" strike="noStrike" baseline="0" dirty="0">
                <a:solidFill>
                  <a:srgbClr val="000000"/>
                </a:solidFill>
                <a:latin typeface="Calibri" panose="020F0502020204030204" pitchFamily="34" charset="0"/>
                <a:cs typeface="Calibri" panose="020F0502020204030204" pitchFamily="34" charset="0"/>
              </a:rPr>
              <a:t>}</a:t>
            </a:r>
          </a:p>
          <a:p>
            <a:pPr algn="l" defTabSz="144000"/>
            <a:endParaRPr lang="en-CA" b="0" i="0" u="none" strike="noStrike" baseline="0" dirty="0">
              <a:solidFill>
                <a:srgbClr val="000000"/>
              </a:solidFill>
              <a:latin typeface="Calibri" panose="020F0502020204030204" pitchFamily="34" charset="0"/>
              <a:cs typeface="Calibri" panose="020F0502020204030204" pitchFamily="34" charset="0"/>
            </a:endParaRPr>
          </a:p>
          <a:p>
            <a:pPr algn="l" defTabSz="144000"/>
            <a:r>
              <a:rPr lang="en-US" b="0" i="0" u="none" strike="noStrike" baseline="0" dirty="0">
                <a:solidFill>
                  <a:srgbClr val="000000"/>
                </a:solidFill>
                <a:latin typeface="Calibri" panose="020F0502020204030204" pitchFamily="34" charset="0"/>
                <a:cs typeface="Calibri" panose="020F0502020204030204" pitchFamily="34" charset="0"/>
              </a:rPr>
              <a:t>const items = </a:t>
            </a:r>
            <a:r>
              <a:rPr lang="en-US" b="0" i="0" u="none" strike="noStrike" baseline="0" dirty="0" err="1">
                <a:solidFill>
                  <a:srgbClr val="000000"/>
                </a:solidFill>
                <a:latin typeface="Calibri" panose="020F0502020204030204" pitchFamily="34" charset="0"/>
                <a:cs typeface="Calibri" panose="020F0502020204030204" pitchFamily="34" charset="0"/>
              </a:rPr>
              <a:t>document.querySelectorAll</a:t>
            </a:r>
            <a:r>
              <a:rPr lang="en-US" b="0" i="0" u="none" strike="noStrike" baseline="0" dirty="0">
                <a:solidFill>
                  <a:srgbClr val="000000"/>
                </a:solidFill>
                <a:latin typeface="Calibri" panose="020F0502020204030204" pitchFamily="34" charset="0"/>
                <a:cs typeface="Calibri" panose="020F0502020204030204" pitchFamily="34" charset="0"/>
              </a:rPr>
              <a:t>(".item");</a:t>
            </a:r>
          </a:p>
          <a:p>
            <a:pPr algn="l" defTabSz="144000"/>
            <a:r>
              <a:rPr lang="en-US" b="0" i="0" u="none" strike="noStrike" baseline="0" dirty="0">
                <a:solidFill>
                  <a:srgbClr val="000000"/>
                </a:solidFill>
                <a:latin typeface="Calibri" panose="020F0502020204030204" pitchFamily="34" charset="0"/>
                <a:cs typeface="Calibri" panose="020F0502020204030204" pitchFamily="34" charset="0"/>
              </a:rPr>
              <a:t>for (let it of items) {</a:t>
            </a:r>
          </a:p>
          <a:p>
            <a:pPr algn="l" defTabSz="144000"/>
            <a:r>
              <a:rPr lang="en-US" b="0" i="0" u="none" strike="noStrike" baseline="0" dirty="0">
                <a:solidFill>
                  <a:srgbClr val="000000"/>
                </a:solidFill>
                <a:latin typeface="Calibri" panose="020F0502020204030204" pitchFamily="34" charset="0"/>
                <a:cs typeface="Calibri" panose="020F0502020204030204" pitchFamily="34" charset="0"/>
              </a:rPr>
              <a:t>	</a:t>
            </a:r>
            <a:r>
              <a:rPr lang="en-US" b="0" i="0" u="none" strike="noStrike" baseline="0" dirty="0" err="1">
                <a:solidFill>
                  <a:srgbClr val="000000"/>
                </a:solidFill>
                <a:latin typeface="Calibri" panose="020F0502020204030204" pitchFamily="34" charset="0"/>
                <a:cs typeface="Calibri" panose="020F0502020204030204" pitchFamily="34" charset="0"/>
              </a:rPr>
              <a:t>it.addEventListener</a:t>
            </a:r>
            <a:r>
              <a:rPr lang="en-US" b="0" i="0" u="none" strike="noStrike" baseline="0" dirty="0">
                <a:solidFill>
                  <a:srgbClr val="000000"/>
                </a:solidFill>
                <a:latin typeface="Calibri" panose="020F0502020204030204" pitchFamily="34" charset="0"/>
                <a:cs typeface="Calibri" panose="020F0502020204030204" pitchFamily="34" charset="0"/>
              </a:rPr>
              <a:t>("click", function (e) {</a:t>
            </a:r>
          </a:p>
          <a:p>
            <a:pPr algn="l" defTabSz="144000"/>
            <a:r>
              <a:rPr lang="en-CA" b="0" i="0" u="none" strike="noStrike" baseline="0" dirty="0">
                <a:solidFill>
                  <a:srgbClr val="9A0000"/>
                </a:solidFill>
                <a:latin typeface="Calibri" panose="020F0502020204030204" pitchFamily="34" charset="0"/>
                <a:cs typeface="Calibri" panose="020F0502020204030204" pitchFamily="34" charset="0"/>
              </a:rPr>
              <a:t>	</a:t>
            </a:r>
            <a:r>
              <a:rPr lang="en-CA" b="1" i="0" u="none" strike="noStrike" baseline="0" dirty="0">
                <a:solidFill>
                  <a:srgbClr val="9A0000"/>
                </a:solidFill>
                <a:latin typeface="Calibri" panose="020F0502020204030204" pitchFamily="34" charset="0"/>
                <a:cs typeface="Calibri" panose="020F0502020204030204" pitchFamily="34" charset="0"/>
              </a:rPr>
              <a:t>	</a:t>
            </a:r>
            <a:r>
              <a:rPr lang="en-CA" b="1" i="0" u="none" strike="noStrike" baseline="0" dirty="0" err="1">
                <a:solidFill>
                  <a:srgbClr val="9A0000"/>
                </a:solidFill>
                <a:latin typeface="Calibri" panose="020F0502020204030204" pitchFamily="34" charset="0"/>
                <a:cs typeface="Calibri" panose="020F0502020204030204" pitchFamily="34" charset="0"/>
              </a:rPr>
              <a:t>e.stopPropagation</a:t>
            </a:r>
            <a:r>
              <a:rPr lang="en-CA" b="1" i="0" u="none" strike="noStrike" baseline="0" dirty="0">
                <a:solidFill>
                  <a:srgbClr val="9A0000"/>
                </a:solidFill>
                <a:latin typeface="Calibri" panose="020F0502020204030204" pitchFamily="34" charset="0"/>
                <a:cs typeface="Calibri" panose="020F0502020204030204" pitchFamily="34" charset="0"/>
              </a:rPr>
              <a:t>();</a:t>
            </a:r>
          </a:p>
          <a:p>
            <a:pPr algn="l" defTabSz="144000"/>
            <a:r>
              <a:rPr lang="en-CA" b="0" i="0" u="none" strike="noStrike" baseline="0" dirty="0">
                <a:solidFill>
                  <a:srgbClr val="000000"/>
                </a:solidFill>
                <a:latin typeface="Calibri" panose="020F0502020204030204" pitchFamily="34" charset="0"/>
                <a:cs typeface="Calibri" panose="020F0502020204030204" pitchFamily="34" charset="0"/>
              </a:rPr>
              <a:t>		</a:t>
            </a:r>
            <a:r>
              <a:rPr lang="en-CA" b="0" i="0" u="none" strike="noStrike" baseline="0" dirty="0" err="1">
                <a:solidFill>
                  <a:srgbClr val="000000"/>
                </a:solidFill>
                <a:latin typeface="Calibri" panose="020F0502020204030204" pitchFamily="34" charset="0"/>
                <a:cs typeface="Calibri" panose="020F0502020204030204" pitchFamily="34" charset="0"/>
              </a:rPr>
              <a:t>removeItemFromCart</a:t>
            </a:r>
            <a:r>
              <a:rPr lang="en-CA" b="0" i="0" u="none" strike="noStrike" baseline="0" dirty="0">
                <a:solidFill>
                  <a:srgbClr val="000000"/>
                </a:solidFill>
                <a:latin typeface="Calibri" panose="020F0502020204030204" pitchFamily="34" charset="0"/>
                <a:cs typeface="Calibri" panose="020F0502020204030204" pitchFamily="34" charset="0"/>
              </a:rPr>
              <a:t>(e);</a:t>
            </a:r>
          </a:p>
          <a:p>
            <a:pPr algn="l" defTabSz="144000"/>
            <a:r>
              <a:rPr lang="en-CA" b="0" i="0" u="none" strike="noStrike" baseline="0" dirty="0">
                <a:solidFill>
                  <a:srgbClr val="000000"/>
                </a:solidFill>
                <a:latin typeface="Calibri" panose="020F0502020204030204" pitchFamily="34" charset="0"/>
                <a:cs typeface="Calibri" panose="020F0502020204030204" pitchFamily="34" charset="0"/>
              </a:rPr>
              <a:t>	});</a:t>
            </a:r>
          </a:p>
          <a:p>
            <a:pPr algn="l" defTabSz="144000"/>
            <a:r>
              <a:rPr lang="en-CA" b="0" i="0" u="none" strike="noStrike" baseline="0" dirty="0">
                <a:solidFill>
                  <a:srgbClr val="000000"/>
                </a:solidFill>
                <a:latin typeface="Calibri" panose="020F0502020204030204" pitchFamily="34" charset="0"/>
                <a:cs typeface="Calibri" panose="020F0502020204030204" pitchFamily="34" charset="0"/>
              </a:rPr>
              <a:t>}</a:t>
            </a:r>
          </a:p>
          <a:p>
            <a:pPr algn="l" defTabSz="144000"/>
            <a:endParaRPr lang="en-CA" b="0" i="0" u="none" strike="noStrike" baseline="0" dirty="0">
              <a:solidFill>
                <a:srgbClr val="000000"/>
              </a:solidFill>
              <a:latin typeface="Calibri" panose="020F0502020204030204" pitchFamily="34" charset="0"/>
              <a:cs typeface="Calibri" panose="020F0502020204030204" pitchFamily="34" charset="0"/>
            </a:endParaRPr>
          </a:p>
          <a:p>
            <a:pPr algn="l" defTabSz="144000"/>
            <a:r>
              <a:rPr lang="en-CA" b="0" i="0" u="none" strike="noStrike" baseline="0" dirty="0">
                <a:solidFill>
                  <a:srgbClr val="000000"/>
                </a:solidFill>
                <a:latin typeface="Calibri" panose="020F0502020204030204" pitchFamily="34" charset="0"/>
                <a:cs typeface="Calibri" panose="020F0502020204030204" pitchFamily="34" charset="0"/>
              </a:rPr>
              <a:t>const aside = </a:t>
            </a:r>
            <a:r>
              <a:rPr lang="en-CA" b="0" i="0" u="none" strike="noStrike" baseline="0" dirty="0" err="1">
                <a:solidFill>
                  <a:srgbClr val="000000"/>
                </a:solidFill>
                <a:latin typeface="Calibri" panose="020F0502020204030204" pitchFamily="34" charset="0"/>
                <a:cs typeface="Calibri" panose="020F0502020204030204" pitchFamily="34" charset="0"/>
              </a:rPr>
              <a:t>document.querySelector</a:t>
            </a:r>
            <a:r>
              <a:rPr lang="en-CA" b="0" i="0" u="none" strike="noStrike" baseline="0" dirty="0">
                <a:solidFill>
                  <a:srgbClr val="000000"/>
                </a:solidFill>
                <a:latin typeface="Calibri" panose="020F0502020204030204" pitchFamily="34" charset="0"/>
                <a:cs typeface="Calibri" panose="020F0502020204030204" pitchFamily="34" charset="0"/>
              </a:rPr>
              <a:t>("</a:t>
            </a:r>
            <a:r>
              <a:rPr lang="en-CA" b="0" i="0" u="none" strike="noStrike" baseline="0" dirty="0" err="1">
                <a:solidFill>
                  <a:srgbClr val="000000"/>
                </a:solidFill>
                <a:latin typeface="Calibri" panose="020F0502020204030204" pitchFamily="34" charset="0"/>
                <a:cs typeface="Calibri" panose="020F0502020204030204" pitchFamily="34" charset="0"/>
              </a:rPr>
              <a:t>aside#cart</a:t>
            </a:r>
            <a:r>
              <a:rPr lang="en-CA" b="0" i="0" u="none" strike="noStrike" baseline="0" dirty="0">
                <a:solidFill>
                  <a:srgbClr val="000000"/>
                </a:solidFill>
                <a:latin typeface="Calibri" panose="020F0502020204030204" pitchFamily="34" charset="0"/>
                <a:cs typeface="Calibri" panose="020F0502020204030204" pitchFamily="34" charset="0"/>
              </a:rPr>
              <a:t>");</a:t>
            </a:r>
          </a:p>
          <a:p>
            <a:pPr algn="l" defTabSz="144000"/>
            <a:r>
              <a:rPr lang="en-CA" b="0" i="0" u="none" strike="noStrike" baseline="0" dirty="0" err="1">
                <a:solidFill>
                  <a:srgbClr val="000000"/>
                </a:solidFill>
                <a:latin typeface="Calibri" panose="020F0502020204030204" pitchFamily="34" charset="0"/>
                <a:cs typeface="Calibri" panose="020F0502020204030204" pitchFamily="34" charset="0"/>
              </a:rPr>
              <a:t>aside.addEventListener</a:t>
            </a:r>
            <a:r>
              <a:rPr lang="en-CA" b="0" i="0" u="none" strike="noStrike" baseline="0" dirty="0">
                <a:solidFill>
                  <a:srgbClr val="000000"/>
                </a:solidFill>
                <a:latin typeface="Calibri" panose="020F0502020204030204" pitchFamily="34" charset="0"/>
                <a:cs typeface="Calibri" panose="020F0502020204030204" pitchFamily="34" charset="0"/>
              </a:rPr>
              <a:t>("click", function () {</a:t>
            </a:r>
          </a:p>
          <a:p>
            <a:pPr algn="l" defTabSz="144000"/>
            <a:r>
              <a:rPr lang="en-CA" b="0" i="0" u="none" strike="noStrike" baseline="0" dirty="0">
                <a:solidFill>
                  <a:srgbClr val="000000"/>
                </a:solidFill>
                <a:latin typeface="Calibri" panose="020F0502020204030204" pitchFamily="34" charset="0"/>
                <a:cs typeface="Calibri" panose="020F0502020204030204" pitchFamily="34" charset="0"/>
              </a:rPr>
              <a:t>		</a:t>
            </a:r>
            <a:r>
              <a:rPr lang="en-CA" b="0" i="0" u="none" strike="noStrike" baseline="0" dirty="0" err="1">
                <a:solidFill>
                  <a:srgbClr val="000000"/>
                </a:solidFill>
                <a:latin typeface="Calibri" panose="020F0502020204030204" pitchFamily="34" charset="0"/>
                <a:cs typeface="Calibri" panose="020F0502020204030204" pitchFamily="34" charset="0"/>
              </a:rPr>
              <a:t>minimizeCart</a:t>
            </a:r>
            <a:r>
              <a:rPr lang="en-CA" b="0" i="0" u="none" strike="noStrike" baseline="0" dirty="0">
                <a:solidFill>
                  <a:srgbClr val="000000"/>
                </a:solidFill>
                <a:latin typeface="Calibri" panose="020F0502020204030204" pitchFamily="34" charset="0"/>
                <a:cs typeface="Calibri" panose="020F0502020204030204" pitchFamily="34" charset="0"/>
              </a:rPr>
              <a:t>(); </a:t>
            </a:r>
          </a:p>
          <a:p>
            <a:pPr algn="l" defTabSz="144000"/>
            <a:r>
              <a:rPr lang="en-CA" b="0" i="0" u="none" strike="noStrike" baseline="0" dirty="0">
                <a:solidFill>
                  <a:srgbClr val="000000"/>
                </a:solidFill>
                <a:latin typeface="Calibri" panose="020F0502020204030204" pitchFamily="34" charset="0"/>
                <a:cs typeface="Calibri" panose="020F0502020204030204" pitchFamily="34" charset="0"/>
              </a:rPr>
              <a:t>});</a:t>
            </a:r>
            <a:endParaRPr lang="en-CA" sz="800" b="0" i="0" u="none" strike="noStrike" baseline="0" dirty="0">
              <a:solidFill>
                <a:srgbClr val="00000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C58121E-7E63-4814-B22A-D5A83666D8BD}"/>
              </a:ext>
            </a:extLst>
          </p:cNvPr>
          <p:cNvSpPr txBox="1"/>
          <p:nvPr/>
        </p:nvSpPr>
        <p:spPr>
          <a:xfrm>
            <a:off x="457200" y="4336565"/>
            <a:ext cx="6412059" cy="276999"/>
          </a:xfrm>
          <a:prstGeom prst="rect">
            <a:avLst/>
          </a:prstGeom>
          <a:noFill/>
        </p:spPr>
        <p:txBody>
          <a:bodyPr wrap="square" rtlCol="0">
            <a:spAutoFit/>
          </a:bodyPr>
          <a:lstStyle/>
          <a:p>
            <a:r>
              <a:rPr lang="en-US" sz="1200" b="1" i="0" u="none" strike="noStrike" baseline="0" dirty="0">
                <a:solidFill>
                  <a:srgbClr val="009A9A"/>
                </a:solidFill>
                <a:latin typeface="+mj-lt"/>
              </a:rPr>
              <a:t>LISTING 9.5 </a:t>
            </a:r>
            <a:r>
              <a:rPr lang="en-US" sz="1200" b="0" i="0" u="none" strike="noStrike" baseline="0" dirty="0">
                <a:solidFill>
                  <a:srgbClr val="000000"/>
                </a:solidFill>
                <a:latin typeface="+mj-lt"/>
              </a:rPr>
              <a:t>Stopping event propagation</a:t>
            </a:r>
            <a:endParaRPr lang="en-CA" sz="1200" dirty="0">
              <a:latin typeface="+mj-lt"/>
            </a:endParaRPr>
          </a:p>
        </p:txBody>
      </p:sp>
      <p:sp>
        <p:nvSpPr>
          <p:cNvPr id="3" name="TextBox 2">
            <a:extLst>
              <a:ext uri="{FF2B5EF4-FFF2-40B4-BE49-F238E27FC236}">
                <a16:creationId xmlns:a16="http://schemas.microsoft.com/office/drawing/2014/main" id="{36D60D8B-3D68-07C8-76B0-73AFC2334931}"/>
              </a:ext>
            </a:extLst>
          </p:cNvPr>
          <p:cNvSpPr txBox="1"/>
          <p:nvPr/>
        </p:nvSpPr>
        <p:spPr>
          <a:xfrm>
            <a:off x="2801512" y="4710165"/>
            <a:ext cx="5885288"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dirty="0"/>
              <a:t>Source code: chapter04/18_event_propagation</a:t>
            </a:r>
            <a:endParaRPr lang="en-GB" dirty="0"/>
          </a:p>
        </p:txBody>
      </p:sp>
    </p:spTree>
    <p:extLst>
      <p:ext uri="{BB962C8B-B14F-4D97-AF65-F5344CB8AC3E}">
        <p14:creationId xmlns:p14="http://schemas.microsoft.com/office/powerpoint/2010/main" val="35052682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139D1-AACF-4601-9B5E-353843849C07}"/>
              </a:ext>
            </a:extLst>
          </p:cNvPr>
          <p:cNvSpPr>
            <a:spLocks noGrp="1"/>
          </p:cNvSpPr>
          <p:nvPr>
            <p:ph type="title"/>
          </p:nvPr>
        </p:nvSpPr>
        <p:spPr/>
        <p:txBody>
          <a:bodyPr/>
          <a:lstStyle/>
          <a:p>
            <a:r>
              <a:rPr lang="en-CA" dirty="0"/>
              <a:t>Event Delegation</a:t>
            </a:r>
          </a:p>
        </p:txBody>
      </p:sp>
      <p:sp>
        <p:nvSpPr>
          <p:cNvPr id="3" name="Text Placeholder 2">
            <a:extLst>
              <a:ext uri="{FF2B5EF4-FFF2-40B4-BE49-F238E27FC236}">
                <a16:creationId xmlns:a16="http://schemas.microsoft.com/office/drawing/2014/main" id="{ADD512B2-1137-4CF9-8B33-AE36C813C3A5}"/>
              </a:ext>
            </a:extLst>
          </p:cNvPr>
          <p:cNvSpPr>
            <a:spLocks noGrp="1"/>
          </p:cNvSpPr>
          <p:nvPr>
            <p:ph type="body" idx="1"/>
          </p:nvPr>
        </p:nvSpPr>
        <p:spPr>
          <a:xfrm>
            <a:off x="457201" y="1081088"/>
            <a:ext cx="4114800" cy="3532476"/>
          </a:xfrm>
        </p:spPr>
        <p:txBody>
          <a:bodyPr/>
          <a:lstStyle/>
          <a:p>
            <a:pPr marL="114300" indent="0" algn="l">
              <a:buNone/>
            </a:pPr>
            <a:r>
              <a:rPr lang="en-US" sz="1800" b="0" i="0" u="none" strike="noStrike" baseline="0" dirty="0">
                <a:solidFill>
                  <a:srgbClr val="000000"/>
                </a:solidFill>
                <a:latin typeface="+mj-lt"/>
              </a:rPr>
              <a:t>To avoid creating duplicate event handlers for each element within a </a:t>
            </a:r>
            <a:r>
              <a:rPr lang="en-US" sz="1800" b="1" i="0" u="none" strike="noStrike" baseline="0" dirty="0" err="1">
                <a:solidFill>
                  <a:srgbClr val="000000"/>
                </a:solidFill>
                <a:latin typeface="+mj-lt"/>
              </a:rPr>
              <a:t>NodeList</a:t>
            </a:r>
            <a:r>
              <a:rPr lang="en-US" sz="1800" dirty="0">
                <a:solidFill>
                  <a:srgbClr val="000000"/>
                </a:solidFill>
                <a:latin typeface="+mj-lt"/>
              </a:rPr>
              <a:t>,</a:t>
            </a:r>
            <a:r>
              <a:rPr lang="en-US" sz="1800" b="0" i="0" u="none" strike="noStrike" baseline="0" dirty="0">
                <a:solidFill>
                  <a:srgbClr val="000000"/>
                </a:solidFill>
                <a:latin typeface="+mj-lt"/>
              </a:rPr>
              <a:t> an alternative is to use </a:t>
            </a:r>
            <a:r>
              <a:rPr lang="en-US" sz="1800" b="1" i="0" u="none" strike="noStrike" baseline="0" dirty="0">
                <a:solidFill>
                  <a:srgbClr val="009A9A"/>
                </a:solidFill>
                <a:latin typeface="+mj-lt"/>
              </a:rPr>
              <a:t>event delegation</a:t>
            </a:r>
            <a:r>
              <a:rPr lang="en-US" sz="1800" b="1" i="0" u="none" strike="noStrike" baseline="0" dirty="0">
                <a:solidFill>
                  <a:srgbClr val="000000"/>
                </a:solidFill>
                <a:latin typeface="+mj-lt"/>
              </a:rPr>
              <a:t> </a:t>
            </a:r>
            <a:r>
              <a:rPr lang="en-US" sz="1800" i="0" u="none" strike="noStrike" baseline="0" dirty="0">
                <a:solidFill>
                  <a:srgbClr val="000000"/>
                </a:solidFill>
                <a:latin typeface="+mj-lt"/>
              </a:rPr>
              <a:t>where we assign a single listener to the parent and make use of event bubbling</a:t>
            </a:r>
          </a:p>
          <a:p>
            <a:pPr marL="114300" indent="0" algn="l">
              <a:buNone/>
            </a:pPr>
            <a:r>
              <a:rPr lang="en-US" sz="1800" dirty="0">
                <a:latin typeface="+mj-lt"/>
              </a:rPr>
              <a:t>S</a:t>
            </a:r>
            <a:r>
              <a:rPr lang="en-US" sz="1800" b="0" i="0" u="none" strike="noStrike" baseline="0" dirty="0">
                <a:latin typeface="+mj-lt"/>
              </a:rPr>
              <a:t>uppose we have numerous image thumbnails within a parent element, similar to the following:</a:t>
            </a:r>
          </a:p>
          <a:p>
            <a:pPr marL="114300" indent="0" algn="l">
              <a:buNone/>
            </a:pPr>
            <a:endParaRPr lang="en-US" sz="1800" i="0" u="none" strike="noStrike" baseline="0" dirty="0">
              <a:solidFill>
                <a:srgbClr val="000000"/>
              </a:solidFill>
              <a:latin typeface="+mj-lt"/>
            </a:endParaRPr>
          </a:p>
          <a:p>
            <a:pPr marL="114300" indent="0" algn="l">
              <a:buNone/>
            </a:pPr>
            <a:endParaRPr lang="en-CA" dirty="0">
              <a:latin typeface="+mj-lt"/>
            </a:endParaRPr>
          </a:p>
        </p:txBody>
      </p:sp>
      <p:sp>
        <p:nvSpPr>
          <p:cNvPr id="4" name="TextBox 3">
            <a:extLst>
              <a:ext uri="{FF2B5EF4-FFF2-40B4-BE49-F238E27FC236}">
                <a16:creationId xmlns:a16="http://schemas.microsoft.com/office/drawing/2014/main" id="{512DBF40-F2E8-4CFA-AB8B-2001FFAC9EFD}"/>
              </a:ext>
            </a:extLst>
          </p:cNvPr>
          <p:cNvSpPr txBox="1"/>
          <p:nvPr/>
        </p:nvSpPr>
        <p:spPr>
          <a:xfrm>
            <a:off x="4862455" y="1097280"/>
            <a:ext cx="3824343" cy="3139321"/>
          </a:xfrm>
          <a:prstGeom prst="rect">
            <a:avLst/>
          </a:prstGeom>
          <a:noFill/>
        </p:spPr>
        <p:txBody>
          <a:bodyPr wrap="square" rtlCol="0">
            <a:spAutoFit/>
          </a:bodyPr>
          <a:lstStyle/>
          <a:p>
            <a:pPr marL="114300" indent="0" algn="l">
              <a:buNone/>
            </a:pPr>
            <a:r>
              <a:rPr lang="en-CA" sz="1800" b="0" i="0" u="none" strike="noStrike" baseline="0" dirty="0">
                <a:latin typeface="Calibri" panose="020F0502020204030204" pitchFamily="34" charset="0"/>
                <a:cs typeface="Calibri" panose="020F0502020204030204" pitchFamily="34" charset="0"/>
              </a:rPr>
              <a:t>&lt;body&gt;</a:t>
            </a:r>
          </a:p>
          <a:p>
            <a:pPr marL="114300" indent="0" algn="l">
              <a:buNone/>
            </a:pPr>
            <a:r>
              <a:rPr lang="en-CA" sz="1800" b="0" i="0" u="none" strike="noStrike" baseline="0" dirty="0">
                <a:latin typeface="Calibri" panose="020F0502020204030204" pitchFamily="34" charset="0"/>
                <a:cs typeface="Calibri" panose="020F0502020204030204" pitchFamily="34" charset="0"/>
              </a:rPr>
              <a:t>  &lt;header&gt;...&lt;/header&gt;</a:t>
            </a:r>
          </a:p>
          <a:p>
            <a:pPr marL="114300" indent="0" algn="l">
              <a:buNone/>
            </a:pPr>
            <a:r>
              <a:rPr lang="en-CA" sz="1800" b="0" i="0" u="none" strike="noStrike" baseline="0" dirty="0">
                <a:latin typeface="Calibri" panose="020F0502020204030204" pitchFamily="34" charset="0"/>
                <a:cs typeface="Calibri" panose="020F0502020204030204" pitchFamily="34" charset="0"/>
              </a:rPr>
              <a:t>  &lt;main&gt;</a:t>
            </a:r>
          </a:p>
          <a:p>
            <a:pPr marL="114300" indent="0" algn="l">
              <a:buNone/>
            </a:pPr>
            <a:r>
              <a:rPr lang="en-CA" sz="1800" b="0" i="0" u="none" strike="noStrike" baseline="0" dirty="0">
                <a:latin typeface="Calibri" panose="020F0502020204030204" pitchFamily="34" charset="0"/>
                <a:cs typeface="Calibri" panose="020F0502020204030204" pitchFamily="34" charset="0"/>
              </a:rPr>
              <a:t>    &lt;section id="list"&gt;</a:t>
            </a:r>
          </a:p>
          <a:p>
            <a:pPr marL="114300" indent="0" algn="l">
              <a:buNone/>
            </a:pPr>
            <a:r>
              <a:rPr lang="en-CA" sz="1800" b="0" i="0" u="none" strike="noStrike" baseline="0" dirty="0">
                <a:latin typeface="Calibri" panose="020F0502020204030204" pitchFamily="34" charset="0"/>
                <a:cs typeface="Calibri" panose="020F0502020204030204" pitchFamily="34" charset="0"/>
              </a:rPr>
              <a:t>      &lt;h2&gt;Section Title&lt;/h2&gt;</a:t>
            </a:r>
          </a:p>
          <a:p>
            <a:pPr marL="114300" indent="0" algn="l">
              <a:buNone/>
            </a:pPr>
            <a:r>
              <a:rPr lang="en-CA" sz="1800" b="1" i="0" u="none" strike="noStrike" baseline="0" dirty="0">
                <a:latin typeface="Calibri" panose="020F0502020204030204" pitchFamily="34" charset="0"/>
                <a:cs typeface="Calibri" panose="020F0502020204030204" pitchFamily="34" charset="0"/>
              </a:rPr>
              <a:t>         &lt;</a:t>
            </a:r>
            <a:r>
              <a:rPr lang="en-CA" sz="1800" b="1" i="0" u="none" strike="noStrike" baseline="0" dirty="0" err="1">
                <a:latin typeface="Calibri" panose="020F0502020204030204" pitchFamily="34" charset="0"/>
                <a:cs typeface="Calibri" panose="020F0502020204030204" pitchFamily="34" charset="0"/>
              </a:rPr>
              <a:t>img</a:t>
            </a:r>
            <a:r>
              <a:rPr lang="en-CA" sz="1800" b="1" i="0" u="none" strike="noStrike" baseline="0" dirty="0">
                <a:latin typeface="Calibri" panose="020F0502020204030204" pitchFamily="34" charset="0"/>
                <a:cs typeface="Calibri" panose="020F0502020204030204" pitchFamily="34" charset="0"/>
              </a:rPr>
              <a:t> ... /&gt;</a:t>
            </a:r>
          </a:p>
          <a:p>
            <a:pPr marL="114300" indent="0" algn="l">
              <a:buNone/>
            </a:pPr>
            <a:r>
              <a:rPr lang="en-CA" sz="1800" b="1" i="0" u="none" strike="noStrike" baseline="0" dirty="0">
                <a:latin typeface="Calibri" panose="020F0502020204030204" pitchFamily="34" charset="0"/>
                <a:cs typeface="Calibri" panose="020F0502020204030204" pitchFamily="34" charset="0"/>
              </a:rPr>
              <a:t>         &lt;</a:t>
            </a:r>
            <a:r>
              <a:rPr lang="en-CA" sz="1800" b="1" i="0" u="none" strike="noStrike" baseline="0" dirty="0" err="1">
                <a:latin typeface="Calibri" panose="020F0502020204030204" pitchFamily="34" charset="0"/>
                <a:cs typeface="Calibri" panose="020F0502020204030204" pitchFamily="34" charset="0"/>
              </a:rPr>
              <a:t>img</a:t>
            </a:r>
            <a:r>
              <a:rPr lang="en-CA" sz="1800" b="1" i="0" u="none" strike="noStrike" baseline="0" dirty="0">
                <a:latin typeface="Calibri" panose="020F0502020204030204" pitchFamily="34" charset="0"/>
                <a:cs typeface="Calibri" panose="020F0502020204030204" pitchFamily="34" charset="0"/>
              </a:rPr>
              <a:t> ... /&gt;</a:t>
            </a:r>
          </a:p>
          <a:p>
            <a:pPr marL="114300" indent="0" algn="l">
              <a:buNone/>
            </a:pPr>
            <a:r>
              <a:rPr lang="en-CA" sz="1800" b="0" i="0" u="none" strike="noStrike" baseline="0" dirty="0">
                <a:latin typeface="Calibri" panose="020F0502020204030204" pitchFamily="34" charset="0"/>
                <a:cs typeface="Calibri" panose="020F0502020204030204" pitchFamily="34" charset="0"/>
              </a:rPr>
              <a:t>         ...</a:t>
            </a:r>
          </a:p>
          <a:p>
            <a:pPr marL="114300" indent="0" algn="l">
              <a:buNone/>
            </a:pPr>
            <a:r>
              <a:rPr lang="en-CA" sz="1800" b="0" i="0" u="none" strike="noStrike" baseline="0" dirty="0">
                <a:latin typeface="Calibri" panose="020F0502020204030204" pitchFamily="34" charset="0"/>
                <a:cs typeface="Calibri" panose="020F0502020204030204" pitchFamily="34" charset="0"/>
              </a:rPr>
              <a:t>    &lt;/section&gt;</a:t>
            </a:r>
          </a:p>
          <a:p>
            <a:pPr marL="114300" indent="0" algn="l">
              <a:buNone/>
            </a:pPr>
            <a:r>
              <a:rPr lang="en-CA" sz="1800" b="0" i="0" u="none" strike="noStrike" baseline="0" dirty="0">
                <a:latin typeface="Calibri" panose="020F0502020204030204" pitchFamily="34" charset="0"/>
                <a:cs typeface="Calibri" panose="020F0502020204030204" pitchFamily="34" charset="0"/>
              </a:rPr>
              <a:t>  &lt;/main&gt;</a:t>
            </a:r>
          </a:p>
          <a:p>
            <a:pPr marL="114300" indent="0" algn="l">
              <a:buNone/>
            </a:pPr>
            <a:r>
              <a:rPr lang="en-CA" sz="1800" b="0" i="0" u="none" strike="noStrike" baseline="0" dirty="0">
                <a:latin typeface="Calibri" panose="020F0502020204030204" pitchFamily="34" charset="0"/>
                <a:cs typeface="Calibri" panose="020F0502020204030204" pitchFamily="34" charset="0"/>
              </a:rPr>
              <a:t>&lt;/body&gt;</a:t>
            </a:r>
            <a:endParaRPr lang="en-CA" sz="1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20CEFB0-B189-D339-A00A-E30031CF66C7}"/>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5006285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139D1-AACF-4601-9B5E-353843849C07}"/>
              </a:ext>
            </a:extLst>
          </p:cNvPr>
          <p:cNvSpPr>
            <a:spLocks noGrp="1"/>
          </p:cNvSpPr>
          <p:nvPr>
            <p:ph type="title"/>
          </p:nvPr>
        </p:nvSpPr>
        <p:spPr/>
        <p:txBody>
          <a:bodyPr/>
          <a:lstStyle/>
          <a:p>
            <a:r>
              <a:rPr lang="en-CA" dirty="0"/>
              <a:t>Event Delegation (ii)</a:t>
            </a:r>
          </a:p>
        </p:txBody>
      </p:sp>
      <p:sp>
        <p:nvSpPr>
          <p:cNvPr id="3" name="Text Placeholder 2">
            <a:extLst>
              <a:ext uri="{FF2B5EF4-FFF2-40B4-BE49-F238E27FC236}">
                <a16:creationId xmlns:a16="http://schemas.microsoft.com/office/drawing/2014/main" id="{ADD512B2-1137-4CF9-8B33-AE36C813C3A5}"/>
              </a:ext>
            </a:extLst>
          </p:cNvPr>
          <p:cNvSpPr>
            <a:spLocks noGrp="1"/>
          </p:cNvSpPr>
          <p:nvPr>
            <p:ph type="body" idx="1"/>
          </p:nvPr>
        </p:nvSpPr>
        <p:spPr>
          <a:xfrm>
            <a:off x="457201" y="1081088"/>
            <a:ext cx="3221914" cy="3532476"/>
          </a:xfrm>
        </p:spPr>
        <p:txBody>
          <a:bodyPr/>
          <a:lstStyle/>
          <a:p>
            <a:pPr marL="114300" indent="0" algn="l">
              <a:buNone/>
            </a:pPr>
            <a:r>
              <a:rPr lang="en-US" sz="1800" b="0" i="0" u="none" strike="noStrike" baseline="0" dirty="0">
                <a:solidFill>
                  <a:srgbClr val="000000"/>
                </a:solidFill>
                <a:latin typeface="+mj-lt"/>
              </a:rPr>
              <a:t>Now what if you wanted to do something special when the user clicks the mouse on an &lt;</a:t>
            </a:r>
            <a:r>
              <a:rPr lang="en-US" sz="1800" b="0" i="0" u="none" strike="noStrike" baseline="0" dirty="0" err="1">
                <a:solidFill>
                  <a:srgbClr val="000000"/>
                </a:solidFill>
                <a:latin typeface="+mj-lt"/>
              </a:rPr>
              <a:t>img</a:t>
            </a:r>
            <a:r>
              <a:rPr lang="en-US" sz="1800" b="0" i="0" u="none" strike="noStrike" baseline="0" dirty="0">
                <a:solidFill>
                  <a:srgbClr val="000000"/>
                </a:solidFill>
                <a:latin typeface="+mj-lt"/>
              </a:rPr>
              <a:t>&gt;</a:t>
            </a:r>
            <a:endParaRPr lang="en-US" sz="1800" i="0" u="none" strike="noStrike" baseline="0" dirty="0">
              <a:solidFill>
                <a:srgbClr val="000000"/>
              </a:solidFill>
              <a:latin typeface="+mj-lt"/>
            </a:endParaRPr>
          </a:p>
          <a:p>
            <a:pPr marL="114300" indent="0" algn="l">
              <a:buNone/>
            </a:pPr>
            <a:r>
              <a:rPr lang="en-CA" sz="1800" dirty="0">
                <a:latin typeface="+mj-lt"/>
              </a:rPr>
              <a:t>Y</a:t>
            </a:r>
            <a:r>
              <a:rPr lang="en-CA" sz="1800" b="0" i="0" u="none" strike="noStrike" baseline="0" dirty="0">
                <a:latin typeface="+mj-lt"/>
              </a:rPr>
              <a:t>ou would probably write something like the following:</a:t>
            </a:r>
          </a:p>
          <a:p>
            <a:pPr marL="114300" indent="0" algn="l">
              <a:buNone/>
            </a:pPr>
            <a:r>
              <a:rPr lang="en-US" sz="1800" b="0" i="0" u="none" strike="noStrike" baseline="0" dirty="0">
                <a:latin typeface="+mj-lt"/>
              </a:rPr>
              <a:t>Notice that this solution adds an event listener to every &lt;</a:t>
            </a:r>
            <a:r>
              <a:rPr lang="en-US" sz="1800" b="0" i="0" u="none" strike="noStrike" baseline="0" dirty="0" err="1">
                <a:latin typeface="+mj-lt"/>
              </a:rPr>
              <a:t>img</a:t>
            </a:r>
            <a:r>
              <a:rPr lang="en-US" sz="1800" b="0" i="0" u="none" strike="noStrike" baseline="0" dirty="0">
                <a:latin typeface="+mj-lt"/>
              </a:rPr>
              <a:t>&gt; element.</a:t>
            </a:r>
            <a:endParaRPr lang="en-CA" sz="1800" b="0" i="0" u="none" strike="noStrike" baseline="0" dirty="0">
              <a:latin typeface="+mj-lt"/>
            </a:endParaRPr>
          </a:p>
        </p:txBody>
      </p:sp>
      <p:sp>
        <p:nvSpPr>
          <p:cNvPr id="4" name="TextBox 3">
            <a:extLst>
              <a:ext uri="{FF2B5EF4-FFF2-40B4-BE49-F238E27FC236}">
                <a16:creationId xmlns:a16="http://schemas.microsoft.com/office/drawing/2014/main" id="{512DBF40-F2E8-4CFA-AB8B-2001FFAC9EFD}"/>
              </a:ext>
            </a:extLst>
          </p:cNvPr>
          <p:cNvSpPr txBox="1"/>
          <p:nvPr/>
        </p:nvSpPr>
        <p:spPr>
          <a:xfrm>
            <a:off x="3964342" y="2033141"/>
            <a:ext cx="5007683" cy="1077218"/>
          </a:xfrm>
          <a:prstGeom prst="rect">
            <a:avLst/>
          </a:prstGeom>
          <a:noFill/>
        </p:spPr>
        <p:txBody>
          <a:bodyPr wrap="square" rtlCol="0">
            <a:spAutoFit/>
          </a:bodyPr>
          <a:lstStyle/>
          <a:p>
            <a:pPr marL="114300" indent="0" algn="l">
              <a:buNone/>
            </a:pPr>
            <a:r>
              <a:rPr lang="en-CA" sz="1600" b="0" i="0" u="none" strike="noStrike" baseline="0" dirty="0">
                <a:latin typeface="Calibri" panose="020F0502020204030204" pitchFamily="34" charset="0"/>
                <a:cs typeface="Calibri" panose="020F0502020204030204" pitchFamily="34" charset="0"/>
              </a:rPr>
              <a:t>const images =   </a:t>
            </a:r>
            <a:r>
              <a:rPr lang="en-CA" sz="1600" b="0" i="0" u="none" strike="noStrike" baseline="0" dirty="0" err="1">
                <a:latin typeface="Calibri" panose="020F0502020204030204" pitchFamily="34" charset="0"/>
                <a:cs typeface="Calibri" panose="020F0502020204030204" pitchFamily="34" charset="0"/>
              </a:rPr>
              <a:t>document.querySelectorAll</a:t>
            </a:r>
            <a:r>
              <a:rPr lang="en-CA" sz="1600" b="0" i="0" u="none" strike="noStrike" baseline="0" dirty="0">
                <a:latin typeface="Calibri" panose="020F0502020204030204" pitchFamily="34" charset="0"/>
                <a:cs typeface="Calibri" panose="020F0502020204030204" pitchFamily="34" charset="0"/>
              </a:rPr>
              <a:t>("#list </a:t>
            </a:r>
            <a:r>
              <a:rPr lang="en-CA" sz="1600" b="0" i="0" u="none" strike="noStrike" baseline="0" dirty="0" err="1">
                <a:latin typeface="Calibri" panose="020F0502020204030204" pitchFamily="34" charset="0"/>
                <a:cs typeface="Calibri" panose="020F0502020204030204" pitchFamily="34" charset="0"/>
              </a:rPr>
              <a:t>img</a:t>
            </a:r>
            <a:r>
              <a:rPr lang="en-CA" sz="1600" b="0" i="0" u="none" strike="noStrike" baseline="0" dirty="0">
                <a:latin typeface="Calibri" panose="020F0502020204030204" pitchFamily="34" charset="0"/>
                <a:cs typeface="Calibri" panose="020F0502020204030204" pitchFamily="34" charset="0"/>
              </a:rPr>
              <a:t>");</a:t>
            </a:r>
          </a:p>
          <a:p>
            <a:pPr marL="114300" indent="0" algn="l">
              <a:buNone/>
            </a:pPr>
            <a:r>
              <a:rPr lang="en-CA" sz="1600" b="0" i="0" u="none" strike="noStrike" baseline="0" dirty="0">
                <a:latin typeface="Calibri" panose="020F0502020204030204" pitchFamily="34" charset="0"/>
                <a:cs typeface="Calibri" panose="020F0502020204030204" pitchFamily="34" charset="0"/>
              </a:rPr>
              <a:t>for (let </a:t>
            </a:r>
            <a:r>
              <a:rPr lang="en-CA" sz="1600" b="0" i="0" u="none" strike="noStrike" baseline="0" dirty="0" err="1">
                <a:latin typeface="Calibri" panose="020F0502020204030204" pitchFamily="34" charset="0"/>
                <a:cs typeface="Calibri" panose="020F0502020204030204" pitchFamily="34" charset="0"/>
              </a:rPr>
              <a:t>img</a:t>
            </a:r>
            <a:r>
              <a:rPr lang="en-CA" sz="1600" b="0" i="0" u="none" strike="noStrike" baseline="0" dirty="0">
                <a:latin typeface="Calibri" panose="020F0502020204030204" pitchFamily="34" charset="0"/>
                <a:cs typeface="Calibri" panose="020F0502020204030204" pitchFamily="34" charset="0"/>
              </a:rPr>
              <a:t> of images) {</a:t>
            </a:r>
          </a:p>
          <a:p>
            <a:pPr marL="114300" indent="0" algn="l">
              <a:buNone/>
            </a:pPr>
            <a:r>
              <a:rPr lang="en-CA" sz="1600" b="0" i="0" u="none" strike="noStrike" baseline="0" dirty="0">
                <a:latin typeface="Calibri" panose="020F0502020204030204" pitchFamily="34" charset="0"/>
                <a:cs typeface="Calibri" panose="020F0502020204030204" pitchFamily="34" charset="0"/>
              </a:rPr>
              <a:t> 	</a:t>
            </a:r>
            <a:r>
              <a:rPr lang="en-CA" sz="1600" b="0" i="0" u="none" strike="noStrike" baseline="0" dirty="0" err="1">
                <a:latin typeface="Calibri" panose="020F0502020204030204" pitchFamily="34" charset="0"/>
                <a:cs typeface="Calibri" panose="020F0502020204030204" pitchFamily="34" charset="0"/>
              </a:rPr>
              <a:t>img.addEventListener</a:t>
            </a:r>
            <a:r>
              <a:rPr lang="en-CA" sz="1600" b="0" i="0" u="none" strike="noStrike" baseline="0" dirty="0">
                <a:latin typeface="Calibri" panose="020F0502020204030204" pitchFamily="34" charset="0"/>
                <a:cs typeface="Calibri" panose="020F0502020204030204" pitchFamily="34" charset="0"/>
              </a:rPr>
              <a:t>("click", </a:t>
            </a:r>
            <a:r>
              <a:rPr lang="en-CA" sz="1600" b="0" i="0" u="none" strike="noStrike" baseline="0" dirty="0" err="1">
                <a:latin typeface="Calibri" panose="020F0502020204030204" pitchFamily="34" charset="0"/>
                <a:cs typeface="Calibri" panose="020F0502020204030204" pitchFamily="34" charset="0"/>
              </a:rPr>
              <a:t>someHandler</a:t>
            </a:r>
            <a:r>
              <a:rPr lang="en-CA" sz="1600" b="0" i="0" u="none" strike="noStrike" baseline="0" dirty="0">
                <a:latin typeface="Calibri" panose="020F0502020204030204" pitchFamily="34" charset="0"/>
                <a:cs typeface="Calibri" panose="020F0502020204030204" pitchFamily="34" charset="0"/>
              </a:rPr>
              <a:t>);</a:t>
            </a:r>
          </a:p>
          <a:p>
            <a:pPr marL="114300" indent="0" algn="l">
              <a:buNone/>
            </a:pPr>
            <a:r>
              <a:rPr lang="en-CA" sz="1600" b="0" i="0" u="none" strike="noStrike" baseline="0" dirty="0">
                <a:latin typeface="Calibri" panose="020F0502020204030204" pitchFamily="34" charset="0"/>
                <a:cs typeface="Calibri" panose="020F0502020204030204" pitchFamily="34" charset="0"/>
              </a:rPr>
              <a:t>}</a:t>
            </a:r>
          </a:p>
        </p:txBody>
      </p:sp>
      <p:sp>
        <p:nvSpPr>
          <p:cNvPr id="5" name="TextBox 4">
            <a:extLst>
              <a:ext uri="{FF2B5EF4-FFF2-40B4-BE49-F238E27FC236}">
                <a16:creationId xmlns:a16="http://schemas.microsoft.com/office/drawing/2014/main" id="{1ED9550C-D57D-018B-D23C-02834C4FF4ED}"/>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21667552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139D1-AACF-4601-9B5E-353843849C07}"/>
              </a:ext>
            </a:extLst>
          </p:cNvPr>
          <p:cNvSpPr>
            <a:spLocks noGrp="1"/>
          </p:cNvSpPr>
          <p:nvPr>
            <p:ph type="title"/>
          </p:nvPr>
        </p:nvSpPr>
        <p:spPr/>
        <p:txBody>
          <a:bodyPr/>
          <a:lstStyle/>
          <a:p>
            <a:r>
              <a:rPr lang="en-CA" dirty="0"/>
              <a:t>Event Delegation (iii)</a:t>
            </a:r>
          </a:p>
        </p:txBody>
      </p:sp>
      <p:sp>
        <p:nvSpPr>
          <p:cNvPr id="3" name="Text Placeholder 2">
            <a:extLst>
              <a:ext uri="{FF2B5EF4-FFF2-40B4-BE49-F238E27FC236}">
                <a16:creationId xmlns:a16="http://schemas.microsoft.com/office/drawing/2014/main" id="{ADD512B2-1137-4CF9-8B33-AE36C813C3A5}"/>
              </a:ext>
            </a:extLst>
          </p:cNvPr>
          <p:cNvSpPr>
            <a:spLocks noGrp="1"/>
          </p:cNvSpPr>
          <p:nvPr>
            <p:ph type="body" idx="1"/>
          </p:nvPr>
        </p:nvSpPr>
        <p:spPr>
          <a:xfrm>
            <a:off x="457201" y="1081088"/>
            <a:ext cx="3221914" cy="3532476"/>
          </a:xfrm>
        </p:spPr>
        <p:txBody>
          <a:bodyPr/>
          <a:lstStyle/>
          <a:p>
            <a:pPr marL="114300" indent="0" algn="l">
              <a:buNone/>
            </a:pPr>
            <a:r>
              <a:rPr lang="en-US" b="0" i="0" u="none" strike="noStrike" baseline="0" dirty="0">
                <a:solidFill>
                  <a:srgbClr val="000000"/>
                </a:solidFill>
                <a:latin typeface="+mj-lt"/>
              </a:rPr>
              <a:t>Instead, we can add a single listener to the parent element, as shown in the following code</a:t>
            </a:r>
          </a:p>
          <a:p>
            <a:pPr marL="114300" indent="0" algn="l">
              <a:buNone/>
            </a:pPr>
            <a:r>
              <a:rPr lang="en-US" b="0" i="0" u="none" strike="noStrike" baseline="0" dirty="0">
                <a:solidFill>
                  <a:srgbClr val="000000"/>
                </a:solidFill>
                <a:latin typeface="+mj-lt"/>
              </a:rPr>
              <a:t>Since the user can click on any element within the &lt;section&gt; element, the click event handler needs to determine if the user has clicked on one of the &lt;</a:t>
            </a:r>
            <a:r>
              <a:rPr lang="en-US" b="0" i="0" u="none" strike="noStrike" baseline="0" dirty="0" err="1">
                <a:solidFill>
                  <a:srgbClr val="000000"/>
                </a:solidFill>
                <a:latin typeface="+mj-lt"/>
              </a:rPr>
              <a:t>img</a:t>
            </a:r>
            <a:r>
              <a:rPr lang="en-US" b="0" i="0" u="none" strike="noStrike" baseline="0" dirty="0">
                <a:solidFill>
                  <a:srgbClr val="000000"/>
                </a:solidFill>
                <a:latin typeface="+mj-lt"/>
              </a:rPr>
              <a:t>&gt; elements within it.</a:t>
            </a:r>
          </a:p>
        </p:txBody>
      </p:sp>
      <p:sp>
        <p:nvSpPr>
          <p:cNvPr id="4" name="TextBox 3">
            <a:extLst>
              <a:ext uri="{FF2B5EF4-FFF2-40B4-BE49-F238E27FC236}">
                <a16:creationId xmlns:a16="http://schemas.microsoft.com/office/drawing/2014/main" id="{512DBF40-F2E8-4CFA-AB8B-2001FFAC9EFD}"/>
              </a:ext>
            </a:extLst>
          </p:cNvPr>
          <p:cNvSpPr txBox="1"/>
          <p:nvPr/>
        </p:nvSpPr>
        <p:spPr>
          <a:xfrm>
            <a:off x="3679115" y="1301621"/>
            <a:ext cx="5007683" cy="2554545"/>
          </a:xfrm>
          <a:prstGeom prst="rect">
            <a:avLst/>
          </a:prstGeom>
          <a:noFill/>
        </p:spPr>
        <p:txBody>
          <a:bodyPr wrap="square" rtlCol="0">
            <a:spAutoFit/>
          </a:bodyPr>
          <a:lstStyle/>
          <a:p>
            <a:pPr marL="114300" indent="0" algn="l" defTabSz="180000">
              <a:buNone/>
            </a:pPr>
            <a:r>
              <a:rPr lang="en-US" sz="1600" b="0" i="0" u="none" strike="noStrike" baseline="0" dirty="0">
                <a:latin typeface="Calibri" panose="020F0502020204030204" pitchFamily="34" charset="0"/>
                <a:cs typeface="Calibri" panose="020F0502020204030204" pitchFamily="34" charset="0"/>
              </a:rPr>
              <a:t>const parent = </a:t>
            </a:r>
            <a:r>
              <a:rPr lang="en-US" sz="1600" b="0" i="0" u="none" strike="noStrike" baseline="0" dirty="0" err="1">
                <a:latin typeface="Calibri" panose="020F0502020204030204" pitchFamily="34" charset="0"/>
                <a:cs typeface="Calibri" panose="020F0502020204030204" pitchFamily="34" charset="0"/>
              </a:rPr>
              <a:t>document.querySelector</a:t>
            </a:r>
            <a:r>
              <a:rPr lang="en-US" sz="1600" b="0" i="0" u="none" strike="noStrike" baseline="0" dirty="0">
                <a:latin typeface="Calibri" panose="020F0502020204030204" pitchFamily="34" charset="0"/>
                <a:cs typeface="Calibri" panose="020F0502020204030204" pitchFamily="34" charset="0"/>
              </a:rPr>
              <a:t>("#list");</a:t>
            </a:r>
          </a:p>
          <a:p>
            <a:pPr marL="114300" lvl="4" defTabSz="180000"/>
            <a:r>
              <a:rPr lang="en-US" sz="1600" b="0" i="0" u="none" strike="noStrike" baseline="0" dirty="0" err="1">
                <a:latin typeface="Calibri" panose="020F0502020204030204" pitchFamily="34" charset="0"/>
                <a:cs typeface="Calibri" panose="020F0502020204030204" pitchFamily="34" charset="0"/>
              </a:rPr>
              <a:t>parent.addEventListener</a:t>
            </a:r>
            <a:r>
              <a:rPr lang="en-US" sz="1600" b="0" i="0" u="none" strike="noStrike" baseline="0" dirty="0">
                <a:latin typeface="Calibri" panose="020F0502020204030204" pitchFamily="34" charset="0"/>
                <a:cs typeface="Calibri" panose="020F0502020204030204" pitchFamily="34" charset="0"/>
              </a:rPr>
              <a:t>("click", function (e) {</a:t>
            </a:r>
          </a:p>
          <a:p>
            <a:pPr marL="114300" lvl="3" defTabSz="180000"/>
            <a:r>
              <a:rPr lang="en-US" sz="1600" b="0" i="0" u="none" strike="noStrike" baseline="0" dirty="0">
                <a:solidFill>
                  <a:schemeClr val="tx2">
                    <a:lumMod val="50000"/>
                  </a:schemeClr>
                </a:solidFill>
                <a:latin typeface="Calibri" panose="020F0502020204030204" pitchFamily="34" charset="0"/>
                <a:cs typeface="Calibri" panose="020F0502020204030204" pitchFamily="34" charset="0"/>
              </a:rPr>
              <a:t>	  // </a:t>
            </a:r>
            <a:r>
              <a:rPr lang="en-US" sz="1600" b="0" i="0" u="none" strike="noStrike" baseline="0" dirty="0" err="1">
                <a:solidFill>
                  <a:schemeClr val="tx2">
                    <a:lumMod val="50000"/>
                  </a:schemeClr>
                </a:solidFill>
                <a:latin typeface="Calibri" panose="020F0502020204030204" pitchFamily="34" charset="0"/>
                <a:cs typeface="Calibri" panose="020F0502020204030204" pitchFamily="34" charset="0"/>
              </a:rPr>
              <a:t>e.target</a:t>
            </a:r>
            <a:r>
              <a:rPr lang="en-US" sz="1600" b="0" i="0" u="none" strike="noStrike" baseline="0" dirty="0">
                <a:solidFill>
                  <a:schemeClr val="tx2">
                    <a:lumMod val="50000"/>
                  </a:schemeClr>
                </a:solidFill>
                <a:latin typeface="Calibri" panose="020F0502020204030204" pitchFamily="34" charset="0"/>
                <a:cs typeface="Calibri" panose="020F0502020204030204" pitchFamily="34" charset="0"/>
              </a:rPr>
              <a:t> is the object that generated the event. </a:t>
            </a:r>
          </a:p>
          <a:p>
            <a:pPr marL="114300" lvl="3" defTabSz="180000"/>
            <a:r>
              <a:rPr lang="en-US" sz="1600" b="0" i="0" u="none" strike="noStrike" baseline="0" dirty="0">
                <a:solidFill>
                  <a:schemeClr val="tx2">
                    <a:lumMod val="50000"/>
                  </a:schemeClr>
                </a:solidFill>
                <a:latin typeface="Calibri" panose="020F0502020204030204" pitchFamily="34" charset="0"/>
                <a:cs typeface="Calibri" panose="020F0502020204030204" pitchFamily="34" charset="0"/>
              </a:rPr>
              <a:t>	  // to verify that </a:t>
            </a:r>
            <a:r>
              <a:rPr lang="en-US" sz="1600" b="0" i="0" u="none" strike="noStrike" baseline="0" dirty="0" err="1">
                <a:solidFill>
                  <a:schemeClr val="tx2">
                    <a:lumMod val="50000"/>
                  </a:schemeClr>
                </a:solidFill>
                <a:latin typeface="Calibri" panose="020F0502020204030204" pitchFamily="34" charset="0"/>
                <a:cs typeface="Calibri" panose="020F0502020204030204" pitchFamily="34" charset="0"/>
              </a:rPr>
              <a:t>e.target</a:t>
            </a:r>
            <a:r>
              <a:rPr lang="en-US" sz="1600" b="0" i="0" u="none" strike="noStrike" baseline="0" dirty="0">
                <a:solidFill>
                  <a:schemeClr val="tx2">
                    <a:lumMod val="50000"/>
                  </a:schemeClr>
                </a:solidFill>
                <a:latin typeface="Calibri" panose="020F0502020204030204" pitchFamily="34" charset="0"/>
                <a:cs typeface="Calibri" panose="020F0502020204030204" pitchFamily="34" charset="0"/>
              </a:rPr>
              <a:t> exists and that it is one of the</a:t>
            </a:r>
          </a:p>
          <a:p>
            <a:pPr marL="114300" lvl="3" defTabSz="180000"/>
            <a:r>
              <a:rPr lang="en-US" sz="1600" b="0" i="0" u="none" strike="noStrike" baseline="0" dirty="0">
                <a:solidFill>
                  <a:schemeClr val="tx2">
                    <a:lumMod val="50000"/>
                  </a:schemeClr>
                </a:solidFill>
                <a:latin typeface="Calibri" panose="020F0502020204030204" pitchFamily="34" charset="0"/>
                <a:cs typeface="Calibri" panose="020F0502020204030204" pitchFamily="34" charset="0"/>
              </a:rPr>
              <a:t>	  // &lt;</a:t>
            </a:r>
            <a:r>
              <a:rPr lang="en-US" sz="1600" b="0" i="0" u="none" strike="noStrike" baseline="0" dirty="0" err="1">
                <a:solidFill>
                  <a:schemeClr val="tx2">
                    <a:lumMod val="50000"/>
                  </a:schemeClr>
                </a:solidFill>
                <a:latin typeface="Calibri" panose="020F0502020204030204" pitchFamily="34" charset="0"/>
                <a:cs typeface="Calibri" panose="020F0502020204030204" pitchFamily="34" charset="0"/>
              </a:rPr>
              <a:t>img</a:t>
            </a:r>
            <a:r>
              <a:rPr lang="en-US" sz="1600" b="0" i="0" u="none" strike="noStrike" baseline="0" dirty="0">
                <a:solidFill>
                  <a:schemeClr val="tx2">
                    <a:lumMod val="50000"/>
                  </a:schemeClr>
                </a:solidFill>
                <a:latin typeface="Calibri" panose="020F0502020204030204" pitchFamily="34" charset="0"/>
                <a:cs typeface="Calibri" panose="020F0502020204030204" pitchFamily="34" charset="0"/>
              </a:rPr>
              <a:t>&gt; elements. Note: </a:t>
            </a:r>
            <a:r>
              <a:rPr lang="en-US" sz="1600" b="0" i="0" u="none" strike="noStrike" baseline="0" dirty="0" err="1">
                <a:solidFill>
                  <a:schemeClr val="tx2">
                    <a:lumMod val="50000"/>
                  </a:schemeClr>
                </a:solidFill>
                <a:latin typeface="Calibri" panose="020F0502020204030204" pitchFamily="34" charset="0"/>
                <a:cs typeface="Calibri" panose="020F0502020204030204" pitchFamily="34" charset="0"/>
              </a:rPr>
              <a:t>NodeName</a:t>
            </a:r>
            <a:r>
              <a:rPr lang="en-US" sz="1600" b="0" i="0" u="none" strike="noStrike" baseline="0" dirty="0">
                <a:solidFill>
                  <a:schemeClr val="tx2">
                    <a:lumMod val="50000"/>
                  </a:schemeClr>
                </a:solidFill>
                <a:latin typeface="Calibri" panose="020F0502020204030204" pitchFamily="34" charset="0"/>
                <a:cs typeface="Calibri" panose="020F0502020204030204" pitchFamily="34" charset="0"/>
              </a:rPr>
              <a:t> always returns 	        </a:t>
            </a:r>
          </a:p>
          <a:p>
            <a:pPr marL="114300" lvl="3" defTabSz="180000"/>
            <a:r>
              <a:rPr lang="en-US" sz="1600" dirty="0">
                <a:solidFill>
                  <a:schemeClr val="tx2">
                    <a:lumMod val="50000"/>
                  </a:schemeClr>
                </a:solidFill>
                <a:latin typeface="Calibri" panose="020F0502020204030204" pitchFamily="34" charset="0"/>
                <a:cs typeface="Calibri" panose="020F0502020204030204" pitchFamily="34" charset="0"/>
              </a:rPr>
              <a:t>   </a:t>
            </a:r>
            <a:r>
              <a:rPr lang="en-US" sz="1600" b="0" i="0" u="none" strike="noStrike" baseline="0" dirty="0">
                <a:solidFill>
                  <a:schemeClr val="tx2">
                    <a:lumMod val="50000"/>
                  </a:schemeClr>
                </a:solidFill>
                <a:latin typeface="Calibri" panose="020F0502020204030204" pitchFamily="34" charset="0"/>
                <a:cs typeface="Calibri" panose="020F0502020204030204" pitchFamily="34" charset="0"/>
              </a:rPr>
              <a:t>//upper case</a:t>
            </a:r>
          </a:p>
          <a:p>
            <a:pPr marL="114300" lvl="3" defTabSz="180000"/>
            <a:r>
              <a:rPr lang="en-US" sz="1600" b="0" i="0" u="none" strike="noStrike" baseline="0" dirty="0">
                <a:latin typeface="Calibri" panose="020F0502020204030204" pitchFamily="34" charset="0"/>
                <a:cs typeface="Calibri" panose="020F0502020204030204" pitchFamily="34" charset="0"/>
              </a:rPr>
              <a:t>	  if (</a:t>
            </a:r>
            <a:r>
              <a:rPr lang="en-US" sz="1600" b="0" i="0" u="none" strike="noStrike" baseline="0" dirty="0" err="1">
                <a:latin typeface="Calibri" panose="020F0502020204030204" pitchFamily="34" charset="0"/>
                <a:cs typeface="Calibri" panose="020F0502020204030204" pitchFamily="34" charset="0"/>
              </a:rPr>
              <a:t>e.target</a:t>
            </a:r>
            <a:r>
              <a:rPr lang="en-US" sz="1600" b="0" i="0" u="none" strike="noStrike" baseline="0" dirty="0">
                <a:latin typeface="Calibri" panose="020F0502020204030204" pitchFamily="34" charset="0"/>
                <a:cs typeface="Calibri" panose="020F0502020204030204" pitchFamily="34" charset="0"/>
              </a:rPr>
              <a:t> &amp;&amp; </a:t>
            </a:r>
            <a:r>
              <a:rPr lang="en-US" sz="1600" b="0" i="0" u="none" strike="noStrike" baseline="0" dirty="0" err="1">
                <a:latin typeface="Calibri" panose="020F0502020204030204" pitchFamily="34" charset="0"/>
                <a:cs typeface="Calibri" panose="020F0502020204030204" pitchFamily="34" charset="0"/>
              </a:rPr>
              <a:t>e.target.nodeName</a:t>
            </a:r>
            <a:r>
              <a:rPr lang="en-US" sz="1600" b="0" i="0" u="none" strike="noStrike" baseline="0" dirty="0">
                <a:latin typeface="Calibri" panose="020F0502020204030204" pitchFamily="34" charset="0"/>
                <a:cs typeface="Calibri" panose="020F0502020204030204" pitchFamily="34" charset="0"/>
              </a:rPr>
              <a:t> == "IMG") {</a:t>
            </a:r>
          </a:p>
          <a:p>
            <a:pPr marL="114300" lvl="3" defTabSz="180000"/>
            <a:r>
              <a:rPr lang="en-US" sz="1600" b="0" i="0" u="none" strike="noStrike" baseline="0" dirty="0">
                <a:latin typeface="Calibri" panose="020F0502020204030204" pitchFamily="34" charset="0"/>
                <a:cs typeface="Calibri" panose="020F0502020204030204" pitchFamily="34" charset="0"/>
              </a:rPr>
              <a:t>		  </a:t>
            </a:r>
            <a:r>
              <a:rPr lang="en-US" sz="1600" b="0" i="0" u="none" strike="noStrike" baseline="0" dirty="0" err="1">
                <a:latin typeface="Calibri" panose="020F0502020204030204" pitchFamily="34" charset="0"/>
                <a:cs typeface="Calibri" panose="020F0502020204030204" pitchFamily="34" charset="0"/>
              </a:rPr>
              <a:t>doSomething</a:t>
            </a:r>
            <a:r>
              <a:rPr lang="en-US" sz="1600" b="0" i="0" u="none" strike="noStrike" baseline="0" dirty="0">
                <a:latin typeface="Calibri" panose="020F0502020204030204" pitchFamily="34" charset="0"/>
                <a:cs typeface="Calibri" panose="020F0502020204030204" pitchFamily="34" charset="0"/>
              </a:rPr>
              <a:t>(</a:t>
            </a:r>
            <a:r>
              <a:rPr lang="en-US" sz="1600" b="0" i="0" u="none" strike="noStrike" baseline="0" dirty="0" err="1">
                <a:latin typeface="Calibri" panose="020F0502020204030204" pitchFamily="34" charset="0"/>
                <a:cs typeface="Calibri" panose="020F0502020204030204" pitchFamily="34" charset="0"/>
              </a:rPr>
              <a:t>e.target</a:t>
            </a:r>
            <a:r>
              <a:rPr lang="en-US" sz="1600" b="0" i="0" u="none" strike="noStrike" baseline="0" dirty="0">
                <a:latin typeface="Calibri" panose="020F0502020204030204" pitchFamily="34" charset="0"/>
                <a:cs typeface="Calibri" panose="020F0502020204030204" pitchFamily="34" charset="0"/>
              </a:rPr>
              <a:t>);</a:t>
            </a:r>
          </a:p>
          <a:p>
            <a:pPr marL="114300" lvl="3" defTabSz="180000"/>
            <a:r>
              <a:rPr lang="en-US" sz="1600" b="0" i="0" u="none" strike="noStrike" baseline="0" dirty="0">
                <a:latin typeface="Calibri" panose="020F0502020204030204" pitchFamily="34" charset="0"/>
                <a:cs typeface="Calibri" panose="020F0502020204030204" pitchFamily="34" charset="0"/>
              </a:rPr>
              <a:t>	   }</a:t>
            </a:r>
          </a:p>
          <a:p>
            <a:pPr marL="114300" indent="0" algn="l" defTabSz="180000">
              <a:buNone/>
            </a:pPr>
            <a:r>
              <a:rPr lang="en-US" sz="1600" b="0" i="0" u="none" strike="noStrike" baseline="0" dirty="0">
                <a:latin typeface="Calibri" panose="020F0502020204030204" pitchFamily="34" charset="0"/>
                <a:cs typeface="Calibri" panose="020F0502020204030204" pitchFamily="34" charset="0"/>
              </a:rPr>
              <a:t>});</a:t>
            </a:r>
            <a:endParaRPr lang="en-CA" sz="1600" b="0" i="0" u="none" strike="noStrike" baseline="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4429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C528-6E53-42C3-B164-4D6F9C42236C}"/>
              </a:ext>
            </a:extLst>
          </p:cNvPr>
          <p:cNvSpPr>
            <a:spLocks noGrp="1"/>
          </p:cNvSpPr>
          <p:nvPr>
            <p:ph type="title"/>
          </p:nvPr>
        </p:nvSpPr>
        <p:spPr/>
        <p:txBody>
          <a:bodyPr/>
          <a:lstStyle/>
          <a:p>
            <a:r>
              <a:rPr lang="en-CA" dirty="0"/>
              <a:t>Using the Dataset Property</a:t>
            </a:r>
          </a:p>
        </p:txBody>
      </p:sp>
      <p:sp>
        <p:nvSpPr>
          <p:cNvPr id="3" name="Text Placeholder 2">
            <a:extLst>
              <a:ext uri="{FF2B5EF4-FFF2-40B4-BE49-F238E27FC236}">
                <a16:creationId xmlns:a16="http://schemas.microsoft.com/office/drawing/2014/main" id="{3B6A162A-B1E5-4F9A-B14B-7B6554E86F6C}"/>
              </a:ext>
            </a:extLst>
          </p:cNvPr>
          <p:cNvSpPr>
            <a:spLocks noGrp="1"/>
          </p:cNvSpPr>
          <p:nvPr>
            <p:ph type="body" idx="1"/>
          </p:nvPr>
        </p:nvSpPr>
        <p:spPr>
          <a:xfrm>
            <a:off x="297180" y="866162"/>
            <a:ext cx="8549640" cy="3532476"/>
          </a:xfrm>
        </p:spPr>
        <p:txBody>
          <a:bodyPr/>
          <a:lstStyle/>
          <a:p>
            <a:pPr algn="l"/>
            <a:r>
              <a:rPr lang="en-US" sz="1800" b="0" i="0" u="none" strike="noStrike" baseline="0" dirty="0">
                <a:latin typeface="+mj-lt"/>
              </a:rPr>
              <a:t>You can use the </a:t>
            </a:r>
            <a:r>
              <a:rPr lang="en-US" sz="1800" b="1" i="0" u="none" strike="noStrike" baseline="0" dirty="0">
                <a:latin typeface="+mj-lt"/>
              </a:rPr>
              <a:t>dataset</a:t>
            </a:r>
            <a:r>
              <a:rPr lang="en-US" sz="1800" b="0" i="0" u="none" strike="noStrike" baseline="0" dirty="0">
                <a:latin typeface="+mj-lt"/>
              </a:rPr>
              <a:t> property of DOM elements to store data, which provides read/write access to custom data attributes (data-*).</a:t>
            </a:r>
          </a:p>
          <a:p>
            <a:pPr algn="l"/>
            <a:endParaRPr lang="en-US" sz="800" dirty="0">
              <a:latin typeface="+mj-lt"/>
            </a:endParaRPr>
          </a:p>
          <a:p>
            <a:pPr marL="0" indent="0">
              <a:spcBef>
                <a:spcPts val="0"/>
              </a:spcBef>
              <a:buNone/>
            </a:pPr>
            <a:r>
              <a:rPr lang="en-GB" sz="1400" b="0" dirty="0">
                <a:solidFill>
                  <a:srgbClr val="800000"/>
                </a:solidFill>
                <a:effectLst/>
                <a:latin typeface="Consolas" panose="020B0609020204030204" pitchFamily="49" charset="0"/>
              </a:rPr>
              <a:t>  &lt;div</a:t>
            </a:r>
            <a:r>
              <a:rPr lang="en-GB" sz="1400" b="0" dirty="0">
                <a:solidFill>
                  <a:srgbClr val="000000"/>
                </a:solidFill>
                <a:effectLst/>
                <a:latin typeface="Consolas" panose="020B0609020204030204" pitchFamily="49" charset="0"/>
              </a:rPr>
              <a:t> </a:t>
            </a:r>
            <a:r>
              <a:rPr lang="en-GB" sz="1400" b="0" dirty="0">
                <a:solidFill>
                  <a:srgbClr val="E50000"/>
                </a:solidFill>
                <a:effectLst/>
                <a:latin typeface="Consolas" panose="020B0609020204030204" pitchFamily="49" charset="0"/>
              </a:rPr>
              <a:t>id</a:t>
            </a:r>
            <a:r>
              <a:rPr lang="en-GB" sz="1400" b="0" dirty="0">
                <a:solidFill>
                  <a:srgbClr val="000000"/>
                </a:solidFill>
                <a:effectLst/>
                <a:latin typeface="Consolas" panose="020B0609020204030204" pitchFamily="49" charset="0"/>
              </a:rPr>
              <a:t>=</a:t>
            </a:r>
            <a:r>
              <a:rPr lang="en-GB" sz="1400" b="0" dirty="0">
                <a:solidFill>
                  <a:srgbClr val="0000FF"/>
                </a:solidFill>
                <a:effectLst/>
                <a:latin typeface="Consolas" panose="020B0609020204030204" pitchFamily="49" charset="0"/>
              </a:rPr>
              <a:t>"container"</a:t>
            </a:r>
            <a:r>
              <a:rPr lang="en-GB" sz="1400" b="0" dirty="0">
                <a:solidFill>
                  <a:srgbClr val="000000"/>
                </a:solidFill>
                <a:effectLst/>
                <a:latin typeface="Consolas" panose="020B0609020204030204" pitchFamily="49" charset="0"/>
              </a:rPr>
              <a:t> </a:t>
            </a:r>
            <a:r>
              <a:rPr lang="en-GB" sz="1400" b="0" dirty="0">
                <a:solidFill>
                  <a:srgbClr val="E50000"/>
                </a:solidFill>
                <a:effectLst/>
                <a:latin typeface="Consolas" panose="020B0609020204030204" pitchFamily="49" charset="0"/>
              </a:rPr>
              <a:t>data-</a:t>
            </a:r>
            <a:r>
              <a:rPr lang="en-GB" sz="1400" b="1" dirty="0" err="1">
                <a:solidFill>
                  <a:srgbClr val="E50000"/>
                </a:solidFill>
                <a:effectLst/>
                <a:latin typeface="Consolas" panose="020B0609020204030204" pitchFamily="49" charset="0"/>
              </a:rPr>
              <a:t>userid</a:t>
            </a:r>
            <a:r>
              <a:rPr lang="en-GB" sz="1400" b="0" dirty="0">
                <a:solidFill>
                  <a:srgbClr val="000000"/>
                </a:solidFill>
                <a:effectLst/>
                <a:latin typeface="Consolas" panose="020B0609020204030204" pitchFamily="49" charset="0"/>
              </a:rPr>
              <a:t>=</a:t>
            </a:r>
            <a:r>
              <a:rPr lang="en-GB" sz="1400" b="0" dirty="0">
                <a:solidFill>
                  <a:srgbClr val="0000FF"/>
                </a:solidFill>
                <a:effectLst/>
                <a:latin typeface="Consolas" panose="020B0609020204030204" pitchFamily="49" charset="0"/>
              </a:rPr>
              <a:t>"2356"</a:t>
            </a:r>
            <a:r>
              <a:rPr lang="en-GB" sz="1400" b="0" dirty="0">
                <a:solidFill>
                  <a:srgbClr val="000000"/>
                </a:solidFill>
                <a:effectLst/>
                <a:latin typeface="Consolas" panose="020B0609020204030204" pitchFamily="49" charset="0"/>
              </a:rPr>
              <a:t> </a:t>
            </a:r>
            <a:r>
              <a:rPr lang="en-GB" sz="1400" b="0" dirty="0">
                <a:solidFill>
                  <a:srgbClr val="E50000"/>
                </a:solidFill>
                <a:effectLst/>
                <a:latin typeface="Consolas" panose="020B0609020204030204" pitchFamily="49" charset="0"/>
              </a:rPr>
              <a:t>data-</a:t>
            </a:r>
            <a:r>
              <a:rPr lang="en-GB" sz="1400" b="1" dirty="0">
                <a:solidFill>
                  <a:srgbClr val="E50000"/>
                </a:solidFill>
                <a:effectLst/>
                <a:latin typeface="Consolas" panose="020B0609020204030204" pitchFamily="49" charset="0"/>
              </a:rPr>
              <a:t>user-name</a:t>
            </a:r>
            <a:r>
              <a:rPr lang="en-GB" sz="1400" b="0" dirty="0">
                <a:solidFill>
                  <a:srgbClr val="000000"/>
                </a:solidFill>
                <a:effectLst/>
                <a:latin typeface="Consolas" panose="020B0609020204030204" pitchFamily="49" charset="0"/>
              </a:rPr>
              <a:t>=</a:t>
            </a:r>
            <a:r>
              <a:rPr lang="en-GB" sz="1400" b="0" dirty="0">
                <a:solidFill>
                  <a:srgbClr val="0000FF"/>
                </a:solidFill>
                <a:effectLst/>
                <a:latin typeface="Consolas" panose="020B0609020204030204" pitchFamily="49" charset="0"/>
              </a:rPr>
              <a:t>"Salah"</a:t>
            </a:r>
            <a:r>
              <a:rPr lang="en-GB" sz="1400" b="0" dirty="0">
                <a:solidFill>
                  <a:srgbClr val="800000"/>
                </a:solidFill>
                <a:effectLst/>
                <a:latin typeface="Consolas" panose="020B0609020204030204" pitchFamily="49" charset="0"/>
              </a:rPr>
              <a:t>&gt;</a:t>
            </a:r>
            <a:endParaRPr lang="en-GB" sz="1400" b="0" dirty="0">
              <a:solidFill>
                <a:srgbClr val="000000"/>
              </a:solidFill>
              <a:effectLst/>
              <a:latin typeface="Consolas" panose="020B0609020204030204" pitchFamily="49" charset="0"/>
            </a:endParaRPr>
          </a:p>
          <a:p>
            <a:pPr marL="0" indent="0">
              <a:spcBef>
                <a:spcPts val="0"/>
              </a:spcBef>
              <a:buNone/>
            </a:pPr>
            <a:r>
              <a:rPr lang="en-GB" sz="1400" b="0" dirty="0">
                <a:solidFill>
                  <a:srgbClr val="000000"/>
                </a:solidFill>
                <a:effectLst/>
                <a:latin typeface="Consolas" panose="020B0609020204030204" pitchFamily="49" charset="0"/>
              </a:rPr>
              <a:t>    </a:t>
            </a:r>
            <a:r>
              <a:rPr lang="en-GB" sz="1400" b="0" dirty="0">
                <a:solidFill>
                  <a:srgbClr val="800000"/>
                </a:solidFill>
                <a:effectLst/>
                <a:latin typeface="Consolas" panose="020B0609020204030204" pitchFamily="49" charset="0"/>
              </a:rPr>
              <a:t>&lt;p</a:t>
            </a:r>
            <a:r>
              <a:rPr lang="en-GB" sz="1400" b="0" dirty="0">
                <a:solidFill>
                  <a:srgbClr val="000000"/>
                </a:solidFill>
                <a:effectLst/>
                <a:latin typeface="Consolas" panose="020B0609020204030204" pitchFamily="49" charset="0"/>
              </a:rPr>
              <a:t> </a:t>
            </a:r>
            <a:r>
              <a:rPr lang="en-GB" sz="1400" b="0" dirty="0">
                <a:solidFill>
                  <a:srgbClr val="E50000"/>
                </a:solidFill>
                <a:effectLst/>
                <a:latin typeface="Consolas" panose="020B0609020204030204" pitchFamily="49" charset="0"/>
              </a:rPr>
              <a:t>id</a:t>
            </a:r>
            <a:r>
              <a:rPr lang="en-GB" sz="1400" b="0" dirty="0">
                <a:solidFill>
                  <a:srgbClr val="000000"/>
                </a:solidFill>
                <a:effectLst/>
                <a:latin typeface="Consolas" panose="020B0609020204030204" pitchFamily="49" charset="0"/>
              </a:rPr>
              <a:t>=</a:t>
            </a:r>
            <a:r>
              <a:rPr lang="en-GB" sz="1400" b="0" dirty="0">
                <a:solidFill>
                  <a:srgbClr val="0000FF"/>
                </a:solidFill>
                <a:effectLst/>
                <a:latin typeface="Consolas" panose="020B0609020204030204" pitchFamily="49" charset="0"/>
              </a:rPr>
              <a:t>"display"</a:t>
            </a:r>
            <a:r>
              <a:rPr lang="en-GB" sz="1400" b="0" dirty="0">
                <a:solidFill>
                  <a:srgbClr val="800000"/>
                </a:solidFill>
                <a:effectLst/>
                <a:latin typeface="Consolas" panose="020B0609020204030204" pitchFamily="49" charset="0"/>
              </a:rPr>
              <a:t>&gt;</a:t>
            </a:r>
            <a:r>
              <a:rPr lang="en-GB" sz="1400" b="0" dirty="0">
                <a:solidFill>
                  <a:srgbClr val="000000"/>
                </a:solidFill>
                <a:effectLst/>
                <a:latin typeface="Consolas" panose="020B0609020204030204" pitchFamily="49" charset="0"/>
              </a:rPr>
              <a:t>The user ID is:</a:t>
            </a:r>
            <a:r>
              <a:rPr lang="en-GB" sz="1400" b="0" dirty="0">
                <a:solidFill>
                  <a:srgbClr val="800000"/>
                </a:solidFill>
                <a:effectLst/>
                <a:latin typeface="Consolas" panose="020B0609020204030204" pitchFamily="49" charset="0"/>
              </a:rPr>
              <a:t>&lt;/p&gt;</a:t>
            </a:r>
            <a:endParaRPr lang="en-GB" sz="1400" b="0" dirty="0">
              <a:solidFill>
                <a:srgbClr val="000000"/>
              </a:solidFill>
              <a:effectLst/>
              <a:latin typeface="Consolas" panose="020B0609020204030204" pitchFamily="49" charset="0"/>
            </a:endParaRPr>
          </a:p>
          <a:p>
            <a:pPr marL="0" indent="0">
              <a:spcBef>
                <a:spcPts val="0"/>
              </a:spcBef>
              <a:buNone/>
            </a:pPr>
            <a:r>
              <a:rPr lang="en-GB" sz="1400" b="0" dirty="0">
                <a:solidFill>
                  <a:srgbClr val="000000"/>
                </a:solidFill>
                <a:effectLst/>
                <a:latin typeface="Consolas" panose="020B0609020204030204" pitchFamily="49" charset="0"/>
              </a:rPr>
              <a:t>  </a:t>
            </a:r>
            <a:r>
              <a:rPr lang="en-GB" sz="1400" b="0" dirty="0">
                <a:solidFill>
                  <a:srgbClr val="800000"/>
                </a:solidFill>
                <a:effectLst/>
                <a:latin typeface="Consolas" panose="020B0609020204030204" pitchFamily="49" charset="0"/>
              </a:rPr>
              <a:t>&lt;/div&gt;</a:t>
            </a:r>
            <a:endParaRPr lang="en-GB" sz="1400" b="0" dirty="0">
              <a:solidFill>
                <a:srgbClr val="000000"/>
              </a:solidFill>
              <a:effectLst/>
              <a:latin typeface="Consolas" panose="020B0609020204030204" pitchFamily="49" charset="0"/>
            </a:endParaRPr>
          </a:p>
          <a:p>
            <a:pPr marL="0" indent="0">
              <a:spcBef>
                <a:spcPts val="0"/>
              </a:spcBef>
              <a:buNone/>
            </a:pPr>
            <a:br>
              <a:rPr lang="en-GB" sz="1400" b="0" dirty="0">
                <a:solidFill>
                  <a:srgbClr val="000000"/>
                </a:solidFill>
                <a:effectLst/>
                <a:latin typeface="Consolas" panose="020B0609020204030204" pitchFamily="49" charset="0"/>
              </a:rPr>
            </a:br>
            <a:r>
              <a:rPr lang="en-GB" sz="1400" b="0" dirty="0">
                <a:solidFill>
                  <a:srgbClr val="000000"/>
                </a:solidFill>
                <a:effectLst/>
                <a:latin typeface="Consolas" panose="020B0609020204030204" pitchFamily="49" charset="0"/>
              </a:rPr>
              <a:t>  </a:t>
            </a:r>
            <a:r>
              <a:rPr lang="en-GB" sz="1400" b="0" dirty="0">
                <a:solidFill>
                  <a:srgbClr val="800000"/>
                </a:solidFill>
                <a:effectLst/>
                <a:latin typeface="Consolas" panose="020B0609020204030204" pitchFamily="49" charset="0"/>
              </a:rPr>
              <a:t>&lt;script&gt;</a:t>
            </a:r>
            <a:endParaRPr lang="en-GB" sz="1400" b="0" dirty="0">
              <a:solidFill>
                <a:srgbClr val="000000"/>
              </a:solidFill>
              <a:effectLst/>
              <a:latin typeface="Consolas" panose="020B0609020204030204" pitchFamily="49" charset="0"/>
            </a:endParaRPr>
          </a:p>
          <a:p>
            <a:pPr marL="0" indent="0">
              <a:spcBef>
                <a:spcPts val="0"/>
              </a:spcBef>
              <a:buNone/>
            </a:pPr>
            <a:r>
              <a:rPr lang="en-GB" sz="1400" b="0" dirty="0">
                <a:solidFill>
                  <a:srgbClr val="000000"/>
                </a:solidFill>
                <a:effectLst/>
                <a:latin typeface="Consolas" panose="020B0609020204030204" pitchFamily="49" charset="0"/>
              </a:rPr>
              <a:t>    </a:t>
            </a:r>
            <a:r>
              <a:rPr lang="en-GB" sz="1400" b="0" dirty="0" err="1">
                <a:solidFill>
                  <a:srgbClr val="0000FF"/>
                </a:solidFill>
                <a:effectLst/>
                <a:latin typeface="Consolas" panose="020B0609020204030204" pitchFamily="49" charset="0"/>
              </a:rPr>
              <a:t>const</a:t>
            </a:r>
            <a:r>
              <a:rPr lang="en-GB" sz="1400" b="0" dirty="0">
                <a:solidFill>
                  <a:srgbClr val="000000"/>
                </a:solidFill>
                <a:effectLst/>
                <a:latin typeface="Consolas" panose="020B0609020204030204" pitchFamily="49" charset="0"/>
              </a:rPr>
              <a:t> </a:t>
            </a:r>
            <a:r>
              <a:rPr lang="en-GB" sz="1400" b="0" dirty="0">
                <a:solidFill>
                  <a:srgbClr val="0070C1"/>
                </a:solidFill>
                <a:effectLst/>
                <a:latin typeface="Consolas" panose="020B0609020204030204" pitchFamily="49" charset="0"/>
              </a:rPr>
              <a:t>container</a:t>
            </a:r>
            <a:r>
              <a:rPr lang="en-GB" sz="1400" b="0" dirty="0">
                <a:solidFill>
                  <a:srgbClr val="000000"/>
                </a:solidFill>
                <a:effectLst/>
                <a:latin typeface="Consolas" panose="020B0609020204030204" pitchFamily="49" charset="0"/>
              </a:rPr>
              <a:t> = </a:t>
            </a:r>
            <a:r>
              <a:rPr lang="en-GB" sz="1400" b="0" dirty="0" err="1">
                <a:solidFill>
                  <a:srgbClr val="001080"/>
                </a:solidFill>
                <a:effectLst/>
                <a:latin typeface="Consolas" panose="020B0609020204030204" pitchFamily="49" charset="0"/>
              </a:rPr>
              <a:t>document</a:t>
            </a:r>
            <a:r>
              <a:rPr lang="en-GB" sz="1400" b="0" dirty="0" err="1">
                <a:solidFill>
                  <a:srgbClr val="000000"/>
                </a:solidFill>
                <a:effectLst/>
                <a:latin typeface="Consolas" panose="020B0609020204030204" pitchFamily="49" charset="0"/>
              </a:rPr>
              <a:t>.</a:t>
            </a:r>
            <a:r>
              <a:rPr lang="en-GB" sz="1400" b="0" dirty="0" err="1">
                <a:solidFill>
                  <a:srgbClr val="795E26"/>
                </a:solidFill>
                <a:effectLst/>
                <a:latin typeface="Consolas" panose="020B0609020204030204" pitchFamily="49" charset="0"/>
              </a:rPr>
              <a:t>getElementById</a:t>
            </a:r>
            <a:r>
              <a:rPr lang="en-GB" sz="1400" b="0" dirty="0">
                <a:solidFill>
                  <a:srgbClr val="000000"/>
                </a:solidFill>
                <a:effectLst/>
                <a:latin typeface="Consolas" panose="020B0609020204030204" pitchFamily="49" charset="0"/>
              </a:rPr>
              <a:t>(</a:t>
            </a:r>
            <a:r>
              <a:rPr lang="en-GB" sz="1400" b="0" dirty="0">
                <a:solidFill>
                  <a:srgbClr val="A31515"/>
                </a:solidFill>
                <a:effectLst/>
                <a:latin typeface="Consolas" panose="020B0609020204030204" pitchFamily="49" charset="0"/>
              </a:rPr>
              <a:t>"container"</a:t>
            </a:r>
            <a:r>
              <a:rPr lang="en-GB" sz="1400" b="0" dirty="0">
                <a:solidFill>
                  <a:srgbClr val="000000"/>
                </a:solidFill>
                <a:effectLst/>
                <a:latin typeface="Consolas" panose="020B0609020204030204" pitchFamily="49" charset="0"/>
              </a:rPr>
              <a:t>);</a:t>
            </a:r>
          </a:p>
          <a:p>
            <a:pPr marL="0" indent="0">
              <a:spcBef>
                <a:spcPts val="0"/>
              </a:spcBef>
              <a:buNone/>
            </a:pPr>
            <a:r>
              <a:rPr lang="en-GB" sz="1400" b="0" dirty="0">
                <a:solidFill>
                  <a:srgbClr val="000000"/>
                </a:solidFill>
                <a:effectLst/>
                <a:latin typeface="Consolas" panose="020B0609020204030204" pitchFamily="49" charset="0"/>
              </a:rPr>
              <a:t>    </a:t>
            </a:r>
            <a:r>
              <a:rPr lang="en-GB" sz="1400" b="0" dirty="0" err="1">
                <a:solidFill>
                  <a:srgbClr val="0000FF"/>
                </a:solidFill>
                <a:effectLst/>
                <a:latin typeface="Consolas" panose="020B0609020204030204" pitchFamily="49" charset="0"/>
              </a:rPr>
              <a:t>const</a:t>
            </a:r>
            <a:r>
              <a:rPr lang="en-GB" sz="1400" b="0" dirty="0">
                <a:solidFill>
                  <a:srgbClr val="000000"/>
                </a:solidFill>
                <a:effectLst/>
                <a:latin typeface="Consolas" panose="020B0609020204030204" pitchFamily="49" charset="0"/>
              </a:rPr>
              <a:t> </a:t>
            </a:r>
            <a:r>
              <a:rPr lang="en-GB" sz="1400" b="0" dirty="0" err="1">
                <a:solidFill>
                  <a:srgbClr val="0070C1"/>
                </a:solidFill>
                <a:effectLst/>
                <a:latin typeface="Consolas" panose="020B0609020204030204" pitchFamily="49" charset="0"/>
              </a:rPr>
              <a:t>user_id</a:t>
            </a:r>
            <a:r>
              <a:rPr lang="en-GB" sz="1400" b="0" dirty="0">
                <a:solidFill>
                  <a:srgbClr val="000000"/>
                </a:solidFill>
                <a:effectLst/>
                <a:latin typeface="Consolas" panose="020B0609020204030204" pitchFamily="49" charset="0"/>
              </a:rPr>
              <a:t> = </a:t>
            </a:r>
            <a:r>
              <a:rPr lang="en-GB" sz="1400" b="0" dirty="0" err="1">
                <a:solidFill>
                  <a:srgbClr val="0070C1"/>
                </a:solidFill>
                <a:effectLst/>
                <a:latin typeface="Consolas" panose="020B0609020204030204" pitchFamily="49" charset="0"/>
              </a:rPr>
              <a:t>container</a:t>
            </a:r>
            <a:r>
              <a:rPr lang="en-GB" sz="1400" b="0" dirty="0" err="1">
                <a:solidFill>
                  <a:srgbClr val="000000"/>
                </a:solidFill>
                <a:effectLst/>
                <a:latin typeface="Consolas" panose="020B0609020204030204" pitchFamily="49" charset="0"/>
              </a:rPr>
              <a:t>.</a:t>
            </a:r>
            <a:r>
              <a:rPr lang="en-GB" sz="1400" b="0" dirty="0" err="1">
                <a:solidFill>
                  <a:srgbClr val="001080"/>
                </a:solidFill>
                <a:effectLst/>
                <a:latin typeface="Consolas" panose="020B0609020204030204" pitchFamily="49" charset="0"/>
              </a:rPr>
              <a:t>dataset</a:t>
            </a:r>
            <a:r>
              <a:rPr lang="en-GB" sz="1400" b="0" dirty="0" err="1">
                <a:solidFill>
                  <a:srgbClr val="000000"/>
                </a:solidFill>
                <a:effectLst/>
                <a:latin typeface="Consolas" panose="020B0609020204030204" pitchFamily="49" charset="0"/>
              </a:rPr>
              <a:t>.</a:t>
            </a:r>
            <a:r>
              <a:rPr lang="en-GB" sz="1400" b="1" dirty="0" err="1">
                <a:solidFill>
                  <a:srgbClr val="001080"/>
                </a:solidFill>
                <a:effectLst/>
                <a:latin typeface="Consolas" panose="020B0609020204030204" pitchFamily="49" charset="0"/>
              </a:rPr>
              <a:t>userid</a:t>
            </a:r>
            <a:r>
              <a:rPr lang="en-GB" sz="1400" b="0" dirty="0">
                <a:solidFill>
                  <a:srgbClr val="000000"/>
                </a:solidFill>
                <a:effectLst/>
                <a:latin typeface="Consolas" panose="020B0609020204030204" pitchFamily="49" charset="0"/>
              </a:rPr>
              <a:t>;</a:t>
            </a:r>
          </a:p>
          <a:p>
            <a:pPr marL="0" indent="0">
              <a:spcBef>
                <a:spcPts val="0"/>
              </a:spcBef>
              <a:buNone/>
            </a:pPr>
            <a:r>
              <a:rPr lang="en-GB" sz="1400" b="0" dirty="0">
                <a:solidFill>
                  <a:srgbClr val="000000"/>
                </a:solidFill>
                <a:effectLst/>
                <a:latin typeface="Consolas" panose="020B0609020204030204" pitchFamily="49" charset="0"/>
              </a:rPr>
              <a:t>    </a:t>
            </a:r>
            <a:r>
              <a:rPr lang="en-GB" sz="1400" b="0" dirty="0" err="1">
                <a:solidFill>
                  <a:srgbClr val="0000FF"/>
                </a:solidFill>
                <a:effectLst/>
                <a:latin typeface="Consolas" panose="020B0609020204030204" pitchFamily="49" charset="0"/>
              </a:rPr>
              <a:t>const</a:t>
            </a:r>
            <a:r>
              <a:rPr lang="en-GB" sz="1400" b="0" dirty="0">
                <a:solidFill>
                  <a:srgbClr val="000000"/>
                </a:solidFill>
                <a:effectLst/>
                <a:latin typeface="Consolas" panose="020B0609020204030204" pitchFamily="49" charset="0"/>
              </a:rPr>
              <a:t> </a:t>
            </a:r>
            <a:r>
              <a:rPr lang="en-GB" sz="1400" b="0" dirty="0" err="1">
                <a:solidFill>
                  <a:srgbClr val="0070C1"/>
                </a:solidFill>
                <a:effectLst/>
                <a:latin typeface="Consolas" panose="020B0609020204030204" pitchFamily="49" charset="0"/>
              </a:rPr>
              <a:t>user_name</a:t>
            </a:r>
            <a:r>
              <a:rPr lang="en-GB" sz="1400" b="0" dirty="0">
                <a:solidFill>
                  <a:srgbClr val="000000"/>
                </a:solidFill>
                <a:effectLst/>
                <a:latin typeface="Consolas" panose="020B0609020204030204" pitchFamily="49" charset="0"/>
              </a:rPr>
              <a:t> = </a:t>
            </a:r>
            <a:r>
              <a:rPr lang="en-GB" sz="1400" b="0" dirty="0" err="1">
                <a:solidFill>
                  <a:srgbClr val="0070C1"/>
                </a:solidFill>
                <a:effectLst/>
                <a:latin typeface="Consolas" panose="020B0609020204030204" pitchFamily="49" charset="0"/>
              </a:rPr>
              <a:t>container</a:t>
            </a:r>
            <a:r>
              <a:rPr lang="en-GB" sz="1400" b="0" dirty="0" err="1">
                <a:solidFill>
                  <a:srgbClr val="000000"/>
                </a:solidFill>
                <a:effectLst/>
                <a:latin typeface="Consolas" panose="020B0609020204030204" pitchFamily="49" charset="0"/>
              </a:rPr>
              <a:t>.</a:t>
            </a:r>
            <a:r>
              <a:rPr lang="en-GB" sz="1400" b="0" dirty="0" err="1">
                <a:solidFill>
                  <a:srgbClr val="001080"/>
                </a:solidFill>
                <a:effectLst/>
                <a:latin typeface="Consolas" panose="020B0609020204030204" pitchFamily="49" charset="0"/>
              </a:rPr>
              <a:t>dataset</a:t>
            </a:r>
            <a:r>
              <a:rPr lang="en-GB" sz="1400" b="0" dirty="0" err="1">
                <a:solidFill>
                  <a:srgbClr val="000000"/>
                </a:solidFill>
                <a:effectLst/>
                <a:latin typeface="Consolas" panose="020B0609020204030204" pitchFamily="49" charset="0"/>
              </a:rPr>
              <a:t>.</a:t>
            </a:r>
            <a:r>
              <a:rPr lang="en-GB" sz="1400" b="1" dirty="0" err="1">
                <a:solidFill>
                  <a:srgbClr val="001080"/>
                </a:solidFill>
                <a:effectLst/>
                <a:latin typeface="Consolas" panose="020B0609020204030204" pitchFamily="49" charset="0"/>
              </a:rPr>
              <a:t>userName</a:t>
            </a:r>
            <a:r>
              <a:rPr lang="en-GB" sz="1400" b="0" dirty="0">
                <a:solidFill>
                  <a:srgbClr val="000000"/>
                </a:solidFill>
                <a:effectLst/>
                <a:latin typeface="Consolas" panose="020B0609020204030204" pitchFamily="49" charset="0"/>
              </a:rPr>
              <a:t>;</a:t>
            </a:r>
          </a:p>
          <a:p>
            <a:pPr marL="0" indent="0">
              <a:spcBef>
                <a:spcPts val="0"/>
              </a:spcBef>
              <a:buNone/>
            </a:pPr>
            <a:br>
              <a:rPr lang="en-GB" sz="1400" b="0" dirty="0">
                <a:solidFill>
                  <a:srgbClr val="000000"/>
                </a:solidFill>
                <a:effectLst/>
                <a:latin typeface="Consolas" panose="020B0609020204030204" pitchFamily="49" charset="0"/>
              </a:rPr>
            </a:br>
            <a:r>
              <a:rPr lang="en-GB" sz="1400" b="0" dirty="0">
                <a:solidFill>
                  <a:srgbClr val="000000"/>
                </a:solidFill>
                <a:effectLst/>
                <a:latin typeface="Consolas" panose="020B0609020204030204" pitchFamily="49" charset="0"/>
              </a:rPr>
              <a:t>    </a:t>
            </a:r>
            <a:r>
              <a:rPr lang="en-GB" sz="1300" b="0" dirty="0" err="1">
                <a:solidFill>
                  <a:srgbClr val="0070C1"/>
                </a:solidFill>
                <a:effectLst/>
                <a:latin typeface="Consolas" panose="020B0609020204030204" pitchFamily="49" charset="0"/>
              </a:rPr>
              <a:t>container</a:t>
            </a:r>
            <a:r>
              <a:rPr lang="en-GB" sz="1300" b="0" dirty="0" err="1">
                <a:solidFill>
                  <a:srgbClr val="000000"/>
                </a:solidFill>
                <a:effectLst/>
                <a:latin typeface="Consolas" panose="020B0609020204030204" pitchFamily="49" charset="0"/>
              </a:rPr>
              <a:t>.</a:t>
            </a:r>
            <a:r>
              <a:rPr lang="en-GB" sz="1300" b="0" dirty="0" err="1">
                <a:solidFill>
                  <a:srgbClr val="795E26"/>
                </a:solidFill>
                <a:effectLst/>
                <a:latin typeface="Consolas" panose="020B0609020204030204" pitchFamily="49" charset="0"/>
              </a:rPr>
              <a:t>appendChild</a:t>
            </a:r>
            <a:r>
              <a:rPr lang="en-GB" sz="1300" b="0" dirty="0">
                <a:solidFill>
                  <a:srgbClr val="000000"/>
                </a:solidFill>
                <a:effectLst/>
                <a:latin typeface="Consolas" panose="020B0609020204030204" pitchFamily="49" charset="0"/>
              </a:rPr>
              <a:t>(</a:t>
            </a:r>
            <a:r>
              <a:rPr lang="en-GB" sz="1300" b="0" dirty="0" err="1">
                <a:solidFill>
                  <a:srgbClr val="001080"/>
                </a:solidFill>
                <a:effectLst/>
                <a:latin typeface="Consolas" panose="020B0609020204030204" pitchFamily="49" charset="0"/>
              </a:rPr>
              <a:t>document</a:t>
            </a:r>
            <a:r>
              <a:rPr lang="en-GB" sz="1300" b="0" dirty="0" err="1">
                <a:solidFill>
                  <a:srgbClr val="000000"/>
                </a:solidFill>
                <a:effectLst/>
                <a:latin typeface="Consolas" panose="020B0609020204030204" pitchFamily="49" charset="0"/>
              </a:rPr>
              <a:t>.</a:t>
            </a:r>
            <a:r>
              <a:rPr lang="en-GB" sz="1300" b="0" dirty="0" err="1">
                <a:solidFill>
                  <a:srgbClr val="795E26"/>
                </a:solidFill>
                <a:effectLst/>
                <a:latin typeface="Consolas" panose="020B0609020204030204" pitchFamily="49" charset="0"/>
              </a:rPr>
              <a:t>createTextNode</a:t>
            </a:r>
            <a:r>
              <a:rPr lang="en-GB" sz="1300" b="0" dirty="0">
                <a:solidFill>
                  <a:srgbClr val="000000"/>
                </a:solidFill>
                <a:effectLst/>
                <a:latin typeface="Consolas" panose="020B0609020204030204" pitchFamily="49" charset="0"/>
              </a:rPr>
              <a:t>(</a:t>
            </a:r>
            <a:r>
              <a:rPr lang="en-GB" sz="1300" b="0" dirty="0">
                <a:solidFill>
                  <a:srgbClr val="A31515"/>
                </a:solidFill>
                <a:effectLst/>
                <a:latin typeface="Consolas" panose="020B0609020204030204" pitchFamily="49" charset="0"/>
              </a:rPr>
              <a:t>`User info: </a:t>
            </a:r>
            <a:r>
              <a:rPr lang="en-GB" sz="1300" b="0" dirty="0">
                <a:solidFill>
                  <a:srgbClr val="0000FF"/>
                </a:solidFill>
                <a:effectLst/>
                <a:latin typeface="Consolas" panose="020B0609020204030204" pitchFamily="49" charset="0"/>
              </a:rPr>
              <a:t>${</a:t>
            </a:r>
            <a:r>
              <a:rPr lang="en-GB" sz="1300" b="0" dirty="0" err="1">
                <a:solidFill>
                  <a:srgbClr val="0070C1"/>
                </a:solidFill>
                <a:effectLst/>
                <a:latin typeface="Consolas" panose="020B0609020204030204" pitchFamily="49" charset="0"/>
              </a:rPr>
              <a:t>user_id</a:t>
            </a:r>
            <a:r>
              <a:rPr lang="en-GB" sz="1300" b="0" dirty="0">
                <a:solidFill>
                  <a:srgbClr val="0000FF"/>
                </a:solidFill>
                <a:effectLst/>
                <a:latin typeface="Consolas" panose="020B0609020204030204" pitchFamily="49" charset="0"/>
              </a:rPr>
              <a:t>}</a:t>
            </a:r>
            <a:r>
              <a:rPr lang="en-GB" sz="1300" b="0" dirty="0">
                <a:solidFill>
                  <a:srgbClr val="A31515"/>
                </a:solidFill>
                <a:effectLst/>
                <a:latin typeface="Consolas" panose="020B0609020204030204" pitchFamily="49" charset="0"/>
              </a:rPr>
              <a:t>, </a:t>
            </a:r>
            <a:r>
              <a:rPr lang="en-GB" sz="1300" b="0" dirty="0">
                <a:solidFill>
                  <a:srgbClr val="0000FF"/>
                </a:solidFill>
                <a:effectLst/>
                <a:latin typeface="Consolas" panose="020B0609020204030204" pitchFamily="49" charset="0"/>
              </a:rPr>
              <a:t>${</a:t>
            </a:r>
            <a:r>
              <a:rPr lang="en-GB" sz="1300" b="0" dirty="0" err="1">
                <a:solidFill>
                  <a:srgbClr val="0070C1"/>
                </a:solidFill>
                <a:effectLst/>
                <a:latin typeface="Consolas" panose="020B0609020204030204" pitchFamily="49" charset="0"/>
              </a:rPr>
              <a:t>user_name</a:t>
            </a:r>
            <a:r>
              <a:rPr lang="en-GB" sz="1300" b="0" dirty="0">
                <a:solidFill>
                  <a:srgbClr val="0000FF"/>
                </a:solidFill>
                <a:effectLst/>
                <a:latin typeface="Consolas" panose="020B0609020204030204" pitchFamily="49" charset="0"/>
              </a:rPr>
              <a:t>}</a:t>
            </a:r>
            <a:r>
              <a:rPr lang="en-GB" sz="1300" b="0" dirty="0">
                <a:solidFill>
                  <a:srgbClr val="A31515"/>
                </a:solidFill>
                <a:effectLst/>
                <a:latin typeface="Consolas" panose="020B0609020204030204" pitchFamily="49" charset="0"/>
              </a:rPr>
              <a:t>`</a:t>
            </a:r>
            <a:r>
              <a:rPr lang="en-GB" sz="1300" b="0" dirty="0">
                <a:solidFill>
                  <a:srgbClr val="000000"/>
                </a:solidFill>
                <a:effectLst/>
                <a:latin typeface="Consolas" panose="020B0609020204030204" pitchFamily="49" charset="0"/>
              </a:rPr>
              <a:t>));</a:t>
            </a:r>
            <a:br>
              <a:rPr lang="en-GB" sz="1400" b="0" dirty="0">
                <a:solidFill>
                  <a:srgbClr val="000000"/>
                </a:solidFill>
                <a:effectLst/>
                <a:latin typeface="Consolas" panose="020B0609020204030204" pitchFamily="49" charset="0"/>
              </a:rPr>
            </a:br>
            <a:r>
              <a:rPr lang="en-GB" sz="1400" b="0" dirty="0">
                <a:solidFill>
                  <a:srgbClr val="000000"/>
                </a:solidFill>
                <a:effectLst/>
                <a:latin typeface="Consolas" panose="020B0609020204030204" pitchFamily="49" charset="0"/>
              </a:rPr>
              <a:t>  </a:t>
            </a:r>
            <a:r>
              <a:rPr lang="en-GB" sz="1400" b="0" dirty="0">
                <a:solidFill>
                  <a:srgbClr val="800000"/>
                </a:solidFill>
                <a:effectLst/>
                <a:latin typeface="Consolas" panose="020B0609020204030204" pitchFamily="49" charset="0"/>
              </a:rPr>
              <a:t>&lt;/script&gt;</a:t>
            </a:r>
            <a:endParaRPr lang="en-GB" sz="1400" b="0" dirty="0">
              <a:solidFill>
                <a:srgbClr val="000000"/>
              </a:solidFill>
              <a:effectLst/>
              <a:latin typeface="Consolas" panose="020B0609020204030204" pitchFamily="49" charset="0"/>
            </a:endParaRPr>
          </a:p>
          <a:p>
            <a:pPr algn="l"/>
            <a:endParaRPr lang="en-US" sz="1800" b="0" i="0" u="none" strike="noStrike" baseline="0" dirty="0">
              <a:latin typeface="+mj-lt"/>
            </a:endParaRPr>
          </a:p>
        </p:txBody>
      </p:sp>
      <p:sp>
        <p:nvSpPr>
          <p:cNvPr id="4" name="TextBox 3">
            <a:extLst>
              <a:ext uri="{FF2B5EF4-FFF2-40B4-BE49-F238E27FC236}">
                <a16:creationId xmlns:a16="http://schemas.microsoft.com/office/drawing/2014/main" id="{2A05D3F2-2F58-F343-34B1-8C04D44BEAF1}"/>
              </a:ext>
            </a:extLst>
          </p:cNvPr>
          <p:cNvSpPr txBox="1"/>
          <p:nvPr/>
        </p:nvSpPr>
        <p:spPr>
          <a:xfrm>
            <a:off x="2801512" y="4710165"/>
            <a:ext cx="5885288"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dirty="0"/>
              <a:t>Source code: chapter04/14_datasets</a:t>
            </a:r>
            <a:endParaRPr lang="en-GB" dirty="0"/>
          </a:p>
        </p:txBody>
      </p:sp>
      <p:sp>
        <p:nvSpPr>
          <p:cNvPr id="5" name="TextBox 4">
            <a:extLst>
              <a:ext uri="{FF2B5EF4-FFF2-40B4-BE49-F238E27FC236}">
                <a16:creationId xmlns:a16="http://schemas.microsoft.com/office/drawing/2014/main" id="{49F2F186-7D32-7F26-482C-2E72A1FFCD47}"/>
              </a:ext>
            </a:extLst>
          </p:cNvPr>
          <p:cNvSpPr txBox="1"/>
          <p:nvPr/>
        </p:nvSpPr>
        <p:spPr>
          <a:xfrm>
            <a:off x="8057072" y="250166"/>
            <a:ext cx="721672" cy="307777"/>
          </a:xfrm>
          <a:prstGeom prst="rect">
            <a:avLst/>
          </a:prstGeom>
          <a:noFill/>
        </p:spPr>
        <p:txBody>
          <a:bodyPr wrap="none" rtlCol="0">
            <a:spAutoFit/>
          </a:bodyPr>
          <a:lstStyle/>
          <a:p>
            <a:r>
              <a:rPr lang="en-US" dirty="0"/>
              <a:t>G1 2 3</a:t>
            </a:r>
            <a:endParaRPr lang="en-GB" dirty="0"/>
          </a:p>
        </p:txBody>
      </p:sp>
    </p:spTree>
    <p:extLst>
      <p:ext uri="{BB962C8B-B14F-4D97-AF65-F5344CB8AC3E}">
        <p14:creationId xmlns:p14="http://schemas.microsoft.com/office/powerpoint/2010/main" val="3782339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31E54-D9DF-48A3-BF2E-37C51D6EBD9D}"/>
              </a:ext>
            </a:extLst>
          </p:cNvPr>
          <p:cNvSpPr>
            <a:spLocks noGrp="1"/>
          </p:cNvSpPr>
          <p:nvPr>
            <p:ph type="title"/>
          </p:nvPr>
        </p:nvSpPr>
        <p:spPr/>
        <p:txBody>
          <a:bodyPr/>
          <a:lstStyle/>
          <a:p>
            <a:r>
              <a:rPr lang="en-CA" dirty="0"/>
              <a:t>Event Types</a:t>
            </a:r>
          </a:p>
        </p:txBody>
      </p:sp>
      <p:sp>
        <p:nvSpPr>
          <p:cNvPr id="3" name="Text Placeholder 2">
            <a:extLst>
              <a:ext uri="{FF2B5EF4-FFF2-40B4-BE49-F238E27FC236}">
                <a16:creationId xmlns:a16="http://schemas.microsoft.com/office/drawing/2014/main" id="{16EFA2AB-A16E-4940-A339-D80495238BDD}"/>
              </a:ext>
            </a:extLst>
          </p:cNvPr>
          <p:cNvSpPr>
            <a:spLocks noGrp="1"/>
          </p:cNvSpPr>
          <p:nvPr>
            <p:ph type="body" idx="1"/>
          </p:nvPr>
        </p:nvSpPr>
        <p:spPr/>
        <p:txBody>
          <a:bodyPr numCol="2"/>
          <a:lstStyle/>
          <a:p>
            <a:pPr marL="114300" indent="0" algn="l">
              <a:buNone/>
            </a:pPr>
            <a:r>
              <a:rPr lang="en-US" sz="1800" b="0" i="0" u="none" strike="noStrike" baseline="0" dirty="0">
                <a:solidFill>
                  <a:srgbClr val="000000"/>
                </a:solidFill>
                <a:latin typeface="+mj-lt"/>
              </a:rPr>
              <a:t>There are many different types of events that can be triggered in the browser. Perhaps the most obvious event is the click event, but JavaScript and the DOM support several others. </a:t>
            </a:r>
          </a:p>
          <a:p>
            <a:pPr marL="114300" indent="0" algn="l">
              <a:buNone/>
            </a:pPr>
            <a:endParaRPr lang="en-US" sz="1800" dirty="0">
              <a:solidFill>
                <a:srgbClr val="000000"/>
              </a:solidFill>
              <a:latin typeface="+mj-lt"/>
            </a:endParaRPr>
          </a:p>
          <a:p>
            <a:pPr marL="114300" indent="0" algn="l">
              <a:buNone/>
            </a:pPr>
            <a:endParaRPr lang="en-US" sz="1800" dirty="0">
              <a:solidFill>
                <a:srgbClr val="000000"/>
              </a:solidFill>
              <a:latin typeface="+mj-lt"/>
            </a:endParaRPr>
          </a:p>
          <a:p>
            <a:pPr marL="114300" indent="0" algn="l">
              <a:buNone/>
            </a:pPr>
            <a:endParaRPr lang="en-US" sz="1800" dirty="0">
              <a:solidFill>
                <a:srgbClr val="000000"/>
              </a:solidFill>
              <a:latin typeface="+mj-lt"/>
            </a:endParaRPr>
          </a:p>
          <a:p>
            <a:r>
              <a:rPr lang="en-US" sz="1800" dirty="0">
                <a:solidFill>
                  <a:srgbClr val="000000"/>
                </a:solidFill>
                <a:latin typeface="+mj-lt"/>
              </a:rPr>
              <a:t>mouse events, </a:t>
            </a:r>
          </a:p>
          <a:p>
            <a:r>
              <a:rPr lang="en-US" sz="1800" dirty="0">
                <a:solidFill>
                  <a:srgbClr val="000000"/>
                </a:solidFill>
                <a:latin typeface="+mj-lt"/>
              </a:rPr>
              <a:t>keyboard events, </a:t>
            </a:r>
          </a:p>
          <a:p>
            <a:r>
              <a:rPr lang="en-US" sz="1800" dirty="0">
                <a:solidFill>
                  <a:srgbClr val="000000"/>
                </a:solidFill>
                <a:latin typeface="+mj-lt"/>
              </a:rPr>
              <a:t>touch events, </a:t>
            </a:r>
          </a:p>
          <a:p>
            <a:r>
              <a:rPr lang="en-US" sz="1800" dirty="0">
                <a:solidFill>
                  <a:srgbClr val="000000"/>
                </a:solidFill>
                <a:latin typeface="+mj-lt"/>
              </a:rPr>
              <a:t>form events, and </a:t>
            </a:r>
          </a:p>
          <a:p>
            <a:r>
              <a:rPr lang="en-US" sz="1800" dirty="0">
                <a:solidFill>
                  <a:srgbClr val="000000"/>
                </a:solidFill>
                <a:latin typeface="+mj-lt"/>
              </a:rPr>
              <a:t>frame events.</a:t>
            </a:r>
            <a:endParaRPr lang="en-CA" dirty="0">
              <a:latin typeface="+mj-lt"/>
            </a:endParaRPr>
          </a:p>
        </p:txBody>
      </p:sp>
      <p:sp>
        <p:nvSpPr>
          <p:cNvPr id="4" name="TextBox 3">
            <a:extLst>
              <a:ext uri="{FF2B5EF4-FFF2-40B4-BE49-F238E27FC236}">
                <a16:creationId xmlns:a16="http://schemas.microsoft.com/office/drawing/2014/main" id="{4407DE51-1D10-E117-7537-4E9026644E7F}"/>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5896838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4FAD-ED2A-4B4C-AFC5-8B8D0322D4F0}"/>
              </a:ext>
            </a:extLst>
          </p:cNvPr>
          <p:cNvSpPr>
            <a:spLocks noGrp="1"/>
          </p:cNvSpPr>
          <p:nvPr>
            <p:ph type="title"/>
          </p:nvPr>
        </p:nvSpPr>
        <p:spPr/>
        <p:txBody>
          <a:bodyPr/>
          <a:lstStyle/>
          <a:p>
            <a:r>
              <a:rPr lang="en-CA" dirty="0"/>
              <a:t>Mouse Events</a:t>
            </a:r>
          </a:p>
        </p:txBody>
      </p:sp>
      <p:sp>
        <p:nvSpPr>
          <p:cNvPr id="3" name="Text Placeholder 2">
            <a:extLst>
              <a:ext uri="{FF2B5EF4-FFF2-40B4-BE49-F238E27FC236}">
                <a16:creationId xmlns:a16="http://schemas.microsoft.com/office/drawing/2014/main" id="{9BCB3642-DB27-44C2-9F0A-D386AA9282D0}"/>
              </a:ext>
            </a:extLst>
          </p:cNvPr>
          <p:cNvSpPr>
            <a:spLocks noGrp="1"/>
          </p:cNvSpPr>
          <p:nvPr>
            <p:ph type="body" idx="1"/>
          </p:nvPr>
        </p:nvSpPr>
        <p:spPr>
          <a:xfrm>
            <a:off x="73742" y="904107"/>
            <a:ext cx="7528096" cy="3532476"/>
          </a:xfrm>
        </p:spPr>
        <p:txBody>
          <a:bodyPr/>
          <a:lstStyle/>
          <a:p>
            <a:pPr algn="l"/>
            <a:r>
              <a:rPr lang="en-US" sz="1800" b="1" i="0" u="none" strike="noStrike" baseline="0" dirty="0">
                <a:latin typeface="+mj-lt"/>
              </a:rPr>
              <a:t>click </a:t>
            </a:r>
            <a:r>
              <a:rPr lang="en-US" sz="1800" b="0" i="0" u="none" strike="noStrike" baseline="0" dirty="0">
                <a:latin typeface="+mj-lt"/>
              </a:rPr>
              <a:t>The mouse was clicked on an element.</a:t>
            </a:r>
          </a:p>
          <a:p>
            <a:pPr algn="l"/>
            <a:r>
              <a:rPr lang="en-US" sz="1800" b="1" i="0" u="none" strike="noStrike" baseline="0" dirty="0" err="1">
                <a:latin typeface="+mj-lt"/>
              </a:rPr>
              <a:t>dblclick</a:t>
            </a:r>
            <a:r>
              <a:rPr lang="en-US" sz="1800" b="1" i="0" u="none" strike="noStrike" baseline="0" dirty="0">
                <a:latin typeface="+mj-lt"/>
              </a:rPr>
              <a:t> </a:t>
            </a:r>
            <a:r>
              <a:rPr lang="en-US" sz="1800" b="0" i="0" u="none" strike="noStrike" baseline="0" dirty="0">
                <a:latin typeface="+mj-lt"/>
              </a:rPr>
              <a:t>The mouse was double clicked on an element.</a:t>
            </a:r>
          </a:p>
          <a:p>
            <a:pPr algn="l"/>
            <a:r>
              <a:rPr lang="en-US" sz="1800" b="1" i="0" u="none" strike="noStrike" baseline="0" dirty="0" err="1">
                <a:latin typeface="+mj-lt"/>
              </a:rPr>
              <a:t>mousedown</a:t>
            </a:r>
            <a:r>
              <a:rPr lang="en-US" sz="1800" b="1" i="0" u="none" strike="noStrike" baseline="0" dirty="0">
                <a:latin typeface="+mj-lt"/>
              </a:rPr>
              <a:t> </a:t>
            </a:r>
            <a:r>
              <a:rPr lang="en-US" sz="1800" b="0" i="0" u="none" strike="noStrike" baseline="0" dirty="0">
                <a:latin typeface="+mj-lt"/>
              </a:rPr>
              <a:t>The mouse pressed down over an element.</a:t>
            </a:r>
          </a:p>
          <a:p>
            <a:pPr algn="l"/>
            <a:r>
              <a:rPr lang="en-US" sz="1800" b="1" i="0" u="none" strike="noStrike" baseline="0" dirty="0" err="1">
                <a:latin typeface="+mj-lt"/>
              </a:rPr>
              <a:t>mouseup</a:t>
            </a:r>
            <a:r>
              <a:rPr lang="en-US" sz="1800" b="1" i="0" u="none" strike="noStrike" baseline="0" dirty="0">
                <a:latin typeface="+mj-lt"/>
              </a:rPr>
              <a:t> </a:t>
            </a:r>
            <a:r>
              <a:rPr lang="en-US" sz="1800" b="0" i="0" u="none" strike="noStrike" baseline="0" dirty="0">
                <a:latin typeface="+mj-lt"/>
              </a:rPr>
              <a:t>The mouse was released over an element.</a:t>
            </a:r>
          </a:p>
          <a:p>
            <a:pPr algn="l"/>
            <a:r>
              <a:rPr lang="en-US" sz="1800" b="1" i="0" u="none" strike="noStrike" baseline="0" dirty="0">
                <a:latin typeface="+mj-lt"/>
              </a:rPr>
              <a:t>mouseover </a:t>
            </a:r>
            <a:r>
              <a:rPr lang="en-US" sz="1800" b="0" i="0" u="none" strike="noStrike" baseline="0" dirty="0">
                <a:latin typeface="+mj-lt"/>
              </a:rPr>
              <a:t>The mouse was moved (not clicked) over an element.</a:t>
            </a:r>
          </a:p>
          <a:p>
            <a:pPr algn="l"/>
            <a:r>
              <a:rPr lang="en-US" sz="1800" b="1" i="0" u="none" strike="noStrike" baseline="0" dirty="0" err="1">
                <a:latin typeface="+mj-lt"/>
              </a:rPr>
              <a:t>mouseout</a:t>
            </a:r>
            <a:r>
              <a:rPr lang="en-US" sz="1800" b="1" i="0" u="none" strike="noStrike" baseline="0" dirty="0">
                <a:latin typeface="+mj-lt"/>
              </a:rPr>
              <a:t> </a:t>
            </a:r>
            <a:r>
              <a:rPr lang="en-US" sz="1800" b="0" i="0" u="none" strike="noStrike" baseline="0" dirty="0">
                <a:latin typeface="+mj-lt"/>
              </a:rPr>
              <a:t>The mouse was moved off of an element.</a:t>
            </a:r>
          </a:p>
          <a:p>
            <a:pPr algn="l"/>
            <a:r>
              <a:rPr lang="en-US" sz="1800" b="1" i="0" u="none" strike="noStrike" baseline="0" dirty="0" err="1">
                <a:latin typeface="+mj-lt"/>
              </a:rPr>
              <a:t>mousemove</a:t>
            </a:r>
            <a:r>
              <a:rPr lang="en-US" sz="1800" b="1" i="0" u="none" strike="noStrike" baseline="0" dirty="0">
                <a:latin typeface="+mj-lt"/>
              </a:rPr>
              <a:t> </a:t>
            </a:r>
            <a:r>
              <a:rPr lang="en-US" sz="1800" b="0" i="0" u="none" strike="noStrike" baseline="0" dirty="0">
                <a:latin typeface="+mj-lt"/>
              </a:rPr>
              <a:t>The mouse was moved while over an element.</a:t>
            </a:r>
            <a:endParaRPr lang="en-CA" dirty="0">
              <a:latin typeface="+mj-lt"/>
              <a:cs typeface="Calibri" panose="020F0502020204030204" pitchFamily="34" charset="0"/>
            </a:endParaRPr>
          </a:p>
        </p:txBody>
      </p:sp>
      <p:sp>
        <p:nvSpPr>
          <p:cNvPr id="6" name="TextBox 5">
            <a:extLst>
              <a:ext uri="{FF2B5EF4-FFF2-40B4-BE49-F238E27FC236}">
                <a16:creationId xmlns:a16="http://schemas.microsoft.com/office/drawing/2014/main" id="{94A0E904-C684-AD81-87FF-972412FC306B}"/>
              </a:ext>
            </a:extLst>
          </p:cNvPr>
          <p:cNvSpPr txBox="1"/>
          <p:nvPr/>
        </p:nvSpPr>
        <p:spPr>
          <a:xfrm>
            <a:off x="7601838" y="2713967"/>
            <a:ext cx="1409357" cy="160043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i="1" dirty="0"/>
              <a:t>Practice</a:t>
            </a:r>
            <a:r>
              <a:rPr lang="en-US" dirty="0"/>
              <a:t>: Try to build a board game where the tiles are colored when a mouse event occurs.</a:t>
            </a:r>
            <a:endParaRPr lang="en-GB" dirty="0"/>
          </a:p>
        </p:txBody>
      </p:sp>
      <p:pic>
        <p:nvPicPr>
          <p:cNvPr id="8" name="Picture 7">
            <a:extLst>
              <a:ext uri="{FF2B5EF4-FFF2-40B4-BE49-F238E27FC236}">
                <a16:creationId xmlns:a16="http://schemas.microsoft.com/office/drawing/2014/main" id="{B2370AD2-D846-1314-A23F-4CACD22D4D75}"/>
              </a:ext>
            </a:extLst>
          </p:cNvPr>
          <p:cNvPicPr>
            <a:picLocks noChangeAspect="1"/>
          </p:cNvPicPr>
          <p:nvPr/>
        </p:nvPicPr>
        <p:blipFill rotWithShape="1">
          <a:blip r:embed="rId2"/>
          <a:srcRect t="9521" r="87339" b="44784"/>
          <a:stretch/>
        </p:blipFill>
        <p:spPr>
          <a:xfrm>
            <a:off x="6769916" y="161528"/>
            <a:ext cx="2374084" cy="2554985"/>
          </a:xfrm>
          <a:prstGeom prst="rect">
            <a:avLst/>
          </a:prstGeom>
        </p:spPr>
      </p:pic>
      <p:sp>
        <p:nvSpPr>
          <p:cNvPr id="9" name="TextBox 8">
            <a:extLst>
              <a:ext uri="{FF2B5EF4-FFF2-40B4-BE49-F238E27FC236}">
                <a16:creationId xmlns:a16="http://schemas.microsoft.com/office/drawing/2014/main" id="{E1C40663-2B48-A0EB-A21C-D78E4A835966}"/>
              </a:ext>
            </a:extLst>
          </p:cNvPr>
          <p:cNvSpPr txBox="1"/>
          <p:nvPr/>
        </p:nvSpPr>
        <p:spPr>
          <a:xfrm>
            <a:off x="2801512" y="4710165"/>
            <a:ext cx="5885288"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dirty="0"/>
              <a:t>Source code: chapter04/15_tiles_game</a:t>
            </a:r>
            <a:endParaRPr lang="en-GB" dirty="0"/>
          </a:p>
        </p:txBody>
      </p:sp>
    </p:spTree>
    <p:extLst>
      <p:ext uri="{BB962C8B-B14F-4D97-AF65-F5344CB8AC3E}">
        <p14:creationId xmlns:p14="http://schemas.microsoft.com/office/powerpoint/2010/main" val="1537336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0B80F-8A89-4AD3-AB30-E838C4B3D061}"/>
              </a:ext>
            </a:extLst>
          </p:cNvPr>
          <p:cNvSpPr>
            <a:spLocks noGrp="1"/>
          </p:cNvSpPr>
          <p:nvPr>
            <p:ph type="title"/>
          </p:nvPr>
        </p:nvSpPr>
        <p:spPr>
          <a:xfrm>
            <a:off x="457200" y="79753"/>
            <a:ext cx="8229600" cy="822959"/>
          </a:xfrm>
        </p:spPr>
        <p:txBody>
          <a:bodyPr/>
          <a:lstStyle/>
          <a:p>
            <a:r>
              <a:rPr lang="en-US" dirty="0"/>
              <a:t>Adding JavaScript to a page</a:t>
            </a:r>
            <a:endParaRPr lang="en-CA" dirty="0"/>
          </a:p>
        </p:txBody>
      </p:sp>
      <p:pic>
        <p:nvPicPr>
          <p:cNvPr id="5" name="Picture 4" descr="FIGURE 8.4 Adding JavaScript to a page">
            <a:extLst>
              <a:ext uri="{FF2B5EF4-FFF2-40B4-BE49-F238E27FC236}">
                <a16:creationId xmlns:a16="http://schemas.microsoft.com/office/drawing/2014/main" id="{1165861B-8FF1-4617-9218-F946888696A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49923" y="984487"/>
            <a:ext cx="5503170" cy="3761287"/>
          </a:xfrm>
          <a:prstGeom prst="rect">
            <a:avLst/>
          </a:prstGeom>
        </p:spPr>
      </p:pic>
    </p:spTree>
    <p:extLst>
      <p:ext uri="{BB962C8B-B14F-4D97-AF65-F5344CB8AC3E}">
        <p14:creationId xmlns:p14="http://schemas.microsoft.com/office/powerpoint/2010/main" val="3272546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AD45-17DE-4569-B37C-E329C01AF188}"/>
              </a:ext>
            </a:extLst>
          </p:cNvPr>
          <p:cNvSpPr>
            <a:spLocks noGrp="1"/>
          </p:cNvSpPr>
          <p:nvPr>
            <p:ph type="title"/>
          </p:nvPr>
        </p:nvSpPr>
        <p:spPr/>
        <p:txBody>
          <a:bodyPr/>
          <a:lstStyle/>
          <a:p>
            <a:r>
              <a:rPr lang="en-CA" dirty="0"/>
              <a:t>Keyboard Events</a:t>
            </a:r>
          </a:p>
        </p:txBody>
      </p:sp>
      <p:sp>
        <p:nvSpPr>
          <p:cNvPr id="3" name="Text Placeholder 2">
            <a:extLst>
              <a:ext uri="{FF2B5EF4-FFF2-40B4-BE49-F238E27FC236}">
                <a16:creationId xmlns:a16="http://schemas.microsoft.com/office/drawing/2014/main" id="{23FF0983-B4A2-43C3-B4BD-6A8E3E94DD8B}"/>
              </a:ext>
            </a:extLst>
          </p:cNvPr>
          <p:cNvSpPr>
            <a:spLocks noGrp="1"/>
          </p:cNvSpPr>
          <p:nvPr>
            <p:ph type="body" idx="1"/>
          </p:nvPr>
        </p:nvSpPr>
        <p:spPr/>
        <p:txBody>
          <a:bodyPr/>
          <a:lstStyle/>
          <a:p>
            <a:pPr algn="l"/>
            <a:r>
              <a:rPr lang="en-US" b="1" i="0" u="none" strike="noStrike" baseline="0" dirty="0" err="1">
                <a:latin typeface="+mj-lt"/>
              </a:rPr>
              <a:t>keydown</a:t>
            </a:r>
            <a:r>
              <a:rPr lang="en-US" b="1" i="0" u="none" strike="noStrike" baseline="0" dirty="0">
                <a:latin typeface="+mj-lt"/>
              </a:rPr>
              <a:t> </a:t>
            </a:r>
            <a:r>
              <a:rPr lang="en-US" b="0" i="0" u="none" strike="noStrike" baseline="0" dirty="0">
                <a:latin typeface="+mj-lt"/>
              </a:rPr>
              <a:t>The user is pressing a key (this happens first).</a:t>
            </a:r>
          </a:p>
          <a:p>
            <a:pPr algn="l"/>
            <a:r>
              <a:rPr lang="en-US" b="1" i="0" u="none" strike="noStrike" baseline="0" dirty="0" err="1">
                <a:latin typeface="+mj-lt"/>
              </a:rPr>
              <a:t>keyup</a:t>
            </a:r>
            <a:r>
              <a:rPr lang="en-US" b="1" i="0" u="none" strike="noStrike" baseline="0" dirty="0">
                <a:latin typeface="+mj-lt"/>
              </a:rPr>
              <a:t> </a:t>
            </a:r>
            <a:r>
              <a:rPr lang="en-US" b="0" i="0" u="none" strike="noStrike" baseline="0" dirty="0">
                <a:latin typeface="+mj-lt"/>
              </a:rPr>
              <a:t>The user releases a key that was down (this happens last).</a:t>
            </a:r>
            <a:endParaRPr lang="en-CA" sz="1400" dirty="0">
              <a:latin typeface="+mj-lt"/>
            </a:endParaRPr>
          </a:p>
        </p:txBody>
      </p:sp>
      <p:sp>
        <p:nvSpPr>
          <p:cNvPr id="4" name="TextBox 3" descr="LISTING 4.2 Embedded styles example">
            <a:extLst>
              <a:ext uri="{FF2B5EF4-FFF2-40B4-BE49-F238E27FC236}">
                <a16:creationId xmlns:a16="http://schemas.microsoft.com/office/drawing/2014/main" id="{738871C2-6F1B-4303-9506-9090E6F56B56}"/>
              </a:ext>
            </a:extLst>
          </p:cNvPr>
          <p:cNvSpPr txBox="1"/>
          <p:nvPr/>
        </p:nvSpPr>
        <p:spPr>
          <a:xfrm>
            <a:off x="1365969" y="2571750"/>
            <a:ext cx="6412059" cy="1587263"/>
          </a:xfrm>
          <a:prstGeom prst="rect">
            <a:avLst/>
          </a:prstGeom>
          <a:solidFill>
            <a:srgbClr val="E6F0F5"/>
          </a:solidFill>
        </p:spPr>
        <p:txBody>
          <a:bodyPr wrap="square" numCol="1" rtlCol="0">
            <a:noAutofit/>
          </a:bodyPr>
          <a:lstStyle/>
          <a:p>
            <a:pPr algn="l" defTabSz="144000"/>
            <a:r>
              <a:rPr lang="fr-FR" b="0" i="0" u="none" strike="noStrike" baseline="0" dirty="0" err="1">
                <a:solidFill>
                  <a:srgbClr val="000000"/>
                </a:solidFill>
                <a:latin typeface="Calibri" panose="020F0502020204030204" pitchFamily="34" charset="0"/>
                <a:cs typeface="Calibri" panose="020F0502020204030204" pitchFamily="34" charset="0"/>
              </a:rPr>
              <a:t>document.getElementById</a:t>
            </a:r>
            <a:r>
              <a:rPr lang="fr-FR" b="0" i="0" u="none" strike="noStrike" baseline="0" dirty="0">
                <a:solidFill>
                  <a:srgbClr val="000000"/>
                </a:solidFill>
                <a:latin typeface="Calibri" panose="020F0502020204030204" pitchFamily="34" charset="0"/>
                <a:cs typeface="Calibri" panose="020F0502020204030204" pitchFamily="34" charset="0"/>
              </a:rPr>
              <a:t>("</a:t>
            </a:r>
            <a:r>
              <a:rPr lang="fr-FR" dirty="0" err="1">
                <a:latin typeface="Calibri" panose="020F0502020204030204" pitchFamily="34" charset="0"/>
                <a:cs typeface="Calibri" panose="020F0502020204030204" pitchFamily="34" charset="0"/>
              </a:rPr>
              <a:t>pagebody</a:t>
            </a:r>
            <a:r>
              <a:rPr lang="fr-FR" b="0" i="0" u="none" strike="noStrike" baseline="0" dirty="0">
                <a:solidFill>
                  <a:srgbClr val="000000"/>
                </a:solidFill>
                <a:latin typeface="Calibri" panose="020F0502020204030204" pitchFamily="34" charset="0"/>
                <a:cs typeface="Calibri" panose="020F0502020204030204" pitchFamily="34" charset="0"/>
              </a:rPr>
              <a:t>").addEventListener("</a:t>
            </a:r>
            <a:r>
              <a:rPr lang="fr-FR" b="1" i="0" u="none" strike="noStrike" baseline="0" dirty="0">
                <a:solidFill>
                  <a:srgbClr val="C00000"/>
                </a:solidFill>
                <a:latin typeface="Calibri" panose="020F0502020204030204" pitchFamily="34" charset="0"/>
                <a:cs typeface="Calibri" panose="020F0502020204030204" pitchFamily="34" charset="0"/>
              </a:rPr>
              <a:t>keydown</a:t>
            </a:r>
            <a:r>
              <a:rPr lang="fr-FR" b="0" i="0" u="none" strike="noStrike" baseline="0" dirty="0">
                <a:solidFill>
                  <a:srgbClr val="000000"/>
                </a:solidFill>
                <a:latin typeface="Calibri" panose="020F0502020204030204" pitchFamily="34" charset="0"/>
                <a:cs typeface="Calibri" panose="020F0502020204030204" pitchFamily="34" charset="0"/>
              </a:rPr>
              <a:t>", function (e) {</a:t>
            </a:r>
          </a:p>
          <a:p>
            <a:pPr algn="l" defTabSz="144000"/>
            <a:r>
              <a:rPr lang="fr-FR" b="0" i="1" u="none" strike="noStrike" baseline="0" dirty="0">
                <a:solidFill>
                  <a:srgbClr val="000000"/>
                </a:solidFill>
                <a:latin typeface="Calibri" panose="020F0502020204030204" pitchFamily="34" charset="0"/>
                <a:cs typeface="Calibri" panose="020F0502020204030204" pitchFamily="34" charset="0"/>
              </a:rPr>
              <a:t>	// get the raw key code</a:t>
            </a:r>
          </a:p>
          <a:p>
            <a:pPr algn="l" defTabSz="144000"/>
            <a:r>
              <a:rPr lang="fr-FR" b="0" i="0" u="none" strike="noStrike" baseline="0" dirty="0">
                <a:solidFill>
                  <a:srgbClr val="000000"/>
                </a:solidFill>
                <a:latin typeface="Calibri" panose="020F0502020204030204" pitchFamily="34" charset="0"/>
                <a:cs typeface="Calibri" panose="020F0502020204030204" pitchFamily="34" charset="0"/>
              </a:rPr>
              <a:t>	let keyPressed=</a:t>
            </a:r>
            <a:r>
              <a:rPr lang="fr-FR" b="1" i="0" u="none" strike="noStrike" baseline="0" dirty="0">
                <a:solidFill>
                  <a:srgbClr val="C00000"/>
                </a:solidFill>
                <a:latin typeface="Calibri" panose="020F0502020204030204" pitchFamily="34" charset="0"/>
                <a:cs typeface="Calibri" panose="020F0502020204030204" pitchFamily="34" charset="0"/>
              </a:rPr>
              <a:t>e.key</a:t>
            </a:r>
            <a:r>
              <a:rPr lang="fr-FR" b="0" i="0" u="none" strike="noStrike" baseline="0" dirty="0">
                <a:solidFill>
                  <a:srgbClr val="000000"/>
                </a:solidFill>
                <a:latin typeface="Calibri" panose="020F0502020204030204" pitchFamily="34" charset="0"/>
                <a:cs typeface="Calibri" panose="020F0502020204030204" pitchFamily="34" charset="0"/>
              </a:rPr>
              <a:t>;</a:t>
            </a:r>
          </a:p>
          <a:p>
            <a:pPr algn="l" defTabSz="144000"/>
            <a:r>
              <a:rPr lang="fr-FR" b="0" i="0" u="none" strike="noStrike" baseline="0" dirty="0">
                <a:solidFill>
                  <a:srgbClr val="000000"/>
                </a:solidFill>
                <a:latin typeface="Calibri" panose="020F0502020204030204" pitchFamily="34" charset="0"/>
                <a:cs typeface="Calibri" panose="020F0502020204030204" pitchFamily="34" charset="0"/>
              </a:rPr>
              <a:t>	</a:t>
            </a:r>
            <a:r>
              <a:rPr lang="fr-FR" b="0" i="1" u="none" strike="noStrike" baseline="0" dirty="0">
                <a:solidFill>
                  <a:srgbClr val="000000"/>
                </a:solidFill>
                <a:latin typeface="Calibri" panose="020F0502020204030204" pitchFamily="34" charset="0"/>
                <a:cs typeface="Calibri" panose="020F0502020204030204" pitchFamily="34" charset="0"/>
              </a:rPr>
              <a:t>// convert to string</a:t>
            </a:r>
          </a:p>
          <a:p>
            <a:pPr algn="l" defTabSz="144000"/>
            <a:r>
              <a:rPr lang="fr-FR" b="0" i="0" u="none" strike="noStrike" baseline="0" dirty="0">
                <a:solidFill>
                  <a:srgbClr val="000000"/>
                </a:solidFill>
                <a:latin typeface="Calibri" panose="020F0502020204030204" pitchFamily="34" charset="0"/>
                <a:cs typeface="Calibri" panose="020F0502020204030204" pitchFamily="34" charset="0"/>
              </a:rPr>
              <a:t>	let character=String.fromCharCode(keyPressed);</a:t>
            </a:r>
          </a:p>
          <a:p>
            <a:pPr algn="l" defTabSz="144000"/>
            <a:r>
              <a:rPr lang="fr-FR" b="0" i="0" u="none" strike="noStrike" baseline="0" dirty="0">
                <a:solidFill>
                  <a:srgbClr val="000000"/>
                </a:solidFill>
                <a:latin typeface="Calibri" panose="020F0502020204030204" pitchFamily="34" charset="0"/>
                <a:cs typeface="Calibri" panose="020F0502020204030204" pitchFamily="34" charset="0"/>
              </a:rPr>
              <a:t>	alert("Key " + character + " was pressed");</a:t>
            </a:r>
          </a:p>
          <a:p>
            <a:pPr algn="l" defTabSz="144000"/>
            <a:r>
              <a:rPr lang="fr-FR" b="0" i="0" u="none" strike="noStrike" baseline="0" dirty="0">
                <a:solidFill>
                  <a:srgbClr val="000000"/>
                </a:solidFill>
                <a:latin typeface="Calibri" panose="020F0502020204030204" pitchFamily="34" charset="0"/>
                <a:cs typeface="Calibri" panose="020F0502020204030204" pitchFamily="34" charset="0"/>
              </a:rPr>
              <a:t>});</a:t>
            </a:r>
            <a:endParaRPr lang="en-CA" sz="800" b="0" i="0" u="none" strike="noStrike" baseline="0" dirty="0">
              <a:solidFill>
                <a:srgbClr val="00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FC07E8C-38D0-AA78-D8E6-CF6261EC870C}"/>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9879590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B9D69-F000-4173-A695-B2C361E2FFF2}"/>
              </a:ext>
            </a:extLst>
          </p:cNvPr>
          <p:cNvSpPr>
            <a:spLocks noGrp="1"/>
          </p:cNvSpPr>
          <p:nvPr>
            <p:ph type="title"/>
          </p:nvPr>
        </p:nvSpPr>
        <p:spPr/>
        <p:txBody>
          <a:bodyPr/>
          <a:lstStyle/>
          <a:p>
            <a:r>
              <a:rPr lang="en-CA" dirty="0"/>
              <a:t>Form Events</a:t>
            </a:r>
          </a:p>
        </p:txBody>
      </p:sp>
      <p:sp>
        <p:nvSpPr>
          <p:cNvPr id="3" name="Text Placeholder 2">
            <a:extLst>
              <a:ext uri="{FF2B5EF4-FFF2-40B4-BE49-F238E27FC236}">
                <a16:creationId xmlns:a16="http://schemas.microsoft.com/office/drawing/2014/main" id="{B6775FA6-E77C-4F33-9162-D4FBD622D6E7}"/>
              </a:ext>
            </a:extLst>
          </p:cNvPr>
          <p:cNvSpPr>
            <a:spLocks noGrp="1"/>
          </p:cNvSpPr>
          <p:nvPr>
            <p:ph type="body" idx="1"/>
          </p:nvPr>
        </p:nvSpPr>
        <p:spPr/>
        <p:txBody>
          <a:bodyPr/>
          <a:lstStyle/>
          <a:p>
            <a:pPr algn="l"/>
            <a:r>
              <a:rPr lang="en-US" sz="1400" b="1" i="0" u="none" strike="noStrike" baseline="0" dirty="0">
                <a:latin typeface="+mj-lt"/>
              </a:rPr>
              <a:t>blur </a:t>
            </a:r>
            <a:r>
              <a:rPr lang="en-US" sz="1400" b="0" i="0" u="none" strike="noStrike" baseline="0" dirty="0">
                <a:latin typeface="+mj-lt"/>
              </a:rPr>
              <a:t>Triggered when a form element has lost focus (i.e., control has moved to a different element), perhaps due to a click or Tab key press.</a:t>
            </a:r>
          </a:p>
          <a:p>
            <a:pPr algn="l"/>
            <a:r>
              <a:rPr lang="en-US" sz="1400" b="1" i="0" u="none" strike="noStrike" baseline="0" dirty="0">
                <a:latin typeface="+mj-lt"/>
              </a:rPr>
              <a:t>change </a:t>
            </a:r>
            <a:r>
              <a:rPr lang="en-US" sz="1400" b="0" i="0" u="none" strike="noStrike" baseline="0" dirty="0">
                <a:latin typeface="+mj-lt"/>
              </a:rPr>
              <a:t>Some &lt;input&gt;, &lt;</a:t>
            </a:r>
            <a:r>
              <a:rPr lang="en-US" sz="1400" b="0" i="0" u="none" strike="noStrike" baseline="0" dirty="0" err="1">
                <a:latin typeface="+mj-lt"/>
              </a:rPr>
              <a:t>textarea</a:t>
            </a:r>
            <a:r>
              <a:rPr lang="en-US" sz="1400" b="0" i="0" u="none" strike="noStrike" baseline="0" dirty="0">
                <a:latin typeface="+mj-lt"/>
              </a:rPr>
              <a:t>&gt;, or &lt;select&gt; field had their value changed. This could mean the user typed something or selected a new choice.</a:t>
            </a:r>
          </a:p>
          <a:p>
            <a:pPr algn="l"/>
            <a:r>
              <a:rPr lang="en-US" sz="1400" b="1" i="0" u="none" strike="noStrike" baseline="0" dirty="0">
                <a:latin typeface="+mj-lt"/>
              </a:rPr>
              <a:t>focus </a:t>
            </a:r>
            <a:r>
              <a:rPr lang="en-US" sz="1400" b="0" i="0" u="none" strike="noStrike" baseline="0" dirty="0">
                <a:latin typeface="+mj-lt"/>
              </a:rPr>
              <a:t>Complementing the blur event, this is triggered when an element gets focus (the user clicks in the field or tabs to it).</a:t>
            </a:r>
          </a:p>
          <a:p>
            <a:pPr algn="l"/>
            <a:r>
              <a:rPr lang="en-US" sz="1400" b="1" i="0" u="none" strike="noStrike" baseline="0" dirty="0">
                <a:latin typeface="+mj-lt"/>
              </a:rPr>
              <a:t>reset </a:t>
            </a:r>
            <a:r>
              <a:rPr lang="en-US" sz="1400" b="0" i="0" u="none" strike="noStrike" baseline="0" dirty="0">
                <a:latin typeface="+mj-lt"/>
              </a:rPr>
              <a:t>HTML forms have the ability to be reset. This event is triggered when </a:t>
            </a:r>
            <a:r>
              <a:rPr lang="en-CA" sz="1400" b="0" i="0" u="none" strike="noStrike" baseline="0" dirty="0">
                <a:latin typeface="+mj-lt"/>
              </a:rPr>
              <a:t>that happens.</a:t>
            </a:r>
          </a:p>
          <a:p>
            <a:pPr algn="l"/>
            <a:r>
              <a:rPr lang="en-US" sz="1400" b="1" i="0" u="none" strike="noStrike" baseline="0" dirty="0">
                <a:latin typeface="+mj-lt"/>
              </a:rPr>
              <a:t>select </a:t>
            </a:r>
            <a:r>
              <a:rPr lang="en-US" sz="1400" b="0" i="0" u="none" strike="noStrike" baseline="0" dirty="0">
                <a:latin typeface="+mj-lt"/>
              </a:rPr>
              <a:t>When the user selects some text. This is often used to try and prevent </a:t>
            </a:r>
            <a:r>
              <a:rPr lang="en-CA" sz="1400" b="0" i="0" u="none" strike="noStrike" baseline="0" dirty="0">
                <a:latin typeface="+mj-lt"/>
              </a:rPr>
              <a:t>copy/paste.</a:t>
            </a:r>
          </a:p>
          <a:p>
            <a:pPr algn="l"/>
            <a:r>
              <a:rPr lang="en-US" sz="1400" b="1" i="0" u="none" strike="noStrike" baseline="0" dirty="0">
                <a:latin typeface="+mj-lt"/>
              </a:rPr>
              <a:t>submit </a:t>
            </a:r>
            <a:r>
              <a:rPr lang="en-US" sz="1400" b="0" i="0" u="none" strike="noStrike" baseline="0" dirty="0">
                <a:latin typeface="+mj-lt"/>
              </a:rPr>
              <a:t>When the form is submitted this event is triggered. We can do some </a:t>
            </a:r>
            <a:r>
              <a:rPr lang="en-US" sz="1400" b="0" i="0" u="none" strike="noStrike" baseline="0" dirty="0" err="1">
                <a:latin typeface="+mj-lt"/>
              </a:rPr>
              <a:t>prevalidation</a:t>
            </a:r>
            <a:r>
              <a:rPr lang="en-US" sz="1400" b="0" i="0" u="none" strike="noStrike" baseline="0" dirty="0">
                <a:latin typeface="+mj-lt"/>
              </a:rPr>
              <a:t> of the form in JavaScript before sending the data on to </a:t>
            </a:r>
            <a:r>
              <a:rPr lang="en-CA" sz="1400" b="0" i="0" u="none" strike="noStrike" baseline="0" dirty="0">
                <a:latin typeface="+mj-lt"/>
              </a:rPr>
              <a:t>the server.</a:t>
            </a:r>
            <a:endParaRPr lang="en-CA" sz="1400" dirty="0">
              <a:latin typeface="+mj-lt"/>
            </a:endParaRPr>
          </a:p>
          <a:p>
            <a:pPr algn="l"/>
            <a:endParaRPr lang="en-US" sz="1400" b="0" i="0" u="none" strike="noStrike" baseline="0" dirty="0">
              <a:latin typeface="+mj-lt"/>
            </a:endParaRPr>
          </a:p>
        </p:txBody>
      </p:sp>
      <p:sp>
        <p:nvSpPr>
          <p:cNvPr id="4" name="TextBox 3">
            <a:extLst>
              <a:ext uri="{FF2B5EF4-FFF2-40B4-BE49-F238E27FC236}">
                <a16:creationId xmlns:a16="http://schemas.microsoft.com/office/drawing/2014/main" id="{AD18E571-FEC3-0AC1-FC93-EA5A1688B21F}"/>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4930519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3D1FA-83E1-4D28-B6D8-F8D1C8BA706E}"/>
              </a:ext>
            </a:extLst>
          </p:cNvPr>
          <p:cNvSpPr>
            <a:spLocks noGrp="1"/>
          </p:cNvSpPr>
          <p:nvPr>
            <p:ph type="title"/>
          </p:nvPr>
        </p:nvSpPr>
        <p:spPr/>
        <p:txBody>
          <a:bodyPr/>
          <a:lstStyle/>
          <a:p>
            <a:r>
              <a:rPr lang="en-CA" dirty="0"/>
              <a:t>Handling the submit event</a:t>
            </a:r>
          </a:p>
        </p:txBody>
      </p:sp>
      <p:sp>
        <p:nvSpPr>
          <p:cNvPr id="4" name="TextBox 3" descr="LISTING 4.2 Embedded styles example">
            <a:extLst>
              <a:ext uri="{FF2B5EF4-FFF2-40B4-BE49-F238E27FC236}">
                <a16:creationId xmlns:a16="http://schemas.microsoft.com/office/drawing/2014/main" id="{99202925-3605-49CD-A8A8-571ABE39A47F}"/>
              </a:ext>
            </a:extLst>
          </p:cNvPr>
          <p:cNvSpPr txBox="1"/>
          <p:nvPr/>
        </p:nvSpPr>
        <p:spPr>
          <a:xfrm>
            <a:off x="914400" y="1430767"/>
            <a:ext cx="7772400" cy="2345167"/>
          </a:xfrm>
          <a:prstGeom prst="rect">
            <a:avLst/>
          </a:prstGeom>
          <a:solidFill>
            <a:srgbClr val="E6F0F5"/>
          </a:solidFill>
        </p:spPr>
        <p:txBody>
          <a:bodyPr wrap="square" numCol="1" rtlCol="0">
            <a:noAutofit/>
          </a:bodyPr>
          <a:lstStyle/>
          <a:p>
            <a:pPr algn="l"/>
            <a:r>
              <a:rPr lang="en-CA" sz="1800" b="0" i="0" u="none" strike="noStrike" baseline="0" dirty="0" err="1">
                <a:solidFill>
                  <a:srgbClr val="000000"/>
                </a:solidFill>
                <a:latin typeface="Calibri" panose="020F0502020204030204" pitchFamily="34" charset="0"/>
                <a:cs typeface="Calibri" panose="020F0502020204030204" pitchFamily="34" charset="0"/>
              </a:rPr>
              <a:t>document.querySelector</a:t>
            </a:r>
            <a:r>
              <a:rPr lang="en-CA" sz="1800" b="0" i="0" u="none" strike="noStrike" baseline="0" dirty="0">
                <a:solidFill>
                  <a:srgbClr val="000000"/>
                </a:solidFill>
                <a:latin typeface="Calibri" panose="020F0502020204030204" pitchFamily="34" charset="0"/>
                <a:cs typeface="Calibri" panose="020F0502020204030204" pitchFamily="34" charset="0"/>
              </a:rPr>
              <a:t>("</a:t>
            </a:r>
            <a:r>
              <a:rPr lang="en-CA" sz="1800" b="0" i="0" u="none" strike="noStrike" baseline="0" dirty="0">
                <a:solidFill>
                  <a:srgbClr val="9A0000"/>
                </a:solidFill>
                <a:latin typeface="Calibri" panose="020F0502020204030204" pitchFamily="34" charset="0"/>
                <a:cs typeface="Calibri" panose="020F0502020204030204" pitchFamily="34" charset="0"/>
              </a:rPr>
              <a:t>#</a:t>
            </a:r>
            <a:r>
              <a:rPr lang="en-CA" sz="1800" b="0" i="0" u="none" strike="noStrike" baseline="0" dirty="0" err="1">
                <a:solidFill>
                  <a:srgbClr val="9A0000"/>
                </a:solidFill>
                <a:latin typeface="Calibri" panose="020F0502020204030204" pitchFamily="34" charset="0"/>
                <a:cs typeface="Calibri" panose="020F0502020204030204" pitchFamily="34" charset="0"/>
              </a:rPr>
              <a:t>loginForm</a:t>
            </a:r>
            <a:r>
              <a:rPr lang="en-CA" sz="1800" b="0" i="0" u="none" strike="noStrike" baseline="0" dirty="0">
                <a:solidFill>
                  <a:srgbClr val="000000"/>
                </a:solidFill>
                <a:latin typeface="Calibri" panose="020F0502020204030204" pitchFamily="34" charset="0"/>
                <a:cs typeface="Calibri" panose="020F0502020204030204" pitchFamily="34" charset="0"/>
              </a:rPr>
              <a:t>").</a:t>
            </a:r>
            <a:r>
              <a:rPr lang="en-CA" sz="1800" b="0" i="0" u="none" strike="noStrike" baseline="0" dirty="0" err="1">
                <a:solidFill>
                  <a:srgbClr val="000000"/>
                </a:solidFill>
                <a:latin typeface="Calibri" panose="020F0502020204030204" pitchFamily="34" charset="0"/>
                <a:cs typeface="Calibri" panose="020F0502020204030204" pitchFamily="34" charset="0"/>
              </a:rPr>
              <a:t>addEventListener</a:t>
            </a:r>
            <a:r>
              <a:rPr lang="en-CA" sz="1800" b="0" i="0" u="none" strike="noStrike" baseline="0" dirty="0">
                <a:solidFill>
                  <a:srgbClr val="000000"/>
                </a:solidFill>
                <a:latin typeface="Calibri" panose="020F0502020204030204" pitchFamily="34" charset="0"/>
                <a:cs typeface="Calibri" panose="020F0502020204030204" pitchFamily="34" charset="0"/>
              </a:rPr>
              <a:t>("</a:t>
            </a:r>
            <a:r>
              <a:rPr lang="en-CA" sz="1800" b="0" i="0" u="none" strike="noStrike" baseline="0" dirty="0">
                <a:solidFill>
                  <a:srgbClr val="9A0000"/>
                </a:solidFill>
                <a:latin typeface="Calibri" panose="020F0502020204030204" pitchFamily="34" charset="0"/>
                <a:cs typeface="Calibri" panose="020F0502020204030204" pitchFamily="34" charset="0"/>
              </a:rPr>
              <a:t>submit</a:t>
            </a:r>
            <a:r>
              <a:rPr lang="en-CA" sz="1800" b="0" i="0" u="none" strike="noStrike" baseline="0" dirty="0">
                <a:solidFill>
                  <a:srgbClr val="000000"/>
                </a:solidFill>
                <a:latin typeface="Calibri" panose="020F0502020204030204" pitchFamily="34" charset="0"/>
                <a:cs typeface="Calibri" panose="020F0502020204030204" pitchFamily="34" charset="0"/>
              </a:rPr>
              <a:t>",</a:t>
            </a:r>
          </a:p>
          <a:p>
            <a:pPr algn="l"/>
            <a:r>
              <a:rPr lang="en-CA" sz="1800" b="0" i="0" u="none" strike="noStrike" baseline="0" dirty="0">
                <a:solidFill>
                  <a:srgbClr val="000000"/>
                </a:solidFill>
                <a:latin typeface="Calibri" panose="020F0502020204030204" pitchFamily="34" charset="0"/>
                <a:cs typeface="Calibri" panose="020F0502020204030204" pitchFamily="34" charset="0"/>
              </a:rPr>
              <a:t>function(</a:t>
            </a:r>
            <a:r>
              <a:rPr lang="en-CA" sz="1800" b="0" i="0" u="none" strike="noStrike" baseline="0" dirty="0">
                <a:solidFill>
                  <a:srgbClr val="9A0000"/>
                </a:solidFill>
                <a:latin typeface="Calibri" panose="020F0502020204030204" pitchFamily="34" charset="0"/>
                <a:cs typeface="Calibri" panose="020F0502020204030204" pitchFamily="34" charset="0"/>
              </a:rPr>
              <a:t>e</a:t>
            </a:r>
            <a:r>
              <a:rPr lang="en-CA" sz="1800" b="0" i="0" u="none" strike="noStrike" baseline="0" dirty="0">
                <a:solidFill>
                  <a:srgbClr val="000000"/>
                </a:solidFill>
                <a:latin typeface="Calibri" panose="020F0502020204030204" pitchFamily="34" charset="0"/>
                <a:cs typeface="Calibri" panose="020F0502020204030204" pitchFamily="34" charset="0"/>
              </a:rPr>
              <a:t>) {</a:t>
            </a:r>
          </a:p>
          <a:p>
            <a:pPr algn="l"/>
            <a:r>
              <a:rPr lang="en-US" sz="1800" b="0" i="0" u="none" strike="noStrike" baseline="0" dirty="0">
                <a:solidFill>
                  <a:srgbClr val="000000"/>
                </a:solidFill>
                <a:latin typeface="Calibri" panose="020F0502020204030204" pitchFamily="34" charset="0"/>
                <a:cs typeface="Calibri" panose="020F0502020204030204" pitchFamily="34" charset="0"/>
              </a:rPr>
              <a:t>	let pass = </a:t>
            </a:r>
            <a:r>
              <a:rPr lang="en-US" sz="1800" b="0" i="0" u="none" strike="noStrike" baseline="0" dirty="0" err="1">
                <a:solidFill>
                  <a:srgbClr val="000000"/>
                </a:solidFill>
                <a:latin typeface="Calibri" panose="020F0502020204030204" pitchFamily="34" charset="0"/>
                <a:cs typeface="Calibri" panose="020F0502020204030204" pitchFamily="34" charset="0"/>
              </a:rPr>
              <a:t>document.querySelector</a:t>
            </a:r>
            <a:r>
              <a:rPr lang="en-US" sz="1800" b="0" i="0" u="none" strike="noStrike" baseline="0" dirty="0">
                <a:solidFill>
                  <a:srgbClr val="000000"/>
                </a:solidFill>
                <a:latin typeface="Calibri" panose="020F0502020204030204" pitchFamily="34" charset="0"/>
                <a:cs typeface="Calibri" panose="020F0502020204030204" pitchFamily="34" charset="0"/>
              </a:rPr>
              <a:t>("#pw").value;</a:t>
            </a:r>
          </a:p>
          <a:p>
            <a:pPr algn="l"/>
            <a:r>
              <a:rPr lang="en-CA" sz="1800" b="0" i="0" u="none" strike="noStrike" baseline="0" dirty="0">
                <a:solidFill>
                  <a:srgbClr val="9A0000"/>
                </a:solidFill>
                <a:latin typeface="Calibri" panose="020F0502020204030204" pitchFamily="34" charset="0"/>
                <a:cs typeface="Calibri" panose="020F0502020204030204" pitchFamily="34" charset="0"/>
              </a:rPr>
              <a:t>	if (pass == "") </a:t>
            </a:r>
            <a:r>
              <a:rPr lang="en-CA" sz="1800" b="0" i="0" u="none" strike="noStrike" baseline="0" dirty="0">
                <a:solidFill>
                  <a:srgbClr val="000000"/>
                </a:solidFill>
                <a:latin typeface="Calibri" panose="020F0502020204030204" pitchFamily="34" charset="0"/>
                <a:cs typeface="Calibri" panose="020F0502020204030204" pitchFamily="34" charset="0"/>
              </a:rPr>
              <a:t>{</a:t>
            </a:r>
          </a:p>
          <a:p>
            <a:pPr algn="l"/>
            <a:r>
              <a:rPr lang="en-CA" sz="1800" b="0" i="0" u="none" strike="noStrike" baseline="0" dirty="0">
                <a:solidFill>
                  <a:srgbClr val="000000"/>
                </a:solidFill>
                <a:latin typeface="Calibri" panose="020F0502020204030204" pitchFamily="34" charset="0"/>
                <a:cs typeface="Calibri" panose="020F0502020204030204" pitchFamily="34" charset="0"/>
              </a:rPr>
              <a:t>		alert ("enter a password");</a:t>
            </a:r>
          </a:p>
          <a:p>
            <a:pPr algn="l"/>
            <a:r>
              <a:rPr lang="en-CA" sz="1800" b="0" i="0" u="none" strike="noStrike" baseline="0" dirty="0">
                <a:solidFill>
                  <a:srgbClr val="9A0000"/>
                </a:solidFill>
                <a:latin typeface="Calibri" panose="020F0502020204030204" pitchFamily="34" charset="0"/>
                <a:cs typeface="Calibri" panose="020F0502020204030204" pitchFamily="34" charset="0"/>
              </a:rPr>
              <a:t>		</a:t>
            </a:r>
            <a:r>
              <a:rPr lang="en-CA" sz="1800" b="0" i="0" u="none" strike="noStrike" baseline="0" dirty="0" err="1">
                <a:solidFill>
                  <a:srgbClr val="9A0000"/>
                </a:solidFill>
                <a:latin typeface="Calibri" panose="020F0502020204030204" pitchFamily="34" charset="0"/>
                <a:cs typeface="Calibri" panose="020F0502020204030204" pitchFamily="34" charset="0"/>
              </a:rPr>
              <a:t>e.preventDefault</a:t>
            </a:r>
            <a:r>
              <a:rPr lang="en-CA" sz="1800" b="0" i="0" u="none" strike="noStrike" baseline="0" dirty="0">
                <a:solidFill>
                  <a:srgbClr val="9A0000"/>
                </a:solidFill>
                <a:latin typeface="Calibri" panose="020F0502020204030204" pitchFamily="34" charset="0"/>
                <a:cs typeface="Calibri" panose="020F0502020204030204" pitchFamily="34" charset="0"/>
              </a:rPr>
              <a:t>()</a:t>
            </a:r>
            <a:r>
              <a:rPr lang="en-CA" sz="1800" b="0" i="0" u="none" strike="noStrike" baseline="0" dirty="0">
                <a:solidFill>
                  <a:srgbClr val="000000"/>
                </a:solidFill>
                <a:latin typeface="Calibri" panose="020F0502020204030204" pitchFamily="34" charset="0"/>
                <a:cs typeface="Calibri" panose="020F0502020204030204" pitchFamily="34" charset="0"/>
              </a:rPr>
              <a:t>;      // prevents form submission</a:t>
            </a:r>
          </a:p>
          <a:p>
            <a:pPr algn="l"/>
            <a:r>
              <a:rPr lang="en-CA" sz="1800" b="0" i="0" u="none" strike="noStrike" baseline="0" dirty="0">
                <a:solidFill>
                  <a:srgbClr val="000000"/>
                </a:solidFill>
                <a:latin typeface="Calibri" panose="020F0502020204030204" pitchFamily="34" charset="0"/>
                <a:cs typeface="Calibri" panose="020F0502020204030204" pitchFamily="34" charset="0"/>
              </a:rPr>
              <a:t>	}</a:t>
            </a:r>
          </a:p>
          <a:p>
            <a:pPr algn="l"/>
            <a:r>
              <a:rPr lang="en-CA" sz="1800" b="0" i="0" u="none" strike="noStrike" baseline="0" dirty="0">
                <a:solidFill>
                  <a:srgbClr val="000000"/>
                </a:solidFill>
                <a:latin typeface="Calibri" panose="020F0502020204030204" pitchFamily="34" charset="0"/>
                <a:cs typeface="Calibri" panose="020F0502020204030204" pitchFamily="34" charset="0"/>
              </a:rPr>
              <a:t>});</a:t>
            </a:r>
            <a:endParaRPr lang="en-CA" sz="800" b="0" i="0" u="none" strike="noStrike" baseline="0" dirty="0">
              <a:solidFill>
                <a:srgbClr val="00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374E690A-A2B1-42EC-823F-53DD8339FF4A}"/>
              </a:ext>
            </a:extLst>
          </p:cNvPr>
          <p:cNvSpPr txBox="1"/>
          <p:nvPr/>
        </p:nvSpPr>
        <p:spPr>
          <a:xfrm>
            <a:off x="914400" y="3775934"/>
            <a:ext cx="6412059" cy="276999"/>
          </a:xfrm>
          <a:prstGeom prst="rect">
            <a:avLst/>
          </a:prstGeom>
          <a:noFill/>
        </p:spPr>
        <p:txBody>
          <a:bodyPr wrap="square" rtlCol="0">
            <a:spAutoFit/>
          </a:bodyPr>
          <a:lstStyle/>
          <a:p>
            <a:r>
              <a:rPr lang="en-US" sz="1200" b="1" i="0" u="none" strike="noStrike" baseline="0" dirty="0">
                <a:solidFill>
                  <a:srgbClr val="009A9A"/>
                </a:solidFill>
                <a:latin typeface="+mj-lt"/>
              </a:rPr>
              <a:t>LISTING 9.8 </a:t>
            </a:r>
            <a:r>
              <a:rPr lang="en-US" sz="1200" b="0" i="0" u="none" strike="noStrike" baseline="0" dirty="0">
                <a:solidFill>
                  <a:srgbClr val="000000"/>
                </a:solidFill>
                <a:latin typeface="+mj-lt"/>
              </a:rPr>
              <a:t>Handling the submit event</a:t>
            </a:r>
            <a:endParaRPr lang="en-CA" sz="1200" dirty="0">
              <a:latin typeface="+mj-lt"/>
            </a:endParaRPr>
          </a:p>
        </p:txBody>
      </p:sp>
      <p:sp>
        <p:nvSpPr>
          <p:cNvPr id="3" name="TextBox 2">
            <a:extLst>
              <a:ext uri="{FF2B5EF4-FFF2-40B4-BE49-F238E27FC236}">
                <a16:creationId xmlns:a16="http://schemas.microsoft.com/office/drawing/2014/main" id="{B95A396E-9044-62C4-762C-894C665C3D28}"/>
              </a:ext>
            </a:extLst>
          </p:cNvPr>
          <p:cNvSpPr txBox="1"/>
          <p:nvPr/>
        </p:nvSpPr>
        <p:spPr>
          <a:xfrm>
            <a:off x="2801512" y="4710165"/>
            <a:ext cx="5885288"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dirty="0"/>
              <a:t>Source code: chapter04/16_form_submit_event</a:t>
            </a:r>
            <a:endParaRPr lang="en-GB" dirty="0"/>
          </a:p>
        </p:txBody>
      </p:sp>
    </p:spTree>
    <p:extLst>
      <p:ext uri="{BB962C8B-B14F-4D97-AF65-F5344CB8AC3E}">
        <p14:creationId xmlns:p14="http://schemas.microsoft.com/office/powerpoint/2010/main" val="28032793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D6E4F-A292-401B-B370-D9E39B8DB355}"/>
              </a:ext>
            </a:extLst>
          </p:cNvPr>
          <p:cNvSpPr>
            <a:spLocks noGrp="1"/>
          </p:cNvSpPr>
          <p:nvPr>
            <p:ph type="title"/>
          </p:nvPr>
        </p:nvSpPr>
        <p:spPr/>
        <p:txBody>
          <a:bodyPr/>
          <a:lstStyle/>
          <a:p>
            <a:r>
              <a:rPr lang="en-CA" dirty="0"/>
              <a:t>Forms in JavaScript</a:t>
            </a:r>
          </a:p>
        </p:txBody>
      </p:sp>
      <p:sp>
        <p:nvSpPr>
          <p:cNvPr id="3" name="Text Placeholder 2">
            <a:extLst>
              <a:ext uri="{FF2B5EF4-FFF2-40B4-BE49-F238E27FC236}">
                <a16:creationId xmlns:a16="http://schemas.microsoft.com/office/drawing/2014/main" id="{84C8C425-5EB9-4357-9DF3-2AC61A74B3B6}"/>
              </a:ext>
            </a:extLst>
          </p:cNvPr>
          <p:cNvSpPr>
            <a:spLocks noGrp="1"/>
          </p:cNvSpPr>
          <p:nvPr>
            <p:ph type="body" idx="1"/>
          </p:nvPr>
        </p:nvSpPr>
        <p:spPr/>
        <p:txBody>
          <a:bodyPr/>
          <a:lstStyle/>
          <a:p>
            <a:pPr marL="114300" indent="0" algn="l">
              <a:buNone/>
            </a:pPr>
            <a:r>
              <a:rPr lang="en-US" b="0" i="0" u="none" strike="noStrike" baseline="0" dirty="0">
                <a:latin typeface="+mj-lt"/>
              </a:rPr>
              <a:t>JavaScript within forms is more than just the client-side validation of form data; JavaScript is also used to improve the user experience of the typical browser-based form.</a:t>
            </a:r>
          </a:p>
          <a:p>
            <a:pPr marL="114300" indent="0" algn="l">
              <a:buNone/>
            </a:pPr>
            <a:r>
              <a:rPr lang="en-US" b="0" i="0" u="none" strike="noStrike" baseline="0" dirty="0">
                <a:latin typeface="+mj-lt"/>
              </a:rPr>
              <a:t>As a result, when working with forms in JavaScript, we are typically interested in three types of events: </a:t>
            </a:r>
          </a:p>
          <a:p>
            <a:pPr algn="l"/>
            <a:r>
              <a:rPr lang="en-US" b="0" i="0" u="none" strike="noStrike" baseline="0" dirty="0">
                <a:latin typeface="+mj-lt"/>
              </a:rPr>
              <a:t>movement between elements, </a:t>
            </a:r>
          </a:p>
          <a:p>
            <a:pPr algn="l"/>
            <a:r>
              <a:rPr lang="en-US" b="0" i="0" u="none" strike="noStrike" baseline="0" dirty="0">
                <a:latin typeface="+mj-lt"/>
              </a:rPr>
              <a:t>data being changed within a form element, and </a:t>
            </a:r>
          </a:p>
          <a:p>
            <a:pPr algn="l"/>
            <a:r>
              <a:rPr lang="en-US" b="0" i="0" u="none" strike="noStrike" baseline="0" dirty="0">
                <a:latin typeface="+mj-lt"/>
              </a:rPr>
              <a:t>the final submission of the form.</a:t>
            </a:r>
            <a:endParaRPr lang="en-CA" sz="1400" dirty="0">
              <a:latin typeface="+mj-lt"/>
            </a:endParaRPr>
          </a:p>
        </p:txBody>
      </p:sp>
      <p:sp>
        <p:nvSpPr>
          <p:cNvPr id="4" name="TextBox 3">
            <a:extLst>
              <a:ext uri="{FF2B5EF4-FFF2-40B4-BE49-F238E27FC236}">
                <a16:creationId xmlns:a16="http://schemas.microsoft.com/office/drawing/2014/main" id="{28C7DE94-B77B-32BF-4FFE-9E4ABACA9DE8}"/>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12364096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7E259-DBAF-4A3D-861B-1D70B16614B7}"/>
              </a:ext>
            </a:extLst>
          </p:cNvPr>
          <p:cNvSpPr>
            <a:spLocks noGrp="1"/>
          </p:cNvSpPr>
          <p:nvPr>
            <p:ph type="title"/>
          </p:nvPr>
        </p:nvSpPr>
        <p:spPr>
          <a:xfrm>
            <a:off x="450850" y="0"/>
            <a:ext cx="8229600" cy="822959"/>
          </a:xfrm>
        </p:spPr>
        <p:txBody>
          <a:bodyPr/>
          <a:lstStyle/>
          <a:p>
            <a:r>
              <a:rPr lang="en-US" sz="3200" dirty="0"/>
              <a:t>Responding to form movement events</a:t>
            </a:r>
            <a:endParaRPr lang="en-CA" sz="3200" dirty="0"/>
          </a:p>
        </p:txBody>
      </p:sp>
      <p:pic>
        <p:nvPicPr>
          <p:cNvPr id="4" name="Picture 3">
            <a:extLst>
              <a:ext uri="{FF2B5EF4-FFF2-40B4-BE49-F238E27FC236}">
                <a16:creationId xmlns:a16="http://schemas.microsoft.com/office/drawing/2014/main" id="{549B3B47-2AD7-4231-BD30-7DEAA6EB50A2}"/>
              </a:ext>
            </a:extLst>
          </p:cNvPr>
          <p:cNvPicPr>
            <a:picLocks noChangeAspect="1"/>
          </p:cNvPicPr>
          <p:nvPr/>
        </p:nvPicPr>
        <p:blipFill>
          <a:blip r:embed="rId2"/>
          <a:stretch>
            <a:fillRect/>
          </a:stretch>
        </p:blipFill>
        <p:spPr>
          <a:xfrm>
            <a:off x="3067347" y="887920"/>
            <a:ext cx="5942305" cy="3583168"/>
          </a:xfrm>
          <a:prstGeom prst="rect">
            <a:avLst/>
          </a:prstGeom>
        </p:spPr>
      </p:pic>
      <p:pic>
        <p:nvPicPr>
          <p:cNvPr id="9" name="Picture 8">
            <a:extLst>
              <a:ext uri="{FF2B5EF4-FFF2-40B4-BE49-F238E27FC236}">
                <a16:creationId xmlns:a16="http://schemas.microsoft.com/office/drawing/2014/main" id="{3E999C08-CA9A-9A6A-B4D4-48E5B4F3C96A}"/>
              </a:ext>
            </a:extLst>
          </p:cNvPr>
          <p:cNvPicPr>
            <a:picLocks noChangeAspect="1"/>
          </p:cNvPicPr>
          <p:nvPr/>
        </p:nvPicPr>
        <p:blipFill>
          <a:blip r:embed="rId3"/>
          <a:stretch>
            <a:fillRect/>
          </a:stretch>
        </p:blipFill>
        <p:spPr>
          <a:xfrm>
            <a:off x="172745" y="774838"/>
            <a:ext cx="2672931" cy="2041756"/>
          </a:xfrm>
          <a:prstGeom prst="rect">
            <a:avLst/>
          </a:prstGeom>
        </p:spPr>
      </p:pic>
      <p:pic>
        <p:nvPicPr>
          <p:cNvPr id="11" name="Picture 10">
            <a:extLst>
              <a:ext uri="{FF2B5EF4-FFF2-40B4-BE49-F238E27FC236}">
                <a16:creationId xmlns:a16="http://schemas.microsoft.com/office/drawing/2014/main" id="{D969F120-9131-4063-124F-4C336F7A3F2A}"/>
              </a:ext>
            </a:extLst>
          </p:cNvPr>
          <p:cNvPicPr>
            <a:picLocks noChangeAspect="1"/>
          </p:cNvPicPr>
          <p:nvPr/>
        </p:nvPicPr>
        <p:blipFill>
          <a:blip r:embed="rId4"/>
          <a:stretch>
            <a:fillRect/>
          </a:stretch>
        </p:blipFill>
        <p:spPr>
          <a:xfrm>
            <a:off x="219352" y="2833434"/>
            <a:ext cx="2896982" cy="1920203"/>
          </a:xfrm>
          <a:prstGeom prst="rect">
            <a:avLst/>
          </a:prstGeom>
        </p:spPr>
      </p:pic>
      <p:sp>
        <p:nvSpPr>
          <p:cNvPr id="12" name="TextBox 11">
            <a:extLst>
              <a:ext uri="{FF2B5EF4-FFF2-40B4-BE49-F238E27FC236}">
                <a16:creationId xmlns:a16="http://schemas.microsoft.com/office/drawing/2014/main" id="{96313F19-D889-96FF-11F2-887B5CE6EC91}"/>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9808582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7EE91-AEEA-4CB5-AD7F-2519DFEC9196}"/>
              </a:ext>
            </a:extLst>
          </p:cNvPr>
          <p:cNvSpPr>
            <a:spLocks noGrp="1"/>
          </p:cNvSpPr>
          <p:nvPr>
            <p:ph type="title"/>
          </p:nvPr>
        </p:nvSpPr>
        <p:spPr>
          <a:xfrm>
            <a:off x="82136" y="382754"/>
            <a:ext cx="6349181" cy="822959"/>
          </a:xfrm>
        </p:spPr>
        <p:txBody>
          <a:bodyPr/>
          <a:lstStyle/>
          <a:p>
            <a:r>
              <a:rPr lang="en-US" sz="3200" dirty="0"/>
              <a:t>Responding</a:t>
            </a:r>
            <a:r>
              <a:rPr lang="en-US" dirty="0"/>
              <a:t> to Form Changes Events</a:t>
            </a:r>
            <a:endParaRPr lang="en-CA" dirty="0"/>
          </a:p>
        </p:txBody>
      </p:sp>
      <p:sp>
        <p:nvSpPr>
          <p:cNvPr id="3" name="Text Placeholder 2">
            <a:extLst>
              <a:ext uri="{FF2B5EF4-FFF2-40B4-BE49-F238E27FC236}">
                <a16:creationId xmlns:a16="http://schemas.microsoft.com/office/drawing/2014/main" id="{C381980F-3880-463B-9734-3B80980D8292}"/>
              </a:ext>
            </a:extLst>
          </p:cNvPr>
          <p:cNvSpPr>
            <a:spLocks noGrp="1"/>
          </p:cNvSpPr>
          <p:nvPr>
            <p:ph type="body" idx="1"/>
          </p:nvPr>
        </p:nvSpPr>
        <p:spPr>
          <a:xfrm>
            <a:off x="82136" y="1081087"/>
            <a:ext cx="5974116" cy="3532476"/>
          </a:xfrm>
        </p:spPr>
        <p:txBody>
          <a:bodyPr/>
          <a:lstStyle/>
          <a:p>
            <a:pPr marL="114300" indent="0" algn="l">
              <a:buNone/>
            </a:pPr>
            <a:r>
              <a:rPr lang="en-US" sz="1800" b="0" i="0" u="none" strike="noStrike" baseline="0" dirty="0">
                <a:latin typeface="+mj-lt"/>
              </a:rPr>
              <a:t>We may want to change the options available within a form based on earlier user entry. For instance, we may want the payment options to be different based on the value of the region radio button. </a:t>
            </a:r>
          </a:p>
          <a:p>
            <a:pPr marL="114300" indent="0" algn="l">
              <a:buNone/>
            </a:pPr>
            <a:r>
              <a:rPr lang="en-US" sz="1800" dirty="0">
                <a:latin typeface="+mj-lt"/>
              </a:rPr>
              <a:t>W</a:t>
            </a:r>
            <a:r>
              <a:rPr lang="en-US" sz="1800" b="0" i="0" u="none" strike="noStrike" baseline="0" dirty="0">
                <a:latin typeface="+mj-lt"/>
              </a:rPr>
              <a:t>e can add event listeners to the change event of the radio buttons; when one of these buttons changes its value, then the callback function will set the available payment options based on the selected region.</a:t>
            </a:r>
            <a:endParaRPr lang="en-CA" dirty="0">
              <a:latin typeface="+mj-lt"/>
            </a:endParaRPr>
          </a:p>
        </p:txBody>
      </p:sp>
      <p:pic>
        <p:nvPicPr>
          <p:cNvPr id="7" name="Picture 6" descr="FIGURE 9.19 Responding to the change events">
            <a:extLst>
              <a:ext uri="{FF2B5EF4-FFF2-40B4-BE49-F238E27FC236}">
                <a16:creationId xmlns:a16="http://schemas.microsoft.com/office/drawing/2014/main" id="{F6CB6A97-93D6-4DE9-85E6-7933DA66D99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174239" y="177823"/>
            <a:ext cx="2697287" cy="4582923"/>
          </a:xfrm>
          <a:prstGeom prst="rect">
            <a:avLst/>
          </a:prstGeom>
        </p:spPr>
      </p:pic>
      <p:sp>
        <p:nvSpPr>
          <p:cNvPr id="4" name="TextBox 3">
            <a:extLst>
              <a:ext uri="{FF2B5EF4-FFF2-40B4-BE49-F238E27FC236}">
                <a16:creationId xmlns:a16="http://schemas.microsoft.com/office/drawing/2014/main" id="{6A8649DA-C1C5-A53F-C7A5-C2CBFA365221}"/>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7724846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9E48C-FA2F-46C2-BCC7-3FE80BB73CF6}"/>
              </a:ext>
            </a:extLst>
          </p:cNvPr>
          <p:cNvSpPr>
            <a:spLocks noGrp="1"/>
          </p:cNvSpPr>
          <p:nvPr>
            <p:ph type="title"/>
          </p:nvPr>
        </p:nvSpPr>
        <p:spPr/>
        <p:txBody>
          <a:bodyPr/>
          <a:lstStyle/>
          <a:p>
            <a:r>
              <a:rPr lang="en-CA" dirty="0"/>
              <a:t>Validating a Submitted Form</a:t>
            </a:r>
          </a:p>
        </p:txBody>
      </p:sp>
      <p:sp>
        <p:nvSpPr>
          <p:cNvPr id="3" name="Text Placeholder 2">
            <a:extLst>
              <a:ext uri="{FF2B5EF4-FFF2-40B4-BE49-F238E27FC236}">
                <a16:creationId xmlns:a16="http://schemas.microsoft.com/office/drawing/2014/main" id="{9A1ABB9C-C418-44E7-893D-1640BB4CA9FA}"/>
              </a:ext>
            </a:extLst>
          </p:cNvPr>
          <p:cNvSpPr>
            <a:spLocks noGrp="1"/>
          </p:cNvSpPr>
          <p:nvPr>
            <p:ph type="body" idx="1"/>
          </p:nvPr>
        </p:nvSpPr>
        <p:spPr/>
        <p:txBody>
          <a:bodyPr/>
          <a:lstStyle/>
          <a:p>
            <a:pPr marL="114300" indent="0">
              <a:buNone/>
            </a:pPr>
            <a:r>
              <a:rPr lang="en-US" b="0" i="0" u="none" strike="noStrike" baseline="0" dirty="0">
                <a:latin typeface="+mj-lt"/>
              </a:rPr>
              <a:t>Form validation continues to be one of the most common applications of JavaScript.</a:t>
            </a:r>
          </a:p>
          <a:p>
            <a:pPr marL="114300" indent="0">
              <a:buNone/>
            </a:pPr>
            <a:r>
              <a:rPr lang="en-US" b="0" i="0" u="none" strike="noStrike" baseline="0" dirty="0">
                <a:latin typeface="+mj-lt"/>
              </a:rPr>
              <a:t>Checking user inputs to ensure that they follow expected rules must happen on the server side for security reasons (in case JavaScript was circumvented); checking those same inputs on the client side using JavaScript will reduce server load and increase the perceived speed and responsiveness of the form. </a:t>
            </a:r>
          </a:p>
          <a:p>
            <a:pPr marL="114300" indent="0">
              <a:buNone/>
            </a:pPr>
            <a:r>
              <a:rPr lang="en-US" b="0" i="0" u="none" strike="noStrike" baseline="0" dirty="0">
                <a:latin typeface="+mj-lt"/>
              </a:rPr>
              <a:t>Some of the more common validation activities include email validation, number validation, and data validation. </a:t>
            </a:r>
          </a:p>
          <a:p>
            <a:pPr marL="114300" indent="0">
              <a:buNone/>
            </a:pPr>
            <a:r>
              <a:rPr lang="en-US" b="0" i="0" u="none" strike="noStrike" baseline="0" dirty="0">
                <a:latin typeface="+mj-lt"/>
              </a:rPr>
              <a:t>In practice, regular expressions are used to concisely implement many of these validation checks.</a:t>
            </a:r>
            <a:endParaRPr lang="en-CA" sz="1400" dirty="0">
              <a:latin typeface="+mj-lt"/>
            </a:endParaRPr>
          </a:p>
        </p:txBody>
      </p:sp>
      <p:sp>
        <p:nvSpPr>
          <p:cNvPr id="4" name="TextBox 3">
            <a:extLst>
              <a:ext uri="{FF2B5EF4-FFF2-40B4-BE49-F238E27FC236}">
                <a16:creationId xmlns:a16="http://schemas.microsoft.com/office/drawing/2014/main" id="{16DCF16B-5598-D8D0-6C75-3B05BDAAAA73}"/>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33183973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CD94F-7392-4B16-A57D-4305F284D9C1}"/>
              </a:ext>
            </a:extLst>
          </p:cNvPr>
          <p:cNvSpPr>
            <a:spLocks noGrp="1"/>
          </p:cNvSpPr>
          <p:nvPr>
            <p:ph type="title"/>
          </p:nvPr>
        </p:nvSpPr>
        <p:spPr/>
        <p:txBody>
          <a:bodyPr/>
          <a:lstStyle/>
          <a:p>
            <a:r>
              <a:rPr lang="en-CA" dirty="0"/>
              <a:t>Empty Field Validation</a:t>
            </a:r>
          </a:p>
        </p:txBody>
      </p:sp>
      <p:sp>
        <p:nvSpPr>
          <p:cNvPr id="4" name="TextBox 3" descr="LISTING 4.2 Embedded styles example">
            <a:extLst>
              <a:ext uri="{FF2B5EF4-FFF2-40B4-BE49-F238E27FC236}">
                <a16:creationId xmlns:a16="http://schemas.microsoft.com/office/drawing/2014/main" id="{1074D607-BC96-48DA-9ABF-163E1E77182E}"/>
              </a:ext>
            </a:extLst>
          </p:cNvPr>
          <p:cNvSpPr txBox="1"/>
          <p:nvPr/>
        </p:nvSpPr>
        <p:spPr>
          <a:xfrm>
            <a:off x="1193800" y="1255927"/>
            <a:ext cx="6756400" cy="2809197"/>
          </a:xfrm>
          <a:prstGeom prst="rect">
            <a:avLst/>
          </a:prstGeom>
          <a:solidFill>
            <a:srgbClr val="E6F0F5"/>
          </a:solidFill>
        </p:spPr>
        <p:txBody>
          <a:bodyPr wrap="square" numCol="1" rtlCol="0">
            <a:noAutofit/>
          </a:bodyPr>
          <a:lstStyle/>
          <a:p>
            <a:pPr algn="l" defTabSz="180000"/>
            <a:r>
              <a:rPr lang="en-CA" sz="1800" b="0" i="0" u="none" strike="noStrike" baseline="0" dirty="0">
                <a:solidFill>
                  <a:srgbClr val="000000"/>
                </a:solidFill>
                <a:latin typeface="Calibri" panose="020F0502020204030204" pitchFamily="34" charset="0"/>
                <a:cs typeface="Calibri" panose="020F0502020204030204" pitchFamily="34" charset="0"/>
              </a:rPr>
              <a:t>const form = </a:t>
            </a:r>
            <a:r>
              <a:rPr lang="en-CA" sz="1800" b="0" i="0" u="none" strike="noStrike" baseline="0" dirty="0" err="1">
                <a:solidFill>
                  <a:srgbClr val="000000"/>
                </a:solidFill>
                <a:latin typeface="Calibri" panose="020F0502020204030204" pitchFamily="34" charset="0"/>
                <a:cs typeface="Calibri" panose="020F0502020204030204" pitchFamily="34" charset="0"/>
              </a:rPr>
              <a:t>document.querySelector</a:t>
            </a:r>
            <a:r>
              <a:rPr lang="en-CA" sz="1800" b="0" i="0" u="none" strike="noStrike" baseline="0" dirty="0">
                <a:solidFill>
                  <a:srgbClr val="000000"/>
                </a:solidFill>
                <a:latin typeface="Calibri" panose="020F0502020204030204" pitchFamily="34" charset="0"/>
                <a:cs typeface="Calibri" panose="020F0502020204030204" pitchFamily="34" charset="0"/>
              </a:rPr>
              <a:t>("#</a:t>
            </a:r>
            <a:r>
              <a:rPr lang="en-CA" sz="1800" b="0" i="0" u="none" strike="noStrike" baseline="0" dirty="0" err="1">
                <a:solidFill>
                  <a:srgbClr val="000000"/>
                </a:solidFill>
                <a:latin typeface="Calibri" panose="020F0502020204030204" pitchFamily="34" charset="0"/>
                <a:cs typeface="Calibri" panose="020F0502020204030204" pitchFamily="34" charset="0"/>
              </a:rPr>
              <a:t>loginForm</a:t>
            </a:r>
            <a:r>
              <a:rPr lang="en-CA" sz="1800" b="0" i="0" u="none" strike="noStrike" baseline="0" dirty="0">
                <a:solidFill>
                  <a:srgbClr val="000000"/>
                </a:solidFill>
                <a:latin typeface="Calibri" panose="020F0502020204030204" pitchFamily="34" charset="0"/>
                <a:cs typeface="Calibri" panose="020F0502020204030204" pitchFamily="34" charset="0"/>
              </a:rPr>
              <a:t>");</a:t>
            </a:r>
          </a:p>
          <a:p>
            <a:pPr algn="l" defTabSz="180000"/>
            <a:r>
              <a:rPr lang="en-CA" sz="1800" b="0" i="0" u="none" strike="noStrike" baseline="0" dirty="0" err="1">
                <a:solidFill>
                  <a:srgbClr val="000000"/>
                </a:solidFill>
                <a:latin typeface="Calibri" panose="020F0502020204030204" pitchFamily="34" charset="0"/>
                <a:cs typeface="Calibri" panose="020F0502020204030204" pitchFamily="34" charset="0"/>
              </a:rPr>
              <a:t>form.addEventListener</a:t>
            </a:r>
            <a:r>
              <a:rPr lang="en-CA" sz="1800" b="0" i="0" u="none" strike="noStrike" baseline="0" dirty="0">
                <a:solidFill>
                  <a:srgbClr val="000000"/>
                </a:solidFill>
                <a:latin typeface="Calibri" panose="020F0502020204030204" pitchFamily="34" charset="0"/>
                <a:cs typeface="Calibri" panose="020F0502020204030204" pitchFamily="34" charset="0"/>
              </a:rPr>
              <a:t>("submit", (e) =&gt; {</a:t>
            </a:r>
          </a:p>
          <a:p>
            <a:pPr algn="l" defTabSz="180000"/>
            <a:r>
              <a:rPr lang="en-US" sz="1800" b="0" i="0" u="none" strike="noStrike" baseline="0" dirty="0">
                <a:solidFill>
                  <a:srgbClr val="000000"/>
                </a:solidFill>
                <a:latin typeface="Calibri" panose="020F0502020204030204" pitchFamily="34" charset="0"/>
                <a:cs typeface="Calibri" panose="020F0502020204030204" pitchFamily="34" charset="0"/>
              </a:rPr>
              <a:t>	const </a:t>
            </a:r>
            <a:r>
              <a:rPr lang="en-US" sz="1800" b="0" i="0" u="none" strike="noStrike" baseline="0" dirty="0" err="1">
                <a:solidFill>
                  <a:srgbClr val="000000"/>
                </a:solidFill>
                <a:latin typeface="Calibri" panose="020F0502020204030204" pitchFamily="34" charset="0"/>
                <a:cs typeface="Calibri" panose="020F0502020204030204" pitchFamily="34" charset="0"/>
              </a:rPr>
              <a:t>fieldValue</a:t>
            </a:r>
            <a:r>
              <a:rPr lang="en-US" sz="1800" b="0" i="0" u="none" strike="noStrike" baseline="0" dirty="0">
                <a:solidFill>
                  <a:srgbClr val="000000"/>
                </a:solidFill>
                <a:latin typeface="Calibri" panose="020F0502020204030204" pitchFamily="34" charset="0"/>
                <a:cs typeface="Calibri" panose="020F0502020204030204" pitchFamily="34" charset="0"/>
              </a:rPr>
              <a:t> = </a:t>
            </a:r>
            <a:r>
              <a:rPr lang="en-US" sz="1800" b="0" i="0" u="none" strike="noStrike" baseline="0" dirty="0" err="1">
                <a:solidFill>
                  <a:srgbClr val="000000"/>
                </a:solidFill>
                <a:latin typeface="Calibri" panose="020F0502020204030204" pitchFamily="34" charset="0"/>
                <a:cs typeface="Calibri" panose="020F0502020204030204" pitchFamily="34" charset="0"/>
              </a:rPr>
              <a:t>document.querySelector</a:t>
            </a:r>
            <a:r>
              <a:rPr lang="en-US" sz="1800" b="0" i="0" u="none" strike="noStrike" baseline="0" dirty="0">
                <a:solidFill>
                  <a:srgbClr val="000000"/>
                </a:solidFill>
                <a:latin typeface="Calibri" panose="020F0502020204030204" pitchFamily="34" charset="0"/>
                <a:cs typeface="Calibri" panose="020F0502020204030204" pitchFamily="34" charset="0"/>
              </a:rPr>
              <a:t>("#username").value;</a:t>
            </a:r>
          </a:p>
          <a:p>
            <a:pPr algn="l" defTabSz="180000"/>
            <a:r>
              <a:rPr lang="en-CA" sz="1800" b="0" i="0" u="none" strike="noStrike" baseline="0" dirty="0">
                <a:solidFill>
                  <a:srgbClr val="000000"/>
                </a:solidFill>
                <a:latin typeface="Calibri" panose="020F0502020204030204" pitchFamily="34" charset="0"/>
                <a:cs typeface="Calibri" panose="020F0502020204030204" pitchFamily="34" charset="0"/>
              </a:rPr>
              <a:t>	if (</a:t>
            </a:r>
            <a:r>
              <a:rPr lang="en-CA" sz="1800" b="0" i="0" u="none" strike="noStrike" baseline="0" dirty="0" err="1">
                <a:solidFill>
                  <a:srgbClr val="9A0000"/>
                </a:solidFill>
                <a:latin typeface="Calibri" panose="020F0502020204030204" pitchFamily="34" charset="0"/>
                <a:cs typeface="Calibri" panose="020F0502020204030204" pitchFamily="34" charset="0"/>
              </a:rPr>
              <a:t>fieldValue</a:t>
            </a:r>
            <a:r>
              <a:rPr lang="en-CA" sz="1800" b="0" i="0" u="none" strike="noStrike" baseline="0" dirty="0">
                <a:solidFill>
                  <a:srgbClr val="9A0000"/>
                </a:solidFill>
                <a:latin typeface="Calibri" panose="020F0502020204030204" pitchFamily="34" charset="0"/>
                <a:cs typeface="Calibri" panose="020F0502020204030204" pitchFamily="34" charset="0"/>
              </a:rPr>
              <a:t> == null </a:t>
            </a:r>
            <a:r>
              <a:rPr lang="en-CA" sz="1800" b="0" i="0" u="none" strike="noStrike" baseline="0" dirty="0">
                <a:solidFill>
                  <a:srgbClr val="000000"/>
                </a:solidFill>
                <a:latin typeface="Calibri" panose="020F0502020204030204" pitchFamily="34" charset="0"/>
                <a:cs typeface="Calibri" panose="020F0502020204030204" pitchFamily="34" charset="0"/>
              </a:rPr>
              <a:t>|| </a:t>
            </a:r>
            <a:r>
              <a:rPr lang="en-CA" sz="1800" b="0" i="0" u="none" strike="noStrike" baseline="0" dirty="0" err="1">
                <a:solidFill>
                  <a:srgbClr val="9A0000"/>
                </a:solidFill>
                <a:latin typeface="Calibri" panose="020F0502020204030204" pitchFamily="34" charset="0"/>
                <a:cs typeface="Calibri" panose="020F0502020204030204" pitchFamily="34" charset="0"/>
              </a:rPr>
              <a:t>fieldValue</a:t>
            </a:r>
            <a:r>
              <a:rPr lang="en-CA" sz="1800" b="0" i="0" u="none" strike="noStrike" baseline="0" dirty="0">
                <a:solidFill>
                  <a:srgbClr val="9A0000"/>
                </a:solidFill>
                <a:latin typeface="Calibri" panose="020F0502020204030204" pitchFamily="34" charset="0"/>
                <a:cs typeface="Calibri" panose="020F0502020204030204" pitchFamily="34" charset="0"/>
              </a:rPr>
              <a:t> == ""</a:t>
            </a:r>
            <a:r>
              <a:rPr lang="en-CA" sz="1800" b="0" i="0" u="none" strike="noStrike" baseline="0" dirty="0">
                <a:solidFill>
                  <a:srgbClr val="000000"/>
                </a:solidFill>
                <a:latin typeface="Calibri" panose="020F0502020204030204" pitchFamily="34" charset="0"/>
                <a:cs typeface="Calibri" panose="020F0502020204030204" pitchFamily="34" charset="0"/>
              </a:rPr>
              <a:t>) {</a:t>
            </a:r>
          </a:p>
          <a:p>
            <a:pPr algn="l" defTabSz="180000"/>
            <a:r>
              <a:rPr lang="en-US" sz="1800" b="0" i="1" u="none" strike="noStrike" baseline="0" dirty="0">
                <a:solidFill>
                  <a:srgbClr val="009A9A"/>
                </a:solidFill>
                <a:latin typeface="Calibri" panose="020F0502020204030204" pitchFamily="34" charset="0"/>
                <a:cs typeface="Calibri" panose="020F0502020204030204" pitchFamily="34" charset="0"/>
              </a:rPr>
              <a:t>	</a:t>
            </a:r>
            <a:r>
              <a:rPr lang="en-US" sz="1800" b="0" i="1" u="none" strike="noStrike" baseline="0" dirty="0">
                <a:solidFill>
                  <a:schemeClr val="tx1"/>
                </a:solidFill>
                <a:latin typeface="Calibri" panose="020F0502020204030204" pitchFamily="34" charset="0"/>
                <a:cs typeface="Calibri" panose="020F0502020204030204" pitchFamily="34" charset="0"/>
              </a:rPr>
              <a:t>	// the field was empty. Stop form submission</a:t>
            </a:r>
          </a:p>
          <a:p>
            <a:pPr algn="l" defTabSz="180000"/>
            <a:r>
              <a:rPr lang="en-CA" sz="1800" b="0" i="0" u="none" strike="noStrike" baseline="0" dirty="0">
                <a:solidFill>
                  <a:schemeClr val="tx1"/>
                </a:solidFill>
                <a:latin typeface="Calibri" panose="020F0502020204030204" pitchFamily="34" charset="0"/>
                <a:cs typeface="Calibri" panose="020F0502020204030204" pitchFamily="34" charset="0"/>
              </a:rPr>
              <a:t>		</a:t>
            </a:r>
            <a:r>
              <a:rPr lang="en-CA" sz="1800" b="0" i="0" u="none" strike="noStrike" baseline="0" dirty="0" err="1">
                <a:solidFill>
                  <a:schemeClr val="tx1"/>
                </a:solidFill>
                <a:latin typeface="Calibri" panose="020F0502020204030204" pitchFamily="34" charset="0"/>
                <a:cs typeface="Calibri" panose="020F0502020204030204" pitchFamily="34" charset="0"/>
              </a:rPr>
              <a:t>e.preventDefault</a:t>
            </a:r>
            <a:r>
              <a:rPr lang="en-CA" sz="1800" b="0" i="0" u="none" strike="noStrike" baseline="0" dirty="0">
                <a:solidFill>
                  <a:schemeClr val="tx1"/>
                </a:solidFill>
                <a:latin typeface="Calibri" panose="020F0502020204030204" pitchFamily="34" charset="0"/>
                <a:cs typeface="Calibri" panose="020F0502020204030204" pitchFamily="34" charset="0"/>
              </a:rPr>
              <a:t>();</a:t>
            </a:r>
          </a:p>
          <a:p>
            <a:pPr algn="l" defTabSz="180000"/>
            <a:r>
              <a:rPr lang="en-US" sz="1800" b="0" i="1" u="none" strike="noStrike" baseline="0" dirty="0">
                <a:solidFill>
                  <a:schemeClr val="tx1"/>
                </a:solidFill>
                <a:latin typeface="Calibri" panose="020F0502020204030204" pitchFamily="34" charset="0"/>
                <a:cs typeface="Calibri" panose="020F0502020204030204" pitchFamily="34" charset="0"/>
              </a:rPr>
              <a:t>		// Now tell the user something went wrong</a:t>
            </a:r>
          </a:p>
          <a:p>
            <a:pPr algn="l" defTabSz="180000"/>
            <a:r>
              <a:rPr lang="en-US" sz="1800" b="0" i="0" u="none" strike="noStrike" baseline="0" dirty="0">
                <a:solidFill>
                  <a:srgbClr val="000000"/>
                </a:solidFill>
                <a:latin typeface="Calibri" panose="020F0502020204030204" pitchFamily="34" charset="0"/>
                <a:cs typeface="Calibri" panose="020F0502020204030204" pitchFamily="34" charset="0"/>
              </a:rPr>
              <a:t>		console.log("you must enter a username");</a:t>
            </a:r>
          </a:p>
          <a:p>
            <a:pPr algn="l" defTabSz="180000"/>
            <a:r>
              <a:rPr lang="en-CA" sz="1800" b="0" i="0" u="none" strike="noStrike" baseline="0" dirty="0">
                <a:solidFill>
                  <a:srgbClr val="000000"/>
                </a:solidFill>
                <a:latin typeface="Calibri" panose="020F0502020204030204" pitchFamily="34" charset="0"/>
                <a:cs typeface="Calibri" panose="020F0502020204030204" pitchFamily="34" charset="0"/>
              </a:rPr>
              <a:t>	}</a:t>
            </a:r>
          </a:p>
          <a:p>
            <a:pPr algn="l" defTabSz="180000"/>
            <a:r>
              <a:rPr lang="en-CA" sz="1800" b="0" i="0" u="none" strike="noStrike" baseline="0" dirty="0">
                <a:solidFill>
                  <a:srgbClr val="000000"/>
                </a:solidFill>
                <a:latin typeface="Calibri" panose="020F0502020204030204" pitchFamily="34" charset="0"/>
                <a:cs typeface="Calibri" panose="020F0502020204030204" pitchFamily="34" charset="0"/>
              </a:rPr>
              <a:t>});</a:t>
            </a:r>
            <a:endParaRPr lang="en-CA" sz="800" b="0" i="0" u="none" strike="noStrike" baseline="0" dirty="0">
              <a:solidFill>
                <a:srgbClr val="00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CBC0C79-91BA-44D9-AAE0-142E513062EC}"/>
              </a:ext>
            </a:extLst>
          </p:cNvPr>
          <p:cNvSpPr txBox="1"/>
          <p:nvPr/>
        </p:nvSpPr>
        <p:spPr>
          <a:xfrm>
            <a:off x="1193800" y="4203700"/>
            <a:ext cx="6285059" cy="276999"/>
          </a:xfrm>
          <a:prstGeom prst="rect">
            <a:avLst/>
          </a:prstGeom>
          <a:noFill/>
        </p:spPr>
        <p:txBody>
          <a:bodyPr wrap="square" rtlCol="0">
            <a:spAutoFit/>
          </a:bodyPr>
          <a:lstStyle/>
          <a:p>
            <a:r>
              <a:rPr lang="en-US" sz="1200" b="1" i="0" u="none" strike="noStrike" baseline="0" dirty="0">
                <a:solidFill>
                  <a:srgbClr val="009A9A"/>
                </a:solidFill>
                <a:latin typeface="+mj-lt"/>
              </a:rPr>
              <a:t>LISTING 9.10 </a:t>
            </a:r>
            <a:r>
              <a:rPr lang="en-US" sz="1200" b="0" i="0" u="none" strike="noStrike" baseline="0" dirty="0">
                <a:solidFill>
                  <a:srgbClr val="000000"/>
                </a:solidFill>
                <a:latin typeface="+mj-lt"/>
              </a:rPr>
              <a:t>A simple validation script to check for empty fields</a:t>
            </a:r>
            <a:endParaRPr lang="en-CA" sz="1200" dirty="0">
              <a:latin typeface="+mj-lt"/>
            </a:endParaRPr>
          </a:p>
        </p:txBody>
      </p:sp>
      <p:sp>
        <p:nvSpPr>
          <p:cNvPr id="3" name="TextBox 2">
            <a:extLst>
              <a:ext uri="{FF2B5EF4-FFF2-40B4-BE49-F238E27FC236}">
                <a16:creationId xmlns:a16="http://schemas.microsoft.com/office/drawing/2014/main" id="{E56BF0E1-5238-D35A-B5B8-F6E457D41CDD}"/>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18782384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CD94F-7392-4B16-A57D-4305F284D9C1}"/>
              </a:ext>
            </a:extLst>
          </p:cNvPr>
          <p:cNvSpPr>
            <a:spLocks noGrp="1"/>
          </p:cNvSpPr>
          <p:nvPr>
            <p:ph type="title"/>
          </p:nvPr>
        </p:nvSpPr>
        <p:spPr/>
        <p:txBody>
          <a:bodyPr/>
          <a:lstStyle/>
          <a:p>
            <a:r>
              <a:rPr lang="en-US" sz="2800" dirty="0"/>
              <a:t>Determining which items in multiselect list are selected</a:t>
            </a:r>
            <a:endParaRPr lang="en-CA" sz="2800" dirty="0"/>
          </a:p>
        </p:txBody>
      </p:sp>
      <p:sp>
        <p:nvSpPr>
          <p:cNvPr id="4" name="TextBox 3" descr="LISTING 4.2 Embedded styles example">
            <a:extLst>
              <a:ext uri="{FF2B5EF4-FFF2-40B4-BE49-F238E27FC236}">
                <a16:creationId xmlns:a16="http://schemas.microsoft.com/office/drawing/2014/main" id="{1074D607-BC96-48DA-9ABF-163E1E77182E}"/>
              </a:ext>
            </a:extLst>
          </p:cNvPr>
          <p:cNvSpPr txBox="1"/>
          <p:nvPr/>
        </p:nvSpPr>
        <p:spPr>
          <a:xfrm>
            <a:off x="876300" y="1029174"/>
            <a:ext cx="7391400" cy="3219213"/>
          </a:xfrm>
          <a:prstGeom prst="rect">
            <a:avLst/>
          </a:prstGeom>
          <a:solidFill>
            <a:srgbClr val="E6F0F5"/>
          </a:solidFill>
        </p:spPr>
        <p:txBody>
          <a:bodyPr wrap="square" numCol="1" rtlCol="0">
            <a:noAutofit/>
          </a:bodyPr>
          <a:lstStyle/>
          <a:p>
            <a:pPr algn="l" defTabSz="180000"/>
            <a:r>
              <a:rPr lang="en-CA" sz="1600" b="0" i="0" u="none" strike="noStrike" baseline="0" dirty="0">
                <a:solidFill>
                  <a:srgbClr val="000000"/>
                </a:solidFill>
                <a:latin typeface="Calibri" panose="020F0502020204030204" pitchFamily="34" charset="0"/>
                <a:cs typeface="Calibri" panose="020F0502020204030204" pitchFamily="34" charset="0"/>
              </a:rPr>
              <a:t>const multi = </a:t>
            </a:r>
            <a:r>
              <a:rPr lang="en-CA" sz="1600" b="0" i="0" u="none" strike="noStrike" baseline="0" dirty="0" err="1">
                <a:solidFill>
                  <a:srgbClr val="000000"/>
                </a:solidFill>
                <a:latin typeface="Calibri" panose="020F0502020204030204" pitchFamily="34" charset="0"/>
                <a:cs typeface="Calibri" panose="020F0502020204030204" pitchFamily="34" charset="0"/>
              </a:rPr>
              <a:t>document.querySelector</a:t>
            </a:r>
            <a:r>
              <a:rPr lang="en-CA" sz="1600" b="0" i="0" u="none" strike="noStrike" baseline="0" dirty="0">
                <a:solidFill>
                  <a:srgbClr val="000000"/>
                </a:solidFill>
                <a:latin typeface="Calibri" panose="020F0502020204030204" pitchFamily="34" charset="0"/>
                <a:cs typeface="Calibri" panose="020F0502020204030204" pitchFamily="34" charset="0"/>
              </a:rPr>
              <a:t>("#</a:t>
            </a:r>
            <a:r>
              <a:rPr lang="en-CA" sz="1600" b="0" i="0" u="none" strike="noStrike" baseline="0" dirty="0" err="1">
                <a:solidFill>
                  <a:srgbClr val="000000"/>
                </a:solidFill>
                <a:latin typeface="Calibri" panose="020F0502020204030204" pitchFamily="34" charset="0"/>
                <a:cs typeface="Calibri" panose="020F0502020204030204" pitchFamily="34" charset="0"/>
              </a:rPr>
              <a:t>listbox</a:t>
            </a:r>
            <a:r>
              <a:rPr lang="en-CA" sz="1600" b="0" i="0" u="none" strike="noStrike" baseline="0" dirty="0">
                <a:solidFill>
                  <a:srgbClr val="000000"/>
                </a:solidFill>
                <a:latin typeface="Calibri" panose="020F0502020204030204" pitchFamily="34" charset="0"/>
                <a:cs typeface="Calibri" panose="020F0502020204030204" pitchFamily="34" charset="0"/>
              </a:rPr>
              <a:t>");</a:t>
            </a:r>
          </a:p>
          <a:p>
            <a:pPr algn="l" defTabSz="180000"/>
            <a:r>
              <a:rPr lang="en-US" sz="1600" b="0" i="1" u="none" strike="noStrike" baseline="0" dirty="0">
                <a:solidFill>
                  <a:schemeClr val="tx1"/>
                </a:solidFill>
                <a:latin typeface="Calibri" panose="020F0502020204030204" pitchFamily="34" charset="0"/>
                <a:cs typeface="Calibri" panose="020F0502020204030204" pitchFamily="34" charset="0"/>
              </a:rPr>
              <a:t>// using the options technique loops through each option and check if it is selected</a:t>
            </a:r>
          </a:p>
          <a:p>
            <a:pPr algn="l" defTabSz="180000"/>
            <a:r>
              <a:rPr lang="en-CA" sz="1600" b="0" i="0" u="none" strike="noStrike" baseline="0" dirty="0">
                <a:solidFill>
                  <a:srgbClr val="000000"/>
                </a:solidFill>
                <a:latin typeface="Calibri" panose="020F0502020204030204" pitchFamily="34" charset="0"/>
                <a:cs typeface="Calibri" panose="020F0502020204030204" pitchFamily="34" charset="0"/>
              </a:rPr>
              <a:t>for (let </a:t>
            </a:r>
            <a:r>
              <a:rPr lang="en-CA" sz="1600" b="0" i="0" u="none" strike="noStrike" baseline="0" dirty="0" err="1">
                <a:solidFill>
                  <a:srgbClr val="000000"/>
                </a:solidFill>
                <a:latin typeface="Calibri" panose="020F0502020204030204" pitchFamily="34" charset="0"/>
                <a:cs typeface="Calibri" panose="020F0502020204030204" pitchFamily="34" charset="0"/>
              </a:rPr>
              <a:t>i</a:t>
            </a:r>
            <a:r>
              <a:rPr lang="en-CA" sz="1600" b="0" i="0" u="none" strike="noStrike" baseline="0" dirty="0">
                <a:solidFill>
                  <a:srgbClr val="000000"/>
                </a:solidFill>
                <a:latin typeface="Calibri" panose="020F0502020204030204" pitchFamily="34" charset="0"/>
                <a:cs typeface="Calibri" panose="020F0502020204030204" pitchFamily="34" charset="0"/>
              </a:rPr>
              <a:t>=0; </a:t>
            </a:r>
            <a:r>
              <a:rPr lang="en-CA" sz="1600" b="0" i="0" u="none" strike="noStrike" baseline="0" dirty="0" err="1">
                <a:solidFill>
                  <a:srgbClr val="000000"/>
                </a:solidFill>
                <a:latin typeface="Calibri" panose="020F0502020204030204" pitchFamily="34" charset="0"/>
                <a:cs typeface="Calibri" panose="020F0502020204030204" pitchFamily="34" charset="0"/>
              </a:rPr>
              <a:t>i</a:t>
            </a:r>
            <a:r>
              <a:rPr lang="en-CA" sz="1600" b="0" i="0" u="none" strike="noStrike" baseline="0" dirty="0">
                <a:solidFill>
                  <a:srgbClr val="000000"/>
                </a:solidFill>
                <a:latin typeface="Calibri" panose="020F0502020204030204" pitchFamily="34" charset="0"/>
                <a:cs typeface="Calibri" panose="020F0502020204030204" pitchFamily="34" charset="0"/>
              </a:rPr>
              <a:t> &lt; </a:t>
            </a:r>
            <a:r>
              <a:rPr lang="en-CA" sz="1600" b="0" i="0" u="none" strike="noStrike" baseline="0" dirty="0" err="1">
                <a:solidFill>
                  <a:srgbClr val="000000"/>
                </a:solidFill>
                <a:latin typeface="Calibri" panose="020F0502020204030204" pitchFamily="34" charset="0"/>
                <a:cs typeface="Calibri" panose="020F0502020204030204" pitchFamily="34" charset="0"/>
              </a:rPr>
              <a:t>multi.</a:t>
            </a:r>
            <a:r>
              <a:rPr lang="en-CA" sz="1600" b="0" i="0" u="none" strike="noStrike" baseline="0" dirty="0" err="1">
                <a:solidFill>
                  <a:srgbClr val="9A0000"/>
                </a:solidFill>
                <a:latin typeface="Calibri" panose="020F0502020204030204" pitchFamily="34" charset="0"/>
                <a:cs typeface="Calibri" panose="020F0502020204030204" pitchFamily="34" charset="0"/>
              </a:rPr>
              <a:t>options</a:t>
            </a:r>
            <a:r>
              <a:rPr lang="en-CA" sz="1600" b="0" i="0" u="none" strike="noStrike" baseline="0" dirty="0" err="1">
                <a:solidFill>
                  <a:srgbClr val="000000"/>
                </a:solidFill>
                <a:latin typeface="Calibri" panose="020F0502020204030204" pitchFamily="34" charset="0"/>
                <a:cs typeface="Calibri" panose="020F0502020204030204" pitchFamily="34" charset="0"/>
              </a:rPr>
              <a:t>.length</a:t>
            </a:r>
            <a:r>
              <a:rPr lang="en-CA" sz="1600" b="0" i="0" u="none" strike="noStrike" baseline="0" dirty="0">
                <a:solidFill>
                  <a:srgbClr val="000000"/>
                </a:solidFill>
                <a:latin typeface="Calibri" panose="020F0502020204030204" pitchFamily="34" charset="0"/>
                <a:cs typeface="Calibri" panose="020F0502020204030204" pitchFamily="34" charset="0"/>
              </a:rPr>
              <a:t>; </a:t>
            </a:r>
            <a:r>
              <a:rPr lang="en-CA" sz="1600" b="0" i="0" u="none" strike="noStrike" baseline="0" dirty="0" err="1">
                <a:solidFill>
                  <a:srgbClr val="000000"/>
                </a:solidFill>
                <a:latin typeface="Calibri" panose="020F0502020204030204" pitchFamily="34" charset="0"/>
                <a:cs typeface="Calibri" panose="020F0502020204030204" pitchFamily="34" charset="0"/>
              </a:rPr>
              <a:t>i</a:t>
            </a:r>
            <a:r>
              <a:rPr lang="en-CA" sz="1600" b="0" i="0" u="none" strike="noStrike" baseline="0" dirty="0">
                <a:solidFill>
                  <a:srgbClr val="000000"/>
                </a:solidFill>
                <a:latin typeface="Calibri" panose="020F0502020204030204" pitchFamily="34" charset="0"/>
                <a:cs typeface="Calibri" panose="020F0502020204030204" pitchFamily="34" charset="0"/>
              </a:rPr>
              <a:t>++) {</a:t>
            </a:r>
          </a:p>
          <a:p>
            <a:pPr algn="l" defTabSz="180000"/>
            <a:r>
              <a:rPr lang="en-US" sz="1600" b="0" i="0" u="none" strike="noStrike" baseline="0" dirty="0">
                <a:solidFill>
                  <a:srgbClr val="000000"/>
                </a:solidFill>
                <a:latin typeface="Calibri" panose="020F0502020204030204" pitchFamily="34" charset="0"/>
                <a:cs typeface="Calibri" panose="020F0502020204030204" pitchFamily="34" charset="0"/>
              </a:rPr>
              <a:t>	if (</a:t>
            </a:r>
            <a:r>
              <a:rPr lang="en-US" sz="1600" b="0" i="0" u="none" strike="noStrike" baseline="0" dirty="0" err="1">
                <a:solidFill>
                  <a:srgbClr val="000000"/>
                </a:solidFill>
                <a:latin typeface="Calibri" panose="020F0502020204030204" pitchFamily="34" charset="0"/>
                <a:cs typeface="Calibri" panose="020F0502020204030204" pitchFamily="34" charset="0"/>
              </a:rPr>
              <a:t>multi.</a:t>
            </a:r>
            <a:r>
              <a:rPr lang="en-US" sz="1600" b="0" i="0" u="none" strike="noStrike" baseline="0" dirty="0" err="1">
                <a:solidFill>
                  <a:srgbClr val="9A0000"/>
                </a:solidFill>
                <a:latin typeface="Calibri" panose="020F0502020204030204" pitchFamily="34" charset="0"/>
                <a:cs typeface="Calibri" panose="020F0502020204030204" pitchFamily="34" charset="0"/>
              </a:rPr>
              <a:t>options</a:t>
            </a:r>
            <a:r>
              <a:rPr lang="en-US" sz="1600" b="0" i="0" u="none" strike="noStrike" baseline="0" dirty="0">
                <a:solidFill>
                  <a:srgbClr val="9A0000"/>
                </a:solidFill>
                <a:latin typeface="Calibri" panose="020F0502020204030204" pitchFamily="34" charset="0"/>
                <a:cs typeface="Calibri" panose="020F0502020204030204" pitchFamily="34" charset="0"/>
              </a:rPr>
              <a:t>[</a:t>
            </a:r>
            <a:r>
              <a:rPr lang="en-US" sz="1600" b="0" i="0" u="none" strike="noStrike" baseline="0" dirty="0" err="1">
                <a:solidFill>
                  <a:srgbClr val="9A0000"/>
                </a:solidFill>
                <a:latin typeface="Calibri" panose="020F0502020204030204" pitchFamily="34" charset="0"/>
                <a:cs typeface="Calibri" panose="020F0502020204030204" pitchFamily="34" charset="0"/>
              </a:rPr>
              <a:t>i</a:t>
            </a:r>
            <a:r>
              <a:rPr lang="en-US" sz="1600" b="0" i="0" u="none" strike="noStrike" baseline="0" dirty="0">
                <a:solidFill>
                  <a:srgbClr val="9A0000"/>
                </a:solidFill>
                <a:latin typeface="Calibri" panose="020F0502020204030204" pitchFamily="34" charset="0"/>
                <a:cs typeface="Calibri" panose="020F0502020204030204" pitchFamily="34" charset="0"/>
              </a:rPr>
              <a:t>].selected</a:t>
            </a:r>
            <a:r>
              <a:rPr lang="en-US" sz="1600" b="0" i="0" u="none" strike="noStrike" baseline="0" dirty="0">
                <a:solidFill>
                  <a:srgbClr val="000000"/>
                </a:solidFill>
                <a:latin typeface="Calibri" panose="020F0502020204030204" pitchFamily="34" charset="0"/>
                <a:cs typeface="Calibri" panose="020F0502020204030204" pitchFamily="34" charset="0"/>
              </a:rPr>
              <a:t>) {</a:t>
            </a:r>
          </a:p>
          <a:p>
            <a:pPr algn="l" defTabSz="180000"/>
            <a:r>
              <a:rPr lang="en-US" sz="1600" b="0" i="1" u="none" strike="noStrike" baseline="0" dirty="0">
                <a:solidFill>
                  <a:schemeClr val="tx1"/>
                </a:solidFill>
                <a:latin typeface="Calibri" panose="020F0502020204030204" pitchFamily="34" charset="0"/>
                <a:cs typeface="Calibri" panose="020F0502020204030204" pitchFamily="34" charset="0"/>
              </a:rPr>
              <a:t>		// this option was selected, do something with it ...</a:t>
            </a:r>
          </a:p>
          <a:p>
            <a:pPr algn="l" defTabSz="180000"/>
            <a:r>
              <a:rPr lang="fr-FR" sz="1600" b="0" i="0" u="none" strike="noStrike" baseline="0" dirty="0">
                <a:solidFill>
                  <a:srgbClr val="000000"/>
                </a:solidFill>
                <a:latin typeface="Calibri" panose="020F0502020204030204" pitchFamily="34" charset="0"/>
                <a:cs typeface="Calibri" panose="020F0502020204030204" pitchFamily="34" charset="0"/>
              </a:rPr>
              <a:t>		console.log(multi.</a:t>
            </a:r>
            <a:r>
              <a:rPr lang="fr-FR" sz="1600" b="0" i="0" u="none" strike="noStrike" baseline="0" dirty="0">
                <a:solidFill>
                  <a:srgbClr val="9A0000"/>
                </a:solidFill>
                <a:latin typeface="Calibri" panose="020F0502020204030204" pitchFamily="34" charset="0"/>
                <a:cs typeface="Calibri" panose="020F0502020204030204" pitchFamily="34" charset="0"/>
              </a:rPr>
              <a:t>options[i]</a:t>
            </a:r>
            <a:r>
              <a:rPr lang="fr-FR" sz="1600" b="0" i="0" u="none" strike="noStrike" baseline="0" dirty="0">
                <a:solidFill>
                  <a:srgbClr val="000000"/>
                </a:solidFill>
                <a:latin typeface="Calibri" panose="020F0502020204030204" pitchFamily="34" charset="0"/>
                <a:cs typeface="Calibri" panose="020F0502020204030204" pitchFamily="34" charset="0"/>
              </a:rPr>
              <a:t>.textContent);</a:t>
            </a:r>
          </a:p>
          <a:p>
            <a:pPr algn="l" defTabSz="180000"/>
            <a:r>
              <a:rPr lang="en-CA" sz="1600" b="0" i="0" u="none" strike="noStrike" baseline="0" dirty="0">
                <a:solidFill>
                  <a:srgbClr val="000000"/>
                </a:solidFill>
                <a:latin typeface="Calibri" panose="020F0502020204030204" pitchFamily="34" charset="0"/>
                <a:cs typeface="Calibri" panose="020F0502020204030204" pitchFamily="34" charset="0"/>
              </a:rPr>
              <a:t>	}</a:t>
            </a:r>
          </a:p>
          <a:p>
            <a:pPr algn="l" defTabSz="180000"/>
            <a:r>
              <a:rPr lang="en-CA" sz="1600" b="0" i="0" u="none" strike="noStrike" baseline="0" dirty="0">
                <a:solidFill>
                  <a:srgbClr val="000000"/>
                </a:solidFill>
                <a:latin typeface="Calibri" panose="020F0502020204030204" pitchFamily="34" charset="0"/>
                <a:cs typeface="Calibri" panose="020F0502020204030204" pitchFamily="34" charset="0"/>
              </a:rPr>
              <a:t>}</a:t>
            </a:r>
          </a:p>
          <a:p>
            <a:pPr algn="l" defTabSz="180000"/>
            <a:endParaRPr lang="en-CA" sz="1600" b="0" i="0" u="none" strike="noStrike" baseline="0" dirty="0">
              <a:solidFill>
                <a:srgbClr val="000000"/>
              </a:solidFill>
              <a:latin typeface="Calibri" panose="020F0502020204030204" pitchFamily="34" charset="0"/>
              <a:cs typeface="Calibri" panose="020F0502020204030204" pitchFamily="34" charset="0"/>
            </a:endParaRPr>
          </a:p>
          <a:p>
            <a:pPr algn="l" defTabSz="180000"/>
            <a:r>
              <a:rPr lang="en-US" sz="1600" b="0" i="1" u="none" strike="noStrike" baseline="0" dirty="0">
                <a:solidFill>
                  <a:schemeClr val="tx1"/>
                </a:solidFill>
                <a:latin typeface="Calibri" panose="020F0502020204030204" pitchFamily="34" charset="0"/>
                <a:cs typeface="Calibri" panose="020F0502020204030204" pitchFamily="34" charset="0"/>
              </a:rPr>
              <a:t>// the </a:t>
            </a:r>
            <a:r>
              <a:rPr lang="en-US" sz="1600" b="0" i="1" u="none" strike="noStrike" baseline="0" dirty="0" err="1">
                <a:solidFill>
                  <a:schemeClr val="tx1"/>
                </a:solidFill>
                <a:latin typeface="Calibri" panose="020F0502020204030204" pitchFamily="34" charset="0"/>
                <a:cs typeface="Calibri" panose="020F0502020204030204" pitchFamily="34" charset="0"/>
              </a:rPr>
              <a:t>selectedOptions</a:t>
            </a:r>
            <a:r>
              <a:rPr lang="en-US" sz="1600" b="0" i="1" u="none" strike="noStrike" baseline="0" dirty="0">
                <a:solidFill>
                  <a:schemeClr val="tx1"/>
                </a:solidFill>
                <a:latin typeface="Calibri" panose="020F0502020204030204" pitchFamily="34" charset="0"/>
                <a:cs typeface="Calibri" panose="020F0502020204030204" pitchFamily="34" charset="0"/>
              </a:rPr>
              <a:t> technique is simpler ... it only loops through the selected options</a:t>
            </a:r>
          </a:p>
          <a:p>
            <a:pPr algn="l" defTabSz="180000"/>
            <a:r>
              <a:rPr lang="en-CA" sz="1600" b="0" i="0" u="none" strike="noStrike" baseline="0" dirty="0">
                <a:solidFill>
                  <a:srgbClr val="000000"/>
                </a:solidFill>
                <a:latin typeface="Calibri" panose="020F0502020204030204" pitchFamily="34" charset="0"/>
                <a:cs typeface="Calibri" panose="020F0502020204030204" pitchFamily="34" charset="0"/>
              </a:rPr>
              <a:t>for (let </a:t>
            </a:r>
            <a:r>
              <a:rPr lang="en-CA" sz="1600" b="0" i="0" u="none" strike="noStrike" baseline="0" dirty="0" err="1">
                <a:solidFill>
                  <a:srgbClr val="000000"/>
                </a:solidFill>
                <a:latin typeface="Calibri" panose="020F0502020204030204" pitchFamily="34" charset="0"/>
                <a:cs typeface="Calibri" panose="020F0502020204030204" pitchFamily="34" charset="0"/>
              </a:rPr>
              <a:t>i</a:t>
            </a:r>
            <a:r>
              <a:rPr lang="en-CA" sz="1600" b="0" i="0" u="none" strike="noStrike" baseline="0" dirty="0">
                <a:solidFill>
                  <a:srgbClr val="000000"/>
                </a:solidFill>
                <a:latin typeface="Calibri" panose="020F0502020204030204" pitchFamily="34" charset="0"/>
                <a:cs typeface="Calibri" panose="020F0502020204030204" pitchFamily="34" charset="0"/>
              </a:rPr>
              <a:t>=0; </a:t>
            </a:r>
            <a:r>
              <a:rPr lang="en-CA" sz="1600" b="0" i="0" u="none" strike="noStrike" baseline="0" dirty="0" err="1">
                <a:solidFill>
                  <a:srgbClr val="000000"/>
                </a:solidFill>
                <a:latin typeface="Calibri" panose="020F0502020204030204" pitchFamily="34" charset="0"/>
                <a:cs typeface="Calibri" panose="020F0502020204030204" pitchFamily="34" charset="0"/>
              </a:rPr>
              <a:t>i</a:t>
            </a:r>
            <a:r>
              <a:rPr lang="en-CA" sz="1600" b="0" i="0" u="none" strike="noStrike" baseline="0" dirty="0">
                <a:solidFill>
                  <a:srgbClr val="000000"/>
                </a:solidFill>
                <a:latin typeface="Calibri" panose="020F0502020204030204" pitchFamily="34" charset="0"/>
                <a:cs typeface="Calibri" panose="020F0502020204030204" pitchFamily="34" charset="0"/>
              </a:rPr>
              <a:t> &lt; </a:t>
            </a:r>
            <a:r>
              <a:rPr lang="en-CA" sz="1600" b="0" i="0" u="none" strike="noStrike" baseline="0" dirty="0" err="1">
                <a:solidFill>
                  <a:srgbClr val="000000"/>
                </a:solidFill>
                <a:latin typeface="Calibri" panose="020F0502020204030204" pitchFamily="34" charset="0"/>
                <a:cs typeface="Calibri" panose="020F0502020204030204" pitchFamily="34" charset="0"/>
              </a:rPr>
              <a:t>multi.</a:t>
            </a:r>
            <a:r>
              <a:rPr lang="en-CA" sz="1600" b="0" i="0" u="none" strike="noStrike" baseline="0" dirty="0" err="1">
                <a:solidFill>
                  <a:srgbClr val="9A0000"/>
                </a:solidFill>
                <a:latin typeface="Calibri" panose="020F0502020204030204" pitchFamily="34" charset="0"/>
                <a:cs typeface="Calibri" panose="020F0502020204030204" pitchFamily="34" charset="0"/>
              </a:rPr>
              <a:t>selectedOptions</a:t>
            </a:r>
            <a:r>
              <a:rPr lang="en-CA" sz="1600" b="0" i="0" u="none" strike="noStrike" baseline="0" dirty="0" err="1">
                <a:solidFill>
                  <a:srgbClr val="000000"/>
                </a:solidFill>
                <a:latin typeface="Calibri" panose="020F0502020204030204" pitchFamily="34" charset="0"/>
                <a:cs typeface="Calibri" panose="020F0502020204030204" pitchFamily="34" charset="0"/>
              </a:rPr>
              <a:t>.length</a:t>
            </a:r>
            <a:r>
              <a:rPr lang="en-CA" sz="1600" b="0" i="0" u="none" strike="noStrike" baseline="0" dirty="0">
                <a:solidFill>
                  <a:srgbClr val="000000"/>
                </a:solidFill>
                <a:latin typeface="Calibri" panose="020F0502020204030204" pitchFamily="34" charset="0"/>
                <a:cs typeface="Calibri" panose="020F0502020204030204" pitchFamily="34" charset="0"/>
              </a:rPr>
              <a:t>; </a:t>
            </a:r>
            <a:r>
              <a:rPr lang="en-CA" sz="1600" b="0" i="0" u="none" strike="noStrike" baseline="0" dirty="0" err="1">
                <a:solidFill>
                  <a:srgbClr val="000000"/>
                </a:solidFill>
                <a:latin typeface="Calibri" panose="020F0502020204030204" pitchFamily="34" charset="0"/>
                <a:cs typeface="Calibri" panose="020F0502020204030204" pitchFamily="34" charset="0"/>
              </a:rPr>
              <a:t>i</a:t>
            </a:r>
            <a:r>
              <a:rPr lang="en-CA" sz="1600" b="0" i="0" u="none" strike="noStrike" baseline="0" dirty="0">
                <a:solidFill>
                  <a:srgbClr val="000000"/>
                </a:solidFill>
                <a:latin typeface="Calibri" panose="020F0502020204030204" pitchFamily="34" charset="0"/>
                <a:cs typeface="Calibri" panose="020F0502020204030204" pitchFamily="34" charset="0"/>
              </a:rPr>
              <a:t>++) {</a:t>
            </a:r>
          </a:p>
          <a:p>
            <a:pPr algn="l" defTabSz="180000"/>
            <a:r>
              <a:rPr lang="en-CA" sz="1600" b="0" i="0" u="none" strike="noStrike" baseline="0" dirty="0">
                <a:solidFill>
                  <a:srgbClr val="000000"/>
                </a:solidFill>
                <a:latin typeface="Calibri" panose="020F0502020204030204" pitchFamily="34" charset="0"/>
                <a:cs typeface="Calibri" panose="020F0502020204030204" pitchFamily="34" charset="0"/>
              </a:rPr>
              <a:t>	console.log(</a:t>
            </a:r>
            <a:r>
              <a:rPr lang="en-CA" sz="1600" b="0" i="0" u="none" strike="noStrike" baseline="0" dirty="0" err="1">
                <a:solidFill>
                  <a:srgbClr val="000000"/>
                </a:solidFill>
                <a:latin typeface="Calibri" panose="020F0502020204030204" pitchFamily="34" charset="0"/>
                <a:cs typeface="Calibri" panose="020F0502020204030204" pitchFamily="34" charset="0"/>
              </a:rPr>
              <a:t>multi.</a:t>
            </a:r>
            <a:r>
              <a:rPr lang="en-CA" sz="1600" b="0" i="0" u="none" strike="noStrike" baseline="0" dirty="0" err="1">
                <a:solidFill>
                  <a:srgbClr val="9A0000"/>
                </a:solidFill>
                <a:latin typeface="Calibri" panose="020F0502020204030204" pitchFamily="34" charset="0"/>
                <a:cs typeface="Calibri" panose="020F0502020204030204" pitchFamily="34" charset="0"/>
              </a:rPr>
              <a:t>selectedOptions</a:t>
            </a:r>
            <a:r>
              <a:rPr lang="en-CA" sz="1600" b="0" i="0" u="none" strike="noStrike" baseline="0" dirty="0">
                <a:solidFill>
                  <a:srgbClr val="9A0000"/>
                </a:solidFill>
                <a:latin typeface="Calibri" panose="020F0502020204030204" pitchFamily="34" charset="0"/>
                <a:cs typeface="Calibri" panose="020F0502020204030204" pitchFamily="34" charset="0"/>
              </a:rPr>
              <a:t>[</a:t>
            </a:r>
            <a:r>
              <a:rPr lang="en-CA" sz="1600" b="0" i="0" u="none" strike="noStrike" baseline="0" dirty="0" err="1">
                <a:solidFill>
                  <a:srgbClr val="9A0000"/>
                </a:solidFill>
                <a:latin typeface="Calibri" panose="020F0502020204030204" pitchFamily="34" charset="0"/>
                <a:cs typeface="Calibri" panose="020F0502020204030204" pitchFamily="34" charset="0"/>
              </a:rPr>
              <a:t>i</a:t>
            </a:r>
            <a:r>
              <a:rPr lang="en-CA" sz="1600" b="0" i="0" u="none" strike="noStrike" baseline="0" dirty="0">
                <a:solidFill>
                  <a:srgbClr val="9A0000"/>
                </a:solidFill>
                <a:latin typeface="Calibri" panose="020F0502020204030204" pitchFamily="34" charset="0"/>
                <a:cs typeface="Calibri" panose="020F0502020204030204" pitchFamily="34" charset="0"/>
              </a:rPr>
              <a:t>]</a:t>
            </a:r>
            <a:r>
              <a:rPr lang="en-CA" sz="1600" b="0" i="0" u="none" strike="noStrike" baseline="0" dirty="0">
                <a:solidFill>
                  <a:srgbClr val="000000"/>
                </a:solidFill>
                <a:latin typeface="Calibri" panose="020F0502020204030204" pitchFamily="34" charset="0"/>
                <a:cs typeface="Calibri" panose="020F0502020204030204" pitchFamily="34" charset="0"/>
              </a:rPr>
              <a:t>.</a:t>
            </a:r>
            <a:r>
              <a:rPr lang="en-CA" sz="1600" b="0" i="0" u="none" strike="noStrike" baseline="0" dirty="0" err="1">
                <a:solidFill>
                  <a:srgbClr val="000000"/>
                </a:solidFill>
                <a:latin typeface="Calibri" panose="020F0502020204030204" pitchFamily="34" charset="0"/>
                <a:cs typeface="Calibri" panose="020F0502020204030204" pitchFamily="34" charset="0"/>
              </a:rPr>
              <a:t>textContent</a:t>
            </a:r>
            <a:r>
              <a:rPr lang="en-CA" sz="1600" b="0" i="0" u="none" strike="noStrike" baseline="0" dirty="0">
                <a:solidFill>
                  <a:srgbClr val="000000"/>
                </a:solidFill>
                <a:latin typeface="Calibri" panose="020F0502020204030204" pitchFamily="34" charset="0"/>
                <a:cs typeface="Calibri" panose="020F0502020204030204" pitchFamily="34" charset="0"/>
              </a:rPr>
              <a:t>);</a:t>
            </a:r>
          </a:p>
          <a:p>
            <a:pPr algn="l" defTabSz="180000"/>
            <a:r>
              <a:rPr lang="en-CA" sz="1600" b="0" i="0" u="none" strike="noStrike" baseline="0" dirty="0">
                <a:solidFill>
                  <a:srgbClr val="000000"/>
                </a:solidFill>
                <a:latin typeface="Calibri" panose="020F0502020204030204" pitchFamily="34" charset="0"/>
                <a:cs typeface="Calibri" panose="020F0502020204030204" pitchFamily="34" charset="0"/>
              </a:rPr>
              <a:t>}</a:t>
            </a:r>
            <a:endParaRPr lang="en-CA" sz="700" b="0" i="0" u="none" strike="noStrike" baseline="0" dirty="0">
              <a:solidFill>
                <a:srgbClr val="00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CBC0C79-91BA-44D9-AAE0-142E513062EC}"/>
              </a:ext>
            </a:extLst>
          </p:cNvPr>
          <p:cNvSpPr txBox="1"/>
          <p:nvPr/>
        </p:nvSpPr>
        <p:spPr>
          <a:xfrm>
            <a:off x="876300" y="4248387"/>
            <a:ext cx="6285059" cy="276999"/>
          </a:xfrm>
          <a:prstGeom prst="rect">
            <a:avLst/>
          </a:prstGeom>
          <a:noFill/>
        </p:spPr>
        <p:txBody>
          <a:bodyPr wrap="square" rtlCol="0">
            <a:spAutoFit/>
          </a:bodyPr>
          <a:lstStyle/>
          <a:p>
            <a:r>
              <a:rPr lang="en-US" sz="1200" b="1" i="0" u="none" strike="noStrike" baseline="0" dirty="0">
                <a:solidFill>
                  <a:srgbClr val="009A9A"/>
                </a:solidFill>
                <a:latin typeface="+mj-lt"/>
              </a:rPr>
              <a:t>LISTING 9.11 </a:t>
            </a:r>
            <a:r>
              <a:rPr lang="en-US" sz="1200" b="0" i="0" u="none" strike="noStrike" baseline="0" dirty="0">
                <a:solidFill>
                  <a:srgbClr val="000000"/>
                </a:solidFill>
                <a:latin typeface="+mj-lt"/>
              </a:rPr>
              <a:t>Determining which items in multiselect list are selected</a:t>
            </a:r>
            <a:endParaRPr lang="en-CA" sz="1200" dirty="0">
              <a:latin typeface="+mj-lt"/>
            </a:endParaRPr>
          </a:p>
        </p:txBody>
      </p:sp>
      <p:sp>
        <p:nvSpPr>
          <p:cNvPr id="6" name="TextBox 5">
            <a:extLst>
              <a:ext uri="{FF2B5EF4-FFF2-40B4-BE49-F238E27FC236}">
                <a16:creationId xmlns:a16="http://schemas.microsoft.com/office/drawing/2014/main" id="{0D17BEAB-BC26-93FE-408F-A387943929CE}"/>
              </a:ext>
            </a:extLst>
          </p:cNvPr>
          <p:cNvSpPr txBox="1"/>
          <p:nvPr/>
        </p:nvSpPr>
        <p:spPr>
          <a:xfrm>
            <a:off x="2801512" y="4710165"/>
            <a:ext cx="5885288"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dirty="0"/>
              <a:t>Source code: chapter04/20_multiselect_validation</a:t>
            </a:r>
            <a:endParaRPr lang="en-GB" dirty="0"/>
          </a:p>
        </p:txBody>
      </p:sp>
    </p:spTree>
    <p:extLst>
      <p:ext uri="{BB962C8B-B14F-4D97-AF65-F5344CB8AC3E}">
        <p14:creationId xmlns:p14="http://schemas.microsoft.com/office/powerpoint/2010/main" val="8209878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591E2-4309-B84F-C63C-3BAF31DAE94F}"/>
              </a:ext>
            </a:extLst>
          </p:cNvPr>
          <p:cNvSpPr>
            <a:spLocks noGrp="1"/>
          </p:cNvSpPr>
          <p:nvPr>
            <p:ph type="title"/>
          </p:nvPr>
        </p:nvSpPr>
        <p:spPr/>
        <p:txBody>
          <a:bodyPr/>
          <a:lstStyle/>
          <a:p>
            <a:r>
              <a:rPr lang="en-US" dirty="0" err="1"/>
              <a:t>Javascript</a:t>
            </a:r>
            <a:r>
              <a:rPr lang="en-US" dirty="0"/>
              <a:t> validation examples</a:t>
            </a:r>
            <a:endParaRPr lang="en-GB" dirty="0"/>
          </a:p>
        </p:txBody>
      </p:sp>
      <p:graphicFrame>
        <p:nvGraphicFramePr>
          <p:cNvPr id="6" name="Table 6">
            <a:extLst>
              <a:ext uri="{FF2B5EF4-FFF2-40B4-BE49-F238E27FC236}">
                <a16:creationId xmlns:a16="http://schemas.microsoft.com/office/drawing/2014/main" id="{1F3647BF-6B01-7066-E734-3AC18B72FAA8}"/>
              </a:ext>
            </a:extLst>
          </p:cNvPr>
          <p:cNvGraphicFramePr>
            <a:graphicFrameLocks noGrp="1"/>
          </p:cNvGraphicFramePr>
          <p:nvPr>
            <p:extLst>
              <p:ext uri="{D42A27DB-BD31-4B8C-83A1-F6EECF244321}">
                <p14:modId xmlns:p14="http://schemas.microsoft.com/office/powerpoint/2010/main" val="1505407424"/>
              </p:ext>
            </p:extLst>
          </p:nvPr>
        </p:nvGraphicFramePr>
        <p:xfrm>
          <a:off x="361335" y="2073157"/>
          <a:ext cx="8502446" cy="2438400"/>
        </p:xfrm>
        <a:graphic>
          <a:graphicData uri="http://schemas.openxmlformats.org/drawingml/2006/table">
            <a:tbl>
              <a:tblPr firstRow="1" bandRow="1">
                <a:tableStyleId>{5940675A-B579-460E-94D1-54222C63F5DA}</a:tableStyleId>
              </a:tblPr>
              <a:tblGrid>
                <a:gridCol w="3738717">
                  <a:extLst>
                    <a:ext uri="{9D8B030D-6E8A-4147-A177-3AD203B41FA5}">
                      <a16:colId xmlns:a16="http://schemas.microsoft.com/office/drawing/2014/main" val="1123517956"/>
                    </a:ext>
                  </a:extLst>
                </a:gridCol>
                <a:gridCol w="4763729">
                  <a:extLst>
                    <a:ext uri="{9D8B030D-6E8A-4147-A177-3AD203B41FA5}">
                      <a16:colId xmlns:a16="http://schemas.microsoft.com/office/drawing/2014/main" val="3940446701"/>
                    </a:ext>
                  </a:extLst>
                </a:gridCol>
              </a:tblGrid>
              <a:tr h="581128">
                <a:tc>
                  <a:txBody>
                    <a:bodyPr/>
                    <a:lstStyle/>
                    <a:p>
                      <a:r>
                        <a:rPr lang="en-US" sz="1400" b="0" i="0" u="none" strike="noStrike" cap="none" dirty="0">
                          <a:solidFill>
                            <a:schemeClr val="tx1"/>
                          </a:solidFill>
                          <a:effectLst/>
                          <a:latin typeface="+mn-lt"/>
                          <a:ea typeface="+mn-ea"/>
                          <a:cs typeface="+mn-cs"/>
                          <a:sym typeface="Arial"/>
                        </a:rPr>
                        <a:t>&lt;form ….. &gt;</a:t>
                      </a:r>
                    </a:p>
                    <a:p>
                      <a:r>
                        <a:rPr lang="en-US" sz="1400" b="0" i="0" u="none" strike="noStrike" cap="none" dirty="0">
                          <a:solidFill>
                            <a:schemeClr val="tx1"/>
                          </a:solidFill>
                          <a:effectLst/>
                          <a:latin typeface="+mn-lt"/>
                          <a:ea typeface="+mn-ea"/>
                          <a:cs typeface="+mn-cs"/>
                          <a:sym typeface="Arial"/>
                        </a:rPr>
                        <a:t>&lt;input id=</a:t>
                      </a:r>
                      <a:r>
                        <a:rPr lang="en-US" sz="1400" b="0" i="1" u="none" strike="noStrike" cap="none" dirty="0">
                          <a:solidFill>
                            <a:schemeClr val="tx1"/>
                          </a:solidFill>
                          <a:effectLst/>
                          <a:latin typeface="+mn-lt"/>
                          <a:ea typeface="+mn-ea"/>
                          <a:cs typeface="+mn-cs"/>
                          <a:sym typeface="Arial"/>
                        </a:rPr>
                        <a:t>"</a:t>
                      </a:r>
                      <a:r>
                        <a:rPr lang="en-US" sz="1400" b="0" i="1" u="none" strike="noStrike" cap="none" dirty="0" err="1">
                          <a:solidFill>
                            <a:schemeClr val="tx1"/>
                          </a:solidFill>
                          <a:effectLst/>
                          <a:latin typeface="+mn-lt"/>
                          <a:ea typeface="+mn-ea"/>
                          <a:cs typeface="+mn-cs"/>
                          <a:sym typeface="Arial"/>
                        </a:rPr>
                        <a:t>textA</a:t>
                      </a:r>
                      <a:r>
                        <a:rPr lang="en-US" sz="1400" b="0" i="1" u="none" strike="noStrike" cap="none" dirty="0">
                          <a:solidFill>
                            <a:schemeClr val="tx1"/>
                          </a:solidFill>
                          <a:effectLst/>
                          <a:latin typeface="+mn-lt"/>
                          <a:ea typeface="+mn-ea"/>
                          <a:cs typeface="+mn-cs"/>
                          <a:sym typeface="Arial"/>
                        </a:rPr>
                        <a:t>"</a:t>
                      </a:r>
                      <a:r>
                        <a:rPr lang="en-US" sz="1400" b="0" i="0" u="none" strike="noStrike" cap="none" dirty="0">
                          <a:solidFill>
                            <a:schemeClr val="tx1"/>
                          </a:solidFill>
                          <a:effectLst/>
                          <a:latin typeface="+mn-lt"/>
                          <a:ea typeface="+mn-ea"/>
                          <a:cs typeface="+mn-cs"/>
                          <a:sym typeface="Arial"/>
                        </a:rPr>
                        <a:t> type=</a:t>
                      </a:r>
                      <a:r>
                        <a:rPr lang="en-US" sz="1400" b="0" i="1" u="none" strike="noStrike" cap="none" dirty="0">
                          <a:solidFill>
                            <a:schemeClr val="tx1"/>
                          </a:solidFill>
                          <a:effectLst/>
                          <a:latin typeface="+mn-lt"/>
                          <a:ea typeface="+mn-ea"/>
                          <a:cs typeface="+mn-cs"/>
                          <a:sym typeface="Arial"/>
                        </a:rPr>
                        <a:t>"number"</a:t>
                      </a:r>
                      <a:r>
                        <a:rPr lang="en-US" sz="1400" b="0" i="0" u="none" strike="noStrike" cap="none" dirty="0">
                          <a:solidFill>
                            <a:schemeClr val="tx1"/>
                          </a:solidFill>
                          <a:effectLst/>
                          <a:latin typeface="+mn-lt"/>
                          <a:ea typeface="+mn-ea"/>
                          <a:cs typeface="+mn-cs"/>
                          <a:sym typeface="Arial"/>
                        </a:rPr>
                        <a:t> max=</a:t>
                      </a:r>
                      <a:r>
                        <a:rPr lang="en-US" sz="1400" b="0" i="1" u="none" strike="noStrike" cap="none" dirty="0">
                          <a:solidFill>
                            <a:schemeClr val="tx1"/>
                          </a:solidFill>
                          <a:effectLst/>
                          <a:latin typeface="+mn-lt"/>
                          <a:ea typeface="+mn-ea"/>
                          <a:cs typeface="+mn-cs"/>
                          <a:sym typeface="Arial"/>
                        </a:rPr>
                        <a:t>"100"</a:t>
                      </a:r>
                      <a:r>
                        <a:rPr lang="en-US" sz="1400" b="0" i="0" u="none" strike="noStrike" cap="none" dirty="0">
                          <a:solidFill>
                            <a:schemeClr val="tx1"/>
                          </a:solidFill>
                          <a:effectLst/>
                          <a:latin typeface="+mn-lt"/>
                          <a:ea typeface="+mn-ea"/>
                          <a:cs typeface="+mn-cs"/>
                          <a:sym typeface="Arial"/>
                        </a:rPr>
                        <a:t>&gt;</a:t>
                      </a:r>
                      <a:endParaRPr lang="en-GB" sz="1400" b="1"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&lt;button onclick="</a:t>
                      </a:r>
                      <a:r>
                        <a:rPr lang="en-US" sz="1400" b="0" i="0" u="none" strike="noStrike" cap="none" dirty="0" err="1">
                          <a:solidFill>
                            <a:schemeClr val="tx1"/>
                          </a:solidFill>
                          <a:effectLst/>
                          <a:latin typeface="+mn-lt"/>
                          <a:ea typeface="+mn-ea"/>
                          <a:cs typeface="+mn-cs"/>
                          <a:sym typeface="Arial"/>
                        </a:rPr>
                        <a:t>validateTextA</a:t>
                      </a:r>
                      <a:r>
                        <a:rPr lang="en-US" sz="1400" b="0" i="0" u="none" strike="noStrike" cap="none" dirty="0">
                          <a:solidFill>
                            <a:schemeClr val="tx1"/>
                          </a:solidFill>
                          <a:effectLst/>
                          <a:latin typeface="+mn-lt"/>
                          <a:ea typeface="+mn-ea"/>
                          <a:cs typeface="+mn-cs"/>
                          <a:sym typeface="Arial"/>
                        </a:rPr>
                        <a:t>()"&gt;Submit &lt;/button&gt;</a:t>
                      </a:r>
                      <a:endParaRPr lang="en-GB" sz="1400" b="1"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 </a:t>
                      </a:r>
                      <a:endParaRPr lang="en-GB" sz="1400" b="1" i="0" u="none" strike="noStrike" cap="none" dirty="0">
                        <a:solidFill>
                          <a:schemeClr val="tx1"/>
                        </a:solidFill>
                        <a:effectLst/>
                        <a:latin typeface="+mn-lt"/>
                        <a:ea typeface="+mn-ea"/>
                        <a:cs typeface="+mn-cs"/>
                        <a:sym typeface="Arial"/>
                      </a:endParaRPr>
                    </a:p>
                    <a:p>
                      <a:r>
                        <a:rPr lang="en-US" sz="1400" b="1" i="0" u="none" strike="noStrike" cap="none" dirty="0">
                          <a:solidFill>
                            <a:schemeClr val="tx1"/>
                          </a:solidFill>
                          <a:effectLst/>
                          <a:latin typeface="+mn-lt"/>
                          <a:ea typeface="+mn-ea"/>
                          <a:cs typeface="+mn-cs"/>
                          <a:sym typeface="Arial"/>
                        </a:rPr>
                        <a:t>&lt;p id=</a:t>
                      </a:r>
                      <a:r>
                        <a:rPr lang="en-US" sz="1400" b="1" i="1" u="none" strike="noStrike" cap="none" dirty="0">
                          <a:solidFill>
                            <a:schemeClr val="tx1"/>
                          </a:solidFill>
                          <a:effectLst/>
                          <a:latin typeface="+mn-lt"/>
                          <a:ea typeface="+mn-ea"/>
                          <a:cs typeface="+mn-cs"/>
                          <a:sym typeface="Arial"/>
                        </a:rPr>
                        <a:t>"output"</a:t>
                      </a:r>
                      <a:r>
                        <a:rPr lang="en-US" sz="1400" b="1" i="0" u="none" strike="noStrike" cap="none" dirty="0">
                          <a:solidFill>
                            <a:schemeClr val="tx1"/>
                          </a:solidFill>
                          <a:effectLst/>
                          <a:latin typeface="+mn-lt"/>
                          <a:ea typeface="+mn-ea"/>
                          <a:cs typeface="+mn-cs"/>
                          <a:sym typeface="Arial"/>
                        </a:rPr>
                        <a:t>&gt;&lt;/p&gt;</a:t>
                      </a:r>
                    </a:p>
                    <a:p>
                      <a:endParaRPr lang="en-US" sz="1400" b="0"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&lt;/form&gt;</a:t>
                      </a:r>
                      <a:endParaRPr lang="en-GB" sz="1400" b="1" i="0" u="none" strike="noStrike" cap="none" dirty="0">
                        <a:solidFill>
                          <a:schemeClr val="tx1"/>
                        </a:solidFill>
                        <a:effectLst/>
                        <a:latin typeface="+mn-lt"/>
                        <a:ea typeface="+mn-ea"/>
                        <a:cs typeface="+mn-cs"/>
                        <a:sym typeface="Arial"/>
                      </a:endParaRPr>
                    </a:p>
                  </a:txBody>
                  <a:tcPr/>
                </a:tc>
                <a:tc>
                  <a:txBody>
                    <a:bodyPr/>
                    <a:lstStyle/>
                    <a:p>
                      <a:r>
                        <a:rPr lang="en-US" sz="1400" b="0" i="0" u="none" strike="noStrike" cap="none" dirty="0">
                          <a:solidFill>
                            <a:schemeClr val="tx1"/>
                          </a:solidFill>
                          <a:effectLst/>
                          <a:latin typeface="+mn-lt"/>
                          <a:ea typeface="+mn-ea"/>
                          <a:cs typeface="+mn-cs"/>
                          <a:sym typeface="Arial"/>
                        </a:rPr>
                        <a:t>&lt;script&gt;</a:t>
                      </a:r>
                      <a:endParaRPr lang="en-GB" sz="1400" b="1"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  function </a:t>
                      </a:r>
                      <a:r>
                        <a:rPr lang="en-US" sz="1400" b="0" i="0" u="none" strike="noStrike" cap="none" dirty="0" err="1">
                          <a:solidFill>
                            <a:schemeClr val="tx1"/>
                          </a:solidFill>
                          <a:effectLst/>
                          <a:latin typeface="+mn-lt"/>
                          <a:ea typeface="+mn-ea"/>
                          <a:cs typeface="+mn-cs"/>
                          <a:sym typeface="Arial"/>
                        </a:rPr>
                        <a:t>validateTextA</a:t>
                      </a:r>
                      <a:r>
                        <a:rPr lang="en-US" sz="1400" b="0" i="0" u="none" strike="noStrike" cap="none" dirty="0">
                          <a:solidFill>
                            <a:schemeClr val="tx1"/>
                          </a:solidFill>
                          <a:effectLst/>
                          <a:latin typeface="+mn-lt"/>
                          <a:ea typeface="+mn-ea"/>
                          <a:cs typeface="+mn-cs"/>
                          <a:sym typeface="Arial"/>
                        </a:rPr>
                        <a:t>() {</a:t>
                      </a:r>
                      <a:endParaRPr lang="en-GB" sz="1400" b="1"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    var value = "";</a:t>
                      </a:r>
                      <a:endParaRPr lang="en-GB" sz="1400" b="1"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    if(</a:t>
                      </a:r>
                      <a:r>
                        <a:rPr lang="en-US" sz="1400" b="0" i="0" u="none" strike="noStrike" cap="none" dirty="0" err="1">
                          <a:solidFill>
                            <a:schemeClr val="tx1"/>
                          </a:solidFill>
                          <a:effectLst/>
                          <a:latin typeface="+mn-lt"/>
                          <a:ea typeface="+mn-ea"/>
                          <a:cs typeface="+mn-cs"/>
                          <a:sym typeface="Arial"/>
                        </a:rPr>
                        <a:t>document.getElementById</a:t>
                      </a:r>
                      <a:r>
                        <a:rPr lang="en-US" sz="1400" b="0" i="0" u="none" strike="noStrike" cap="none" dirty="0">
                          <a:solidFill>
                            <a:schemeClr val="tx1"/>
                          </a:solidFill>
                          <a:effectLst/>
                          <a:latin typeface="+mn-lt"/>
                          <a:ea typeface="+mn-ea"/>
                          <a:cs typeface="+mn-cs"/>
                          <a:sym typeface="Arial"/>
                        </a:rPr>
                        <a:t>("</a:t>
                      </a:r>
                      <a:r>
                        <a:rPr lang="en-US" sz="1400" b="0" i="0" u="none" strike="noStrike" cap="none" dirty="0" err="1">
                          <a:solidFill>
                            <a:schemeClr val="tx1"/>
                          </a:solidFill>
                          <a:effectLst/>
                          <a:latin typeface="+mn-lt"/>
                          <a:ea typeface="+mn-ea"/>
                          <a:cs typeface="+mn-cs"/>
                          <a:sym typeface="Arial"/>
                        </a:rPr>
                        <a:t>textA</a:t>
                      </a:r>
                      <a:r>
                        <a:rPr lang="en-US" sz="1400" b="0" i="0" u="none" strike="noStrike" cap="none" dirty="0">
                          <a:solidFill>
                            <a:schemeClr val="tx1"/>
                          </a:solidFill>
                          <a:effectLst/>
                          <a:latin typeface="+mn-lt"/>
                          <a:ea typeface="+mn-ea"/>
                          <a:cs typeface="+mn-cs"/>
                          <a:sym typeface="Arial"/>
                        </a:rPr>
                        <a:t>")       </a:t>
                      </a:r>
                      <a:endParaRPr lang="en-GB" sz="1400" b="1"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        .</a:t>
                      </a:r>
                      <a:r>
                        <a:rPr lang="en-US" sz="1400" b="0" i="0" u="none" strike="noStrike" cap="none" dirty="0" err="1">
                          <a:solidFill>
                            <a:schemeClr val="tx1"/>
                          </a:solidFill>
                          <a:effectLst/>
                          <a:latin typeface="+mn-lt"/>
                          <a:ea typeface="+mn-ea"/>
                          <a:cs typeface="+mn-cs"/>
                          <a:sym typeface="Arial"/>
                        </a:rPr>
                        <a:t>validity.rangeOverflow</a:t>
                      </a:r>
                      <a:r>
                        <a:rPr lang="en-US" sz="1400" b="0" i="0" u="none" strike="noStrike" cap="none" dirty="0">
                          <a:solidFill>
                            <a:schemeClr val="tx1"/>
                          </a:solidFill>
                          <a:effectLst/>
                          <a:latin typeface="+mn-lt"/>
                          <a:ea typeface="+mn-ea"/>
                          <a:cs typeface="+mn-cs"/>
                          <a:sym typeface="Arial"/>
                        </a:rPr>
                        <a:t>) {</a:t>
                      </a:r>
                      <a:endParaRPr lang="en-GB" sz="1400" b="1"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      value = "The value must not be greater than 100";</a:t>
                      </a:r>
                      <a:endParaRPr lang="en-GB" sz="1400" b="1"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    }</a:t>
                      </a:r>
                      <a:endParaRPr lang="en-GB" sz="1400" b="1"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    </a:t>
                      </a:r>
                      <a:r>
                        <a:rPr lang="en-US" sz="1400" b="0" i="0" u="none" strike="noStrike" cap="none" dirty="0" err="1">
                          <a:solidFill>
                            <a:schemeClr val="tx1"/>
                          </a:solidFill>
                          <a:effectLst/>
                          <a:latin typeface="+mn-lt"/>
                          <a:ea typeface="+mn-ea"/>
                          <a:cs typeface="+mn-cs"/>
                          <a:sym typeface="Arial"/>
                        </a:rPr>
                        <a:t>document.getElementById</a:t>
                      </a:r>
                      <a:r>
                        <a:rPr lang="en-US" sz="1400" b="0" i="0" u="none" strike="noStrike" cap="none" dirty="0">
                          <a:solidFill>
                            <a:schemeClr val="tx1"/>
                          </a:solidFill>
                          <a:effectLst/>
                          <a:latin typeface="+mn-lt"/>
                          <a:ea typeface="+mn-ea"/>
                          <a:cs typeface="+mn-cs"/>
                          <a:sym typeface="Arial"/>
                        </a:rPr>
                        <a:t>("output")</a:t>
                      </a:r>
                      <a:endParaRPr lang="en-GB" sz="1400" b="1"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        .</a:t>
                      </a:r>
                      <a:r>
                        <a:rPr lang="en-US" sz="1400" b="0" i="0" u="none" strike="noStrike" cap="none" dirty="0" err="1">
                          <a:solidFill>
                            <a:schemeClr val="tx1"/>
                          </a:solidFill>
                          <a:effectLst/>
                          <a:latin typeface="+mn-lt"/>
                          <a:ea typeface="+mn-ea"/>
                          <a:cs typeface="+mn-cs"/>
                          <a:sym typeface="Arial"/>
                        </a:rPr>
                        <a:t>innerHTML</a:t>
                      </a:r>
                      <a:r>
                        <a:rPr lang="en-US" sz="1400" b="0" i="0" u="none" strike="noStrike" cap="none" dirty="0">
                          <a:solidFill>
                            <a:schemeClr val="tx1"/>
                          </a:solidFill>
                          <a:effectLst/>
                          <a:latin typeface="+mn-lt"/>
                          <a:ea typeface="+mn-ea"/>
                          <a:cs typeface="+mn-cs"/>
                          <a:sym typeface="Arial"/>
                        </a:rPr>
                        <a:t> = value;</a:t>
                      </a:r>
                      <a:endParaRPr lang="en-GB" sz="1400" b="1"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  }</a:t>
                      </a:r>
                      <a:endParaRPr lang="en-GB" sz="1400" b="1"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&lt;/script&gt;</a:t>
                      </a:r>
                      <a:endParaRPr lang="en-GB" dirty="0"/>
                    </a:p>
                  </a:txBody>
                  <a:tcPr/>
                </a:tc>
                <a:extLst>
                  <a:ext uri="{0D108BD9-81ED-4DB2-BD59-A6C34878D82A}">
                    <a16:rowId xmlns:a16="http://schemas.microsoft.com/office/drawing/2014/main" val="1384982867"/>
                  </a:ext>
                </a:extLst>
              </a:tr>
            </a:tbl>
          </a:graphicData>
        </a:graphic>
      </p:graphicFrame>
      <p:sp>
        <p:nvSpPr>
          <p:cNvPr id="7" name="TextBox 6">
            <a:extLst>
              <a:ext uri="{FF2B5EF4-FFF2-40B4-BE49-F238E27FC236}">
                <a16:creationId xmlns:a16="http://schemas.microsoft.com/office/drawing/2014/main" id="{E30BCFBA-8195-B00B-4EC9-11B4A8AD476C}"/>
              </a:ext>
            </a:extLst>
          </p:cNvPr>
          <p:cNvSpPr txBox="1"/>
          <p:nvPr/>
        </p:nvSpPr>
        <p:spPr>
          <a:xfrm>
            <a:off x="457200" y="984487"/>
            <a:ext cx="7248864" cy="968278"/>
          </a:xfrm>
          <a:prstGeom prst="rect">
            <a:avLst/>
          </a:prstGeom>
          <a:noFill/>
        </p:spPr>
        <p:txBody>
          <a:bodyPr wrap="square" rtlCol="0">
            <a:spAutoFit/>
          </a:bodyPr>
          <a:lstStyle/>
          <a:p>
            <a:pPr marL="0" marR="0">
              <a:lnSpc>
                <a:spcPct val="107000"/>
              </a:lnSpc>
              <a:spcBef>
                <a:spcPts val="0"/>
              </a:spcBef>
              <a:spcAft>
                <a:spcPts val="800"/>
              </a:spcAft>
            </a:pPr>
            <a:r>
              <a:rPr lang="en-US" sz="1800" dirty="0">
                <a:latin typeface="Calibri" panose="020F0502020204030204" pitchFamily="34" charset="0"/>
                <a:ea typeface="Times New Roman" panose="02020603050405020304" pitchFamily="18" charset="0"/>
                <a:cs typeface="Arial" panose="020B0604020202020204" pitchFamily="34" charset="0"/>
              </a:rPr>
              <a:t>S</a:t>
            </a:r>
            <a:r>
              <a:rPr lang="en-US" sz="1800" dirty="0">
                <a:effectLst/>
                <a:latin typeface="Calibri" panose="020F0502020204030204" pitchFamily="34" charset="0"/>
                <a:ea typeface="Times New Roman" panose="02020603050405020304" pitchFamily="18" charset="0"/>
                <a:cs typeface="Arial" panose="020B0604020202020204" pitchFamily="34" charset="0"/>
              </a:rPr>
              <a:t>ome browsers may not support HTML5 validation, in addition to the fact that we want to have more control over how we react to bad user input, it is always better to use </a:t>
            </a:r>
            <a:r>
              <a:rPr lang="en-US" sz="1800" dirty="0" err="1">
                <a:effectLst/>
                <a:latin typeface="Calibri" panose="020F0502020204030204" pitchFamily="34" charset="0"/>
                <a:ea typeface="Times New Roman" panose="02020603050405020304" pitchFamily="18" charset="0"/>
                <a:cs typeface="Arial" panose="020B0604020202020204" pitchFamily="34" charset="0"/>
              </a:rPr>
              <a:t>javascript</a:t>
            </a:r>
            <a:r>
              <a:rPr lang="en-US" sz="1800" dirty="0">
                <a:effectLst/>
                <a:latin typeface="Calibri" panose="020F0502020204030204" pitchFamily="34" charset="0"/>
                <a:ea typeface="Times New Roman" panose="02020603050405020304" pitchFamily="18" charset="0"/>
                <a:cs typeface="Arial" panose="020B0604020202020204" pitchFamily="34" charset="0"/>
              </a:rPr>
              <a:t> validation:</a:t>
            </a:r>
            <a:endParaRPr lang="en-GB" sz="18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3" name="TextBox 2">
            <a:extLst>
              <a:ext uri="{FF2B5EF4-FFF2-40B4-BE49-F238E27FC236}">
                <a16:creationId xmlns:a16="http://schemas.microsoft.com/office/drawing/2014/main" id="{007920E6-CE22-3299-3993-E3F97BAB2B16}"/>
              </a:ext>
            </a:extLst>
          </p:cNvPr>
          <p:cNvSpPr txBox="1"/>
          <p:nvPr/>
        </p:nvSpPr>
        <p:spPr>
          <a:xfrm>
            <a:off x="2836944" y="4715252"/>
            <a:ext cx="58498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a:t>
            </a:r>
            <a:endParaRPr lang="en-GB" dirty="0"/>
          </a:p>
        </p:txBody>
      </p:sp>
    </p:spTree>
    <p:extLst>
      <p:ext uri="{BB962C8B-B14F-4D97-AF65-F5344CB8AC3E}">
        <p14:creationId xmlns:p14="http://schemas.microsoft.com/office/powerpoint/2010/main" val="20136023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28449</TotalTime>
  <Words>11194</Words>
  <Application>Microsoft Office PowerPoint</Application>
  <PresentationFormat>On-screen Show (16:9)</PresentationFormat>
  <Paragraphs>1152</Paragraphs>
  <Slides>121</Slides>
  <Notes>18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121</vt:i4>
      </vt:variant>
    </vt:vector>
  </HeadingPairs>
  <TitlesOfParts>
    <vt:vector size="135" baseType="lpstr">
      <vt:lpstr>-apple-system</vt:lpstr>
      <vt:lpstr>Arial</vt:lpstr>
      <vt:lpstr>Arial Unicode MS</vt:lpstr>
      <vt:lpstr>Calibri</vt:lpstr>
      <vt:lpstr>Consolas</vt:lpstr>
      <vt:lpstr>inherit</vt:lpstr>
      <vt:lpstr>Inter</vt:lpstr>
      <vt:lpstr>Noto Sans Symbols</vt:lpstr>
      <vt:lpstr>SabonLTPro-Roman</vt:lpstr>
      <vt:lpstr>Times New Roman</vt:lpstr>
      <vt:lpstr>Verdana</vt:lpstr>
      <vt:lpstr>Simple Light</vt:lpstr>
      <vt:lpstr>USHE</vt:lpstr>
      <vt:lpstr>USHE_slide options</vt:lpstr>
      <vt:lpstr>Fundamentals of Web Development</vt:lpstr>
      <vt:lpstr>In this chapter you will learn . . .</vt:lpstr>
      <vt:lpstr>What Is JavaScript and What Can It Do?</vt:lpstr>
      <vt:lpstr>Client-Side Scripting: Advantages</vt:lpstr>
      <vt:lpstr>Client-Side Scripting: Disadvantages</vt:lpstr>
      <vt:lpstr>JavaScript’s History</vt:lpstr>
      <vt:lpstr>JavaScript and Web 2.0</vt:lpstr>
      <vt:lpstr>Where Does JavaScript Go?</vt:lpstr>
      <vt:lpstr>Adding JavaScript to a page</vt:lpstr>
      <vt:lpstr>Variables and Data Types</vt:lpstr>
      <vt:lpstr>JavaScript Output</vt:lpstr>
      <vt:lpstr>JavaScript Output (ii)</vt:lpstr>
      <vt:lpstr>Data Types</vt:lpstr>
      <vt:lpstr>Primitive Types</vt:lpstr>
      <vt:lpstr>Primitive vs Reference Types</vt:lpstr>
      <vt:lpstr>Let vs const</vt:lpstr>
      <vt:lpstr>Built-In Objects</vt:lpstr>
      <vt:lpstr>Concatenation</vt:lpstr>
      <vt:lpstr>Conditionals</vt:lpstr>
      <vt:lpstr>Switch statement</vt:lpstr>
      <vt:lpstr>Truthy and Falsy</vt:lpstr>
      <vt:lpstr>While and do . . . while Loops</vt:lpstr>
      <vt:lpstr>For Loops</vt:lpstr>
      <vt:lpstr>Try…catch </vt:lpstr>
      <vt:lpstr>Arrays</vt:lpstr>
      <vt:lpstr>Array example</vt:lpstr>
      <vt:lpstr>Iterating an array using for . . . of</vt:lpstr>
      <vt:lpstr>Array Destructuring</vt:lpstr>
      <vt:lpstr>Objects</vt:lpstr>
      <vt:lpstr>Object Creation Using Object Literal Notation</vt:lpstr>
      <vt:lpstr>Object Creation Using Object Constructor</vt:lpstr>
      <vt:lpstr> Objects containing other content</vt:lpstr>
      <vt:lpstr>Exercise: (object creation)</vt:lpstr>
      <vt:lpstr>Object Destructuring</vt:lpstr>
      <vt:lpstr>Object Destructuring (ii)</vt:lpstr>
      <vt:lpstr>JSON</vt:lpstr>
      <vt:lpstr>JSON object</vt:lpstr>
      <vt:lpstr>Functions</vt:lpstr>
      <vt:lpstr>Function expressions</vt:lpstr>
      <vt:lpstr>Default Parameters</vt:lpstr>
      <vt:lpstr>Rest Parameters</vt:lpstr>
      <vt:lpstr>Hoisting in JavaScript</vt:lpstr>
      <vt:lpstr>Callback Functions</vt:lpstr>
      <vt:lpstr>Callback Functions (ii)</vt:lpstr>
      <vt:lpstr>Objects and Functions Together</vt:lpstr>
      <vt:lpstr>Constructors as functions </vt:lpstr>
      <vt:lpstr>Arrow Syntax    (a, b) =&gt; {return a + b}</vt:lpstr>
      <vt:lpstr>Array syntax overview</vt:lpstr>
      <vt:lpstr>Scope in JavaScript</vt:lpstr>
      <vt:lpstr>Block scope</vt:lpstr>
      <vt:lpstr>Function/Local Scope</vt:lpstr>
      <vt:lpstr>Fundamentals of Web Development</vt:lpstr>
      <vt:lpstr>The Document Object Model (DOM)</vt:lpstr>
      <vt:lpstr>Document Object</vt:lpstr>
      <vt:lpstr>DOM Nodes and NodeLists</vt:lpstr>
      <vt:lpstr>Some Essential Node Object Properties</vt:lpstr>
      <vt:lpstr>document object Methods: Selection</vt:lpstr>
      <vt:lpstr>document object Methods: Query Selection</vt:lpstr>
      <vt:lpstr>Element Node Object</vt:lpstr>
      <vt:lpstr>Extra Properties for Certain Tag Types</vt:lpstr>
      <vt:lpstr>Accessing elements and their properties</vt:lpstr>
      <vt:lpstr>Changing an Element’s Style</vt:lpstr>
      <vt:lpstr>How CSS styles can be programmatically manipulated in JavaScript</vt:lpstr>
      <vt:lpstr>InnerHTML vs textContent vs DOM Manipulation</vt:lpstr>
      <vt:lpstr>Exercise 2 (innerHTML + functions)</vt:lpstr>
      <vt:lpstr>DOM family relations</vt:lpstr>
      <vt:lpstr>DOM Manipulation Methods</vt:lpstr>
      <vt:lpstr>Visualizing the DOM modification</vt:lpstr>
      <vt:lpstr>Visualizing the DOM modification (ii)</vt:lpstr>
      <vt:lpstr>Same Exercise p65 (DOM manipulation)</vt:lpstr>
      <vt:lpstr>DOM Timing</vt:lpstr>
      <vt:lpstr>JavaScript Event Handling</vt:lpstr>
      <vt:lpstr>Implementing an Event Handler</vt:lpstr>
      <vt:lpstr>Handling events with anonymous functions</vt:lpstr>
      <vt:lpstr>Event handling with NodeList arrays</vt:lpstr>
      <vt:lpstr>Page Loading and the DOM</vt:lpstr>
      <vt:lpstr>Wrapping DOM code within a DOMContentLoaded event handler</vt:lpstr>
      <vt:lpstr>Event Object</vt:lpstr>
      <vt:lpstr>Event Object Example</vt:lpstr>
      <vt:lpstr>Event Propagation</vt:lpstr>
      <vt:lpstr>Event capture and bubbling</vt:lpstr>
      <vt:lpstr>Problems with event propagation</vt:lpstr>
      <vt:lpstr>Stopping event propagation</vt:lpstr>
      <vt:lpstr>Event Delegation</vt:lpstr>
      <vt:lpstr>Event Delegation (ii)</vt:lpstr>
      <vt:lpstr>Event Delegation (iii)</vt:lpstr>
      <vt:lpstr>Using the Dataset Property</vt:lpstr>
      <vt:lpstr>Event Types</vt:lpstr>
      <vt:lpstr>Mouse Events</vt:lpstr>
      <vt:lpstr>Keyboard Events</vt:lpstr>
      <vt:lpstr>Form Events</vt:lpstr>
      <vt:lpstr>Handling the submit event</vt:lpstr>
      <vt:lpstr>Forms in JavaScript</vt:lpstr>
      <vt:lpstr>Responding to form movement events</vt:lpstr>
      <vt:lpstr>Responding to Form Changes Events</vt:lpstr>
      <vt:lpstr>Validating a Submitted Form</vt:lpstr>
      <vt:lpstr>Empty Field Validation</vt:lpstr>
      <vt:lpstr>Determining which items in multiselect list are selected</vt:lpstr>
      <vt:lpstr>Javascript validation examples</vt:lpstr>
      <vt:lpstr>Number Validation</vt:lpstr>
      <vt:lpstr>Submitting Forms using JS</vt:lpstr>
      <vt:lpstr>Javascript validation examples (2)</vt:lpstr>
      <vt:lpstr>Javascript validation examples (3)</vt:lpstr>
      <vt:lpstr>Regular Expressions</vt:lpstr>
      <vt:lpstr>Regular Expression Syntax (ii)</vt:lpstr>
      <vt:lpstr>Fundamentals of Web Development</vt:lpstr>
      <vt:lpstr>Array Functions</vt:lpstr>
      <vt:lpstr>Array forEach()</vt:lpstr>
      <vt:lpstr>Array find()</vt:lpstr>
      <vt:lpstr>Array filter(), and map()</vt:lpstr>
      <vt:lpstr>Reduce</vt:lpstr>
      <vt:lpstr>Sort</vt:lpstr>
      <vt:lpstr>Examples (reduce, sort array of objects)</vt:lpstr>
      <vt:lpstr>Prototypes, Classes</vt:lpstr>
      <vt:lpstr>Prototypes</vt:lpstr>
      <vt:lpstr>Using a prototype</vt:lpstr>
      <vt:lpstr>Using Prototypes to Extend Other Objects</vt:lpstr>
      <vt:lpstr>Classes</vt:lpstr>
      <vt:lpstr>Using a class</vt:lpstr>
      <vt:lpstr>Extending classes and more</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Web Development</dc:title>
  <cp:lastModifiedBy>Skander Turki</cp:lastModifiedBy>
  <cp:revision>1374</cp:revision>
  <dcterms:modified xsi:type="dcterms:W3CDTF">2023-10-16T05:33:36Z</dcterms:modified>
</cp:coreProperties>
</file>